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333" r:id="rId2"/>
    <p:sldId id="390" r:id="rId3"/>
    <p:sldId id="389" r:id="rId4"/>
    <p:sldId id="347" r:id="rId5"/>
    <p:sldId id="376" r:id="rId6"/>
    <p:sldId id="358" r:id="rId7"/>
    <p:sldId id="348" r:id="rId8"/>
    <p:sldId id="361" r:id="rId9"/>
    <p:sldId id="372" r:id="rId10"/>
    <p:sldId id="364" r:id="rId11"/>
    <p:sldId id="370" r:id="rId12"/>
    <p:sldId id="373" r:id="rId13"/>
    <p:sldId id="380" r:id="rId14"/>
    <p:sldId id="379" r:id="rId15"/>
    <p:sldId id="381" r:id="rId16"/>
    <p:sldId id="382" r:id="rId17"/>
    <p:sldId id="377" r:id="rId18"/>
    <p:sldId id="386" r:id="rId19"/>
    <p:sldId id="365" r:id="rId20"/>
    <p:sldId id="297" r:id="rId21"/>
    <p:sldId id="351" r:id="rId22"/>
    <p:sldId id="357" r:id="rId23"/>
    <p:sldId id="387" r:id="rId24"/>
    <p:sldId id="393" r:id="rId25"/>
    <p:sldId id="391" r:id="rId26"/>
    <p:sldId id="374" r:id="rId27"/>
    <p:sldId id="392" r:id="rId28"/>
    <p:sldId id="366" r:id="rId29"/>
    <p:sldId id="384" r:id="rId30"/>
    <p:sldId id="359" r:id="rId31"/>
    <p:sldId id="395" r:id="rId32"/>
    <p:sldId id="394" r:id="rId33"/>
    <p:sldId id="301" r:id="rId34"/>
  </p:sldIdLst>
  <p:sldSz cx="9144000" cy="6858000" type="screen4x3"/>
  <p:notesSz cx="6858000" cy="9144000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566">
          <p15:clr>
            <a:srgbClr val="A4A3A4"/>
          </p15:clr>
        </p15:guide>
        <p15:guide id="2" pos="174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bg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66CCFF"/>
    <a:srgbClr val="006600"/>
    <a:srgbClr val="800000"/>
    <a:srgbClr val="FF5050"/>
    <a:srgbClr val="0000CC"/>
    <a:srgbClr val="0000FF"/>
    <a:srgbClr val="0066FF"/>
    <a:srgbClr val="3399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0888" autoAdjust="0"/>
  </p:normalViewPr>
  <p:slideViewPr>
    <p:cSldViewPr showGuides="1">
      <p:cViewPr varScale="1">
        <p:scale>
          <a:sx n="69" d="100"/>
          <a:sy n="69" d="100"/>
        </p:scale>
        <p:origin x="1398" y="60"/>
      </p:cViewPr>
      <p:guideLst>
        <p:guide orient="horz" pos="3566"/>
        <p:guide pos="174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-288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8672F1-4EC8-471F-89A1-A37B42630835}" type="doc">
      <dgm:prSet loTypeId="urn:microsoft.com/office/officeart/2005/8/layout/radial6" loCatId="relationship" qsTypeId="urn:microsoft.com/office/officeart/2005/8/quickstyle/3d1" qsCatId="3D" csTypeId="urn:microsoft.com/office/officeart/2005/8/colors/accent6_4" csCatId="accent6" phldr="1"/>
      <dgm:spPr/>
      <dgm:t>
        <a:bodyPr/>
        <a:lstStyle/>
        <a:p>
          <a:endParaRPr lang="de-DE"/>
        </a:p>
      </dgm:t>
    </dgm:pt>
    <dgm:pt modelId="{49DE642B-E5A1-4ABC-802B-3251265D69BF}">
      <dgm:prSet phldrT="[Text]"/>
      <dgm:spPr/>
      <dgm:t>
        <a:bodyPr/>
        <a:lstStyle/>
        <a:p>
          <a:r>
            <a:rPr lang="de-DE" dirty="0" smtClean="0"/>
            <a:t>adaptive </a:t>
          </a:r>
          <a:r>
            <a:rPr lang="de-DE" dirty="0" err="1" smtClean="0"/>
            <a:t>cycle</a:t>
          </a:r>
          <a:endParaRPr lang="de-DE" dirty="0"/>
        </a:p>
      </dgm:t>
    </dgm:pt>
    <dgm:pt modelId="{023B6F64-82BA-46D1-8086-0049141BBD98}" type="parTrans" cxnId="{FD386186-F3D7-4915-AC1A-1B1A930ED04A}">
      <dgm:prSet/>
      <dgm:spPr/>
      <dgm:t>
        <a:bodyPr/>
        <a:lstStyle/>
        <a:p>
          <a:endParaRPr lang="de-DE"/>
        </a:p>
      </dgm:t>
    </dgm:pt>
    <dgm:pt modelId="{8FDE6DEF-E71F-4F26-A824-7F5D45C02BF6}" type="sibTrans" cxnId="{FD386186-F3D7-4915-AC1A-1B1A930ED04A}">
      <dgm:prSet/>
      <dgm:spPr/>
      <dgm:t>
        <a:bodyPr/>
        <a:lstStyle/>
        <a:p>
          <a:endParaRPr lang="de-DE"/>
        </a:p>
      </dgm:t>
    </dgm:pt>
    <dgm:pt modelId="{ED10015F-2E60-4A8B-B38A-12EE18DA868A}">
      <dgm:prSet phldrT="[Text]" custT="1"/>
      <dgm:spPr/>
      <dgm:t>
        <a:bodyPr/>
        <a:lstStyle/>
        <a:p>
          <a:r>
            <a:rPr lang="de-DE" sz="1400" dirty="0" err="1" smtClean="0"/>
            <a:t>growth</a:t>
          </a:r>
          <a:r>
            <a:rPr lang="de-DE" sz="1400" dirty="0" smtClean="0"/>
            <a:t> /</a:t>
          </a:r>
        </a:p>
        <a:p>
          <a:r>
            <a:rPr lang="de-DE" sz="1400" dirty="0" err="1" smtClean="0"/>
            <a:t>interaction</a:t>
          </a:r>
          <a:endParaRPr lang="de-DE" sz="1400" dirty="0" smtClean="0"/>
        </a:p>
        <a:p>
          <a:r>
            <a:rPr lang="de-DE" sz="1400" dirty="0" smtClean="0"/>
            <a:t>r-phase</a:t>
          </a:r>
          <a:endParaRPr lang="de-DE" sz="1400" dirty="0"/>
        </a:p>
      </dgm:t>
    </dgm:pt>
    <dgm:pt modelId="{F17F8C4A-EC6E-41E3-8206-B82DB1E1301E}" type="parTrans" cxnId="{9989E4AD-8817-4416-A9B6-FA259CD73F76}">
      <dgm:prSet/>
      <dgm:spPr/>
      <dgm:t>
        <a:bodyPr/>
        <a:lstStyle/>
        <a:p>
          <a:endParaRPr lang="de-DE"/>
        </a:p>
      </dgm:t>
    </dgm:pt>
    <dgm:pt modelId="{B14D5B86-444F-4DBE-8800-0B17C78DB5DC}" type="sibTrans" cxnId="{9989E4AD-8817-4416-A9B6-FA259CD73F76}">
      <dgm:prSet/>
      <dgm:spPr/>
      <dgm:t>
        <a:bodyPr/>
        <a:lstStyle/>
        <a:p>
          <a:endParaRPr lang="de-DE"/>
        </a:p>
      </dgm:t>
    </dgm:pt>
    <dgm:pt modelId="{8FA7DD73-A5F5-4546-A158-4C3ABDC89540}">
      <dgm:prSet phldrT="[Text]" custT="1"/>
      <dgm:spPr/>
      <dgm:t>
        <a:bodyPr/>
        <a:lstStyle/>
        <a:p>
          <a:r>
            <a:rPr lang="de-DE" sz="1400" dirty="0" err="1" smtClean="0"/>
            <a:t>decline</a:t>
          </a:r>
          <a:r>
            <a:rPr lang="de-DE" sz="1400" dirty="0" smtClean="0"/>
            <a:t> / </a:t>
          </a:r>
          <a:r>
            <a:rPr lang="de-DE" sz="1400" dirty="0" err="1" smtClean="0"/>
            <a:t>collapse</a:t>
          </a:r>
          <a:endParaRPr lang="de-DE" sz="1400" dirty="0" smtClean="0"/>
        </a:p>
        <a:p>
          <a:r>
            <a:rPr lang="el-GR" sz="1400" dirty="0" smtClean="0"/>
            <a:t>Ω</a:t>
          </a:r>
          <a:r>
            <a:rPr lang="de-DE" sz="1400" dirty="0" smtClean="0"/>
            <a:t>-phase</a:t>
          </a:r>
          <a:endParaRPr lang="de-DE" sz="1400" dirty="0"/>
        </a:p>
      </dgm:t>
    </dgm:pt>
    <dgm:pt modelId="{C5CA410E-375D-4367-B0B1-9AEB2B37863C}" type="parTrans" cxnId="{632F02AA-880C-4519-8301-E2A55C16B92C}">
      <dgm:prSet/>
      <dgm:spPr/>
      <dgm:t>
        <a:bodyPr/>
        <a:lstStyle/>
        <a:p>
          <a:endParaRPr lang="de-DE"/>
        </a:p>
      </dgm:t>
    </dgm:pt>
    <dgm:pt modelId="{49ED04CB-09FA-4BD2-B492-92D5BF42C15D}" type="sibTrans" cxnId="{632F02AA-880C-4519-8301-E2A55C16B92C}">
      <dgm:prSet/>
      <dgm:spPr/>
      <dgm:t>
        <a:bodyPr/>
        <a:lstStyle/>
        <a:p>
          <a:endParaRPr lang="de-DE"/>
        </a:p>
      </dgm:t>
    </dgm:pt>
    <dgm:pt modelId="{ECC5054B-B243-440A-BE25-F815DC60EE9E}">
      <dgm:prSet phldrT="[Text]" custT="1"/>
      <dgm:spPr/>
      <dgm:t>
        <a:bodyPr/>
        <a:lstStyle/>
        <a:p>
          <a:r>
            <a:rPr lang="de-DE" sz="1400" dirty="0" err="1" smtClean="0"/>
            <a:t>reorganization</a:t>
          </a:r>
          <a:endParaRPr lang="de-DE" sz="1400" dirty="0" smtClean="0"/>
        </a:p>
        <a:p>
          <a:r>
            <a:rPr lang="el-GR" sz="1400" dirty="0" smtClean="0"/>
            <a:t>α</a:t>
          </a:r>
          <a:r>
            <a:rPr lang="de-DE" sz="1400" dirty="0" smtClean="0"/>
            <a:t>-phase</a:t>
          </a:r>
          <a:endParaRPr lang="de-DE" sz="1400" dirty="0"/>
        </a:p>
      </dgm:t>
    </dgm:pt>
    <dgm:pt modelId="{EC80D4DF-0A7F-43FA-ABB9-EAA831A9DA58}" type="parTrans" cxnId="{86B350BD-91D9-46EC-BE59-AF8E76271DC4}">
      <dgm:prSet/>
      <dgm:spPr/>
      <dgm:t>
        <a:bodyPr/>
        <a:lstStyle/>
        <a:p>
          <a:endParaRPr lang="de-DE"/>
        </a:p>
      </dgm:t>
    </dgm:pt>
    <dgm:pt modelId="{04E8FBEB-1511-4108-A3D0-4CE47284895A}" type="sibTrans" cxnId="{86B350BD-91D9-46EC-BE59-AF8E76271DC4}">
      <dgm:prSet/>
      <dgm:spPr/>
      <dgm:t>
        <a:bodyPr/>
        <a:lstStyle/>
        <a:p>
          <a:endParaRPr lang="de-DE"/>
        </a:p>
      </dgm:t>
    </dgm:pt>
    <dgm:pt modelId="{057C4DD5-DBCD-4684-A362-535F303FABA2}">
      <dgm:prSet phldrT="[Text]" custT="1"/>
      <dgm:spPr/>
      <dgm:t>
        <a:bodyPr/>
        <a:lstStyle/>
        <a:p>
          <a:r>
            <a:rPr lang="de-DE" sz="1400" dirty="0" err="1" smtClean="0"/>
            <a:t>stagnation</a:t>
          </a:r>
          <a:r>
            <a:rPr lang="de-DE" sz="1400" dirty="0" smtClean="0"/>
            <a:t> </a:t>
          </a:r>
          <a:r>
            <a:rPr lang="de-DE" sz="1400" dirty="0" err="1" smtClean="0"/>
            <a:t>specialization</a:t>
          </a:r>
          <a:r>
            <a:rPr lang="de-DE" sz="1400" dirty="0" smtClean="0"/>
            <a:t> </a:t>
          </a:r>
          <a:r>
            <a:rPr lang="de-DE" sz="1400" dirty="0" err="1" smtClean="0"/>
            <a:t>rigidity</a:t>
          </a:r>
          <a:endParaRPr lang="de-DE" sz="1400" dirty="0" smtClean="0"/>
        </a:p>
        <a:p>
          <a:r>
            <a:rPr lang="de-DE" sz="1400" dirty="0" smtClean="0"/>
            <a:t>K-Phase</a:t>
          </a:r>
          <a:endParaRPr lang="de-DE" sz="1400" dirty="0"/>
        </a:p>
      </dgm:t>
    </dgm:pt>
    <dgm:pt modelId="{2FC39F9C-DBC4-4364-9728-1CCD4CCBFC7A}" type="parTrans" cxnId="{9D4E82E0-77E5-4808-9019-F3771D623815}">
      <dgm:prSet/>
      <dgm:spPr/>
      <dgm:t>
        <a:bodyPr/>
        <a:lstStyle/>
        <a:p>
          <a:endParaRPr lang="de-DE"/>
        </a:p>
      </dgm:t>
    </dgm:pt>
    <dgm:pt modelId="{326B7A6D-8361-4C36-ADF7-E3196D0FE1AC}" type="sibTrans" cxnId="{9D4E82E0-77E5-4808-9019-F3771D623815}">
      <dgm:prSet/>
      <dgm:spPr/>
      <dgm:t>
        <a:bodyPr/>
        <a:lstStyle/>
        <a:p>
          <a:endParaRPr lang="de-DE"/>
        </a:p>
      </dgm:t>
    </dgm:pt>
    <dgm:pt modelId="{4CC8BC7D-9124-473A-A373-DCD80FE4142C}" type="pres">
      <dgm:prSet presAssocID="{648672F1-4EC8-471F-89A1-A37B42630835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FE2549E6-DA3F-43C3-BE72-B925C2A3FB84}" type="pres">
      <dgm:prSet presAssocID="{49DE642B-E5A1-4ABC-802B-3251265D69BF}" presName="centerShape" presStyleLbl="node0" presStyleIdx="0" presStyleCnt="1"/>
      <dgm:spPr/>
      <dgm:t>
        <a:bodyPr/>
        <a:lstStyle/>
        <a:p>
          <a:endParaRPr lang="de-DE"/>
        </a:p>
      </dgm:t>
    </dgm:pt>
    <dgm:pt modelId="{5974EB5C-EEE3-41F4-8BA4-7D795A27A903}" type="pres">
      <dgm:prSet presAssocID="{ED10015F-2E60-4A8B-B38A-12EE18DA868A}" presName="node" presStyleLbl="node1" presStyleIdx="0" presStyleCnt="4" custRadScaleRad="107259" custRadScaleInc="-152265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91208076-7A87-4238-8030-283DE04D8FB4}" type="pres">
      <dgm:prSet presAssocID="{ED10015F-2E60-4A8B-B38A-12EE18DA868A}" presName="dummy" presStyleCnt="0"/>
      <dgm:spPr/>
      <dgm:t>
        <a:bodyPr/>
        <a:lstStyle/>
        <a:p>
          <a:endParaRPr lang="de-DE"/>
        </a:p>
      </dgm:t>
    </dgm:pt>
    <dgm:pt modelId="{55B56408-F910-4498-BBE7-646E99D46693}" type="pres">
      <dgm:prSet presAssocID="{B14D5B86-444F-4DBE-8800-0B17C78DB5DC}" presName="sibTrans" presStyleLbl="sibTrans2D1" presStyleIdx="0" presStyleCnt="4"/>
      <dgm:spPr/>
      <dgm:t>
        <a:bodyPr/>
        <a:lstStyle/>
        <a:p>
          <a:endParaRPr lang="de-DE"/>
        </a:p>
      </dgm:t>
    </dgm:pt>
    <dgm:pt modelId="{F2424172-66C2-48BD-B148-BDC03CB6788B}" type="pres">
      <dgm:prSet presAssocID="{057C4DD5-DBCD-4684-A362-535F303FABA2}" presName="node" presStyleLbl="node1" presStyleIdx="1" presStyleCnt="4" custScaleX="133007" custRadScaleRad="97967" custRadScaleInc="-145829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12616C01-91D0-4580-ACF1-48B93DF0DDD1}" type="pres">
      <dgm:prSet presAssocID="{057C4DD5-DBCD-4684-A362-535F303FABA2}" presName="dummy" presStyleCnt="0"/>
      <dgm:spPr/>
      <dgm:t>
        <a:bodyPr/>
        <a:lstStyle/>
        <a:p>
          <a:endParaRPr lang="de-DE"/>
        </a:p>
      </dgm:t>
    </dgm:pt>
    <dgm:pt modelId="{9709C097-32B7-4929-AC03-033A81965BD0}" type="pres">
      <dgm:prSet presAssocID="{326B7A6D-8361-4C36-ADF7-E3196D0FE1AC}" presName="sibTrans" presStyleLbl="sibTrans2D1" presStyleIdx="1" presStyleCnt="4"/>
      <dgm:spPr/>
      <dgm:t>
        <a:bodyPr/>
        <a:lstStyle/>
        <a:p>
          <a:endParaRPr lang="de-DE"/>
        </a:p>
      </dgm:t>
    </dgm:pt>
    <dgm:pt modelId="{4DA7F9EB-4A55-4500-B032-FD430F926031}" type="pres">
      <dgm:prSet presAssocID="{8FA7DD73-A5F5-4546-A158-4C3ABDC89540}" presName="node" presStyleLbl="node1" presStyleIdx="2" presStyleCnt="4" custScaleX="99326" custRadScaleRad="109152" custRadScaleInc="-14495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E53F5EE5-B06F-4806-AD42-176591E6799F}" type="pres">
      <dgm:prSet presAssocID="{8FA7DD73-A5F5-4546-A158-4C3ABDC89540}" presName="dummy" presStyleCnt="0"/>
      <dgm:spPr/>
      <dgm:t>
        <a:bodyPr/>
        <a:lstStyle/>
        <a:p>
          <a:endParaRPr lang="de-DE"/>
        </a:p>
      </dgm:t>
    </dgm:pt>
    <dgm:pt modelId="{61FED80F-6B1F-486D-9D47-C9B322A173B7}" type="pres">
      <dgm:prSet presAssocID="{49ED04CB-09FA-4BD2-B492-92D5BF42C15D}" presName="sibTrans" presStyleLbl="sibTrans2D1" presStyleIdx="2" presStyleCnt="4"/>
      <dgm:spPr/>
      <dgm:t>
        <a:bodyPr/>
        <a:lstStyle/>
        <a:p>
          <a:endParaRPr lang="de-DE"/>
        </a:p>
      </dgm:t>
    </dgm:pt>
    <dgm:pt modelId="{98DC6C59-C9F3-4BFC-8F28-5148EEEDEE22}" type="pres">
      <dgm:prSet presAssocID="{ECC5054B-B243-440A-BE25-F815DC60EE9E}" presName="node" presStyleLbl="node1" presStyleIdx="3" presStyleCnt="4" custScaleX="138757" custRadScaleRad="108560" custRadScaleInc="-16721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644529AF-C616-4ED6-A959-7F3BF63808D4}" type="pres">
      <dgm:prSet presAssocID="{ECC5054B-B243-440A-BE25-F815DC60EE9E}" presName="dummy" presStyleCnt="0"/>
      <dgm:spPr/>
      <dgm:t>
        <a:bodyPr/>
        <a:lstStyle/>
        <a:p>
          <a:endParaRPr lang="de-DE"/>
        </a:p>
      </dgm:t>
    </dgm:pt>
    <dgm:pt modelId="{323CE24F-DC8C-40C5-AE50-AB34D6D3049A}" type="pres">
      <dgm:prSet presAssocID="{04E8FBEB-1511-4108-A3D0-4CE47284895A}" presName="sibTrans" presStyleLbl="sibTrans2D1" presStyleIdx="3" presStyleCnt="4"/>
      <dgm:spPr/>
      <dgm:t>
        <a:bodyPr/>
        <a:lstStyle/>
        <a:p>
          <a:endParaRPr lang="de-DE"/>
        </a:p>
      </dgm:t>
    </dgm:pt>
  </dgm:ptLst>
  <dgm:cxnLst>
    <dgm:cxn modelId="{2758DB0E-D4A4-415F-8E39-AFB6B5D67AA1}" type="presOf" srcId="{057C4DD5-DBCD-4684-A362-535F303FABA2}" destId="{F2424172-66C2-48BD-B148-BDC03CB6788B}" srcOrd="0" destOrd="0" presId="urn:microsoft.com/office/officeart/2005/8/layout/radial6"/>
    <dgm:cxn modelId="{9BBF16B5-7BD4-49AB-8344-4BBAA3814EB7}" type="presOf" srcId="{ECC5054B-B243-440A-BE25-F815DC60EE9E}" destId="{98DC6C59-C9F3-4BFC-8F28-5148EEEDEE22}" srcOrd="0" destOrd="0" presId="urn:microsoft.com/office/officeart/2005/8/layout/radial6"/>
    <dgm:cxn modelId="{9D4E82E0-77E5-4808-9019-F3771D623815}" srcId="{49DE642B-E5A1-4ABC-802B-3251265D69BF}" destId="{057C4DD5-DBCD-4684-A362-535F303FABA2}" srcOrd="1" destOrd="0" parTransId="{2FC39F9C-DBC4-4364-9728-1CCD4CCBFC7A}" sibTransId="{326B7A6D-8361-4C36-ADF7-E3196D0FE1AC}"/>
    <dgm:cxn modelId="{BA60CF44-D1D6-4C39-9223-D096D633A9FE}" type="presOf" srcId="{326B7A6D-8361-4C36-ADF7-E3196D0FE1AC}" destId="{9709C097-32B7-4929-AC03-033A81965BD0}" srcOrd="0" destOrd="0" presId="urn:microsoft.com/office/officeart/2005/8/layout/radial6"/>
    <dgm:cxn modelId="{86B350BD-91D9-46EC-BE59-AF8E76271DC4}" srcId="{49DE642B-E5A1-4ABC-802B-3251265D69BF}" destId="{ECC5054B-B243-440A-BE25-F815DC60EE9E}" srcOrd="3" destOrd="0" parTransId="{EC80D4DF-0A7F-43FA-ABB9-EAA831A9DA58}" sibTransId="{04E8FBEB-1511-4108-A3D0-4CE47284895A}"/>
    <dgm:cxn modelId="{7D678790-53DB-4959-8958-D32320C6392D}" type="presOf" srcId="{8FA7DD73-A5F5-4546-A158-4C3ABDC89540}" destId="{4DA7F9EB-4A55-4500-B032-FD430F926031}" srcOrd="0" destOrd="0" presId="urn:microsoft.com/office/officeart/2005/8/layout/radial6"/>
    <dgm:cxn modelId="{9989E4AD-8817-4416-A9B6-FA259CD73F76}" srcId="{49DE642B-E5A1-4ABC-802B-3251265D69BF}" destId="{ED10015F-2E60-4A8B-B38A-12EE18DA868A}" srcOrd="0" destOrd="0" parTransId="{F17F8C4A-EC6E-41E3-8206-B82DB1E1301E}" sibTransId="{B14D5B86-444F-4DBE-8800-0B17C78DB5DC}"/>
    <dgm:cxn modelId="{8BBFE5BF-63D1-41A2-B4BE-9DA1F998E9BC}" type="presOf" srcId="{49DE642B-E5A1-4ABC-802B-3251265D69BF}" destId="{FE2549E6-DA3F-43C3-BE72-B925C2A3FB84}" srcOrd="0" destOrd="0" presId="urn:microsoft.com/office/officeart/2005/8/layout/radial6"/>
    <dgm:cxn modelId="{5BB57E47-24E4-4A43-AF40-42AB6521ACA0}" type="presOf" srcId="{B14D5B86-444F-4DBE-8800-0B17C78DB5DC}" destId="{55B56408-F910-4498-BBE7-646E99D46693}" srcOrd="0" destOrd="0" presId="urn:microsoft.com/office/officeart/2005/8/layout/radial6"/>
    <dgm:cxn modelId="{FD386186-F3D7-4915-AC1A-1B1A930ED04A}" srcId="{648672F1-4EC8-471F-89A1-A37B42630835}" destId="{49DE642B-E5A1-4ABC-802B-3251265D69BF}" srcOrd="0" destOrd="0" parTransId="{023B6F64-82BA-46D1-8086-0049141BBD98}" sibTransId="{8FDE6DEF-E71F-4F26-A824-7F5D45C02BF6}"/>
    <dgm:cxn modelId="{F66A9CAB-7156-4954-8CBD-EF0050B40FCB}" type="presOf" srcId="{04E8FBEB-1511-4108-A3D0-4CE47284895A}" destId="{323CE24F-DC8C-40C5-AE50-AB34D6D3049A}" srcOrd="0" destOrd="0" presId="urn:microsoft.com/office/officeart/2005/8/layout/radial6"/>
    <dgm:cxn modelId="{632F02AA-880C-4519-8301-E2A55C16B92C}" srcId="{49DE642B-E5A1-4ABC-802B-3251265D69BF}" destId="{8FA7DD73-A5F5-4546-A158-4C3ABDC89540}" srcOrd="2" destOrd="0" parTransId="{C5CA410E-375D-4367-B0B1-9AEB2B37863C}" sibTransId="{49ED04CB-09FA-4BD2-B492-92D5BF42C15D}"/>
    <dgm:cxn modelId="{75C7B516-C078-4DE2-A3E5-0273A78730AF}" type="presOf" srcId="{648672F1-4EC8-471F-89A1-A37B42630835}" destId="{4CC8BC7D-9124-473A-A373-DCD80FE4142C}" srcOrd="0" destOrd="0" presId="urn:microsoft.com/office/officeart/2005/8/layout/radial6"/>
    <dgm:cxn modelId="{2C7B0854-C49A-4BF1-BDEF-76AA77831B06}" type="presOf" srcId="{ED10015F-2E60-4A8B-B38A-12EE18DA868A}" destId="{5974EB5C-EEE3-41F4-8BA4-7D795A27A903}" srcOrd="0" destOrd="0" presId="urn:microsoft.com/office/officeart/2005/8/layout/radial6"/>
    <dgm:cxn modelId="{E4C1E6AC-A5D3-457D-B6D1-0CE89EC0F1AB}" type="presOf" srcId="{49ED04CB-09FA-4BD2-B492-92D5BF42C15D}" destId="{61FED80F-6B1F-486D-9D47-C9B322A173B7}" srcOrd="0" destOrd="0" presId="urn:microsoft.com/office/officeart/2005/8/layout/radial6"/>
    <dgm:cxn modelId="{A5C5D431-E835-4679-8856-B106CD65C730}" type="presParOf" srcId="{4CC8BC7D-9124-473A-A373-DCD80FE4142C}" destId="{FE2549E6-DA3F-43C3-BE72-B925C2A3FB84}" srcOrd="0" destOrd="0" presId="urn:microsoft.com/office/officeart/2005/8/layout/radial6"/>
    <dgm:cxn modelId="{24EE3769-77DB-4F95-A35E-6EF2A62AD3BF}" type="presParOf" srcId="{4CC8BC7D-9124-473A-A373-DCD80FE4142C}" destId="{5974EB5C-EEE3-41F4-8BA4-7D795A27A903}" srcOrd="1" destOrd="0" presId="urn:microsoft.com/office/officeart/2005/8/layout/radial6"/>
    <dgm:cxn modelId="{0A9C1C0C-BFA1-4AF6-B870-56DCDEB1C264}" type="presParOf" srcId="{4CC8BC7D-9124-473A-A373-DCD80FE4142C}" destId="{91208076-7A87-4238-8030-283DE04D8FB4}" srcOrd="2" destOrd="0" presId="urn:microsoft.com/office/officeart/2005/8/layout/radial6"/>
    <dgm:cxn modelId="{307FF24D-FD3B-46EF-B381-209D8FEF03C8}" type="presParOf" srcId="{4CC8BC7D-9124-473A-A373-DCD80FE4142C}" destId="{55B56408-F910-4498-BBE7-646E99D46693}" srcOrd="3" destOrd="0" presId="urn:microsoft.com/office/officeart/2005/8/layout/radial6"/>
    <dgm:cxn modelId="{0B6CD13A-CA84-454F-B544-699A87AF7418}" type="presParOf" srcId="{4CC8BC7D-9124-473A-A373-DCD80FE4142C}" destId="{F2424172-66C2-48BD-B148-BDC03CB6788B}" srcOrd="4" destOrd="0" presId="urn:microsoft.com/office/officeart/2005/8/layout/radial6"/>
    <dgm:cxn modelId="{88C11C16-9222-470C-A35A-CA3B19AF9E1F}" type="presParOf" srcId="{4CC8BC7D-9124-473A-A373-DCD80FE4142C}" destId="{12616C01-91D0-4580-ACF1-48B93DF0DDD1}" srcOrd="5" destOrd="0" presId="urn:microsoft.com/office/officeart/2005/8/layout/radial6"/>
    <dgm:cxn modelId="{7C13F1F3-D67E-415F-82A7-74B4BAC59834}" type="presParOf" srcId="{4CC8BC7D-9124-473A-A373-DCD80FE4142C}" destId="{9709C097-32B7-4929-AC03-033A81965BD0}" srcOrd="6" destOrd="0" presId="urn:microsoft.com/office/officeart/2005/8/layout/radial6"/>
    <dgm:cxn modelId="{683B9983-E5D7-4EEB-BCD2-1F425F81B67A}" type="presParOf" srcId="{4CC8BC7D-9124-473A-A373-DCD80FE4142C}" destId="{4DA7F9EB-4A55-4500-B032-FD430F926031}" srcOrd="7" destOrd="0" presId="urn:microsoft.com/office/officeart/2005/8/layout/radial6"/>
    <dgm:cxn modelId="{7F364468-1180-4AEC-86BF-E698256616AD}" type="presParOf" srcId="{4CC8BC7D-9124-473A-A373-DCD80FE4142C}" destId="{E53F5EE5-B06F-4806-AD42-176591E6799F}" srcOrd="8" destOrd="0" presId="urn:microsoft.com/office/officeart/2005/8/layout/radial6"/>
    <dgm:cxn modelId="{EE78B3CA-6B0C-48E4-97FE-856FCFFD6128}" type="presParOf" srcId="{4CC8BC7D-9124-473A-A373-DCD80FE4142C}" destId="{61FED80F-6B1F-486D-9D47-C9B322A173B7}" srcOrd="9" destOrd="0" presId="urn:microsoft.com/office/officeart/2005/8/layout/radial6"/>
    <dgm:cxn modelId="{7EC9EF19-832E-4728-AB23-0972A1837F5D}" type="presParOf" srcId="{4CC8BC7D-9124-473A-A373-DCD80FE4142C}" destId="{98DC6C59-C9F3-4BFC-8F28-5148EEEDEE22}" srcOrd="10" destOrd="0" presId="urn:microsoft.com/office/officeart/2005/8/layout/radial6"/>
    <dgm:cxn modelId="{72C2BB2E-CC76-4CAE-A8BD-9A864855F9B2}" type="presParOf" srcId="{4CC8BC7D-9124-473A-A373-DCD80FE4142C}" destId="{644529AF-C616-4ED6-A959-7F3BF63808D4}" srcOrd="11" destOrd="0" presId="urn:microsoft.com/office/officeart/2005/8/layout/radial6"/>
    <dgm:cxn modelId="{BCA7496C-4EB7-4232-9CD3-2476F2E0755D}" type="presParOf" srcId="{4CC8BC7D-9124-473A-A373-DCD80FE4142C}" destId="{323CE24F-DC8C-40C5-AE50-AB34D6D3049A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3CE24F-DC8C-40C5-AE50-AB34D6D3049A}">
      <dsp:nvSpPr>
        <dsp:cNvPr id="0" name=""/>
        <dsp:cNvSpPr/>
      </dsp:nvSpPr>
      <dsp:spPr>
        <a:xfrm>
          <a:off x="1299369" y="664669"/>
          <a:ext cx="4243472" cy="4243472"/>
        </a:xfrm>
        <a:prstGeom prst="blockArc">
          <a:avLst>
            <a:gd name="adj1" fmla="val 7499689"/>
            <a:gd name="adj2" fmla="val 13788012"/>
            <a:gd name="adj3" fmla="val 4637"/>
          </a:avLst>
        </a:prstGeom>
        <a:gradFill rotWithShape="0">
          <a:gsLst>
            <a:gs pos="0">
              <a:schemeClr val="accent6">
                <a:shade val="90000"/>
                <a:hueOff val="0"/>
                <a:satOff val="-17716"/>
                <a:lumOff val="21885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6">
                <a:shade val="90000"/>
                <a:hueOff val="0"/>
                <a:satOff val="-17716"/>
                <a:lumOff val="21885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1FED80F-6B1F-486D-9D47-C9B322A173B7}">
      <dsp:nvSpPr>
        <dsp:cNvPr id="0" name=""/>
        <dsp:cNvSpPr/>
      </dsp:nvSpPr>
      <dsp:spPr>
        <a:xfrm>
          <a:off x="1568623" y="889388"/>
          <a:ext cx="4243472" cy="4243472"/>
        </a:xfrm>
        <a:prstGeom prst="blockArc">
          <a:avLst>
            <a:gd name="adj1" fmla="val 2519898"/>
            <a:gd name="adj2" fmla="val 8082109"/>
            <a:gd name="adj3" fmla="val 4637"/>
          </a:avLst>
        </a:prstGeom>
        <a:gradFill rotWithShape="0">
          <a:gsLst>
            <a:gs pos="0">
              <a:schemeClr val="accent6">
                <a:shade val="90000"/>
                <a:hueOff val="0"/>
                <a:satOff val="-35432"/>
                <a:lumOff val="4377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6">
                <a:shade val="90000"/>
                <a:hueOff val="0"/>
                <a:satOff val="-35432"/>
                <a:lumOff val="4377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709C097-32B7-4929-AC03-033A81965BD0}">
      <dsp:nvSpPr>
        <dsp:cNvPr id="0" name=""/>
        <dsp:cNvSpPr/>
      </dsp:nvSpPr>
      <dsp:spPr>
        <a:xfrm>
          <a:off x="1659145" y="795014"/>
          <a:ext cx="4243472" cy="4243472"/>
        </a:xfrm>
        <a:prstGeom prst="blockArc">
          <a:avLst>
            <a:gd name="adj1" fmla="val 18659841"/>
            <a:gd name="adj2" fmla="val 2736842"/>
            <a:gd name="adj3" fmla="val 4637"/>
          </a:avLst>
        </a:prstGeom>
        <a:gradFill rotWithShape="0">
          <a:gsLst>
            <a:gs pos="0">
              <a:schemeClr val="accent6">
                <a:shade val="90000"/>
                <a:hueOff val="0"/>
                <a:satOff val="-17716"/>
                <a:lumOff val="21885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6">
                <a:shade val="90000"/>
                <a:hueOff val="0"/>
                <a:satOff val="-17716"/>
                <a:lumOff val="21885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5B56408-F910-4498-BBE7-646E99D46693}">
      <dsp:nvSpPr>
        <dsp:cNvPr id="0" name=""/>
        <dsp:cNvSpPr/>
      </dsp:nvSpPr>
      <dsp:spPr>
        <a:xfrm>
          <a:off x="1422118" y="552182"/>
          <a:ext cx="4243472" cy="4243472"/>
        </a:xfrm>
        <a:prstGeom prst="blockArc">
          <a:avLst>
            <a:gd name="adj1" fmla="val 13511770"/>
            <a:gd name="adj2" fmla="val 19223329"/>
            <a:gd name="adj3" fmla="val 4637"/>
          </a:avLst>
        </a:prstGeom>
        <a:gradFill rotWithShape="0">
          <a:gsLst>
            <a:gs pos="0">
              <a:schemeClr val="accent6">
                <a:shade val="9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6">
                <a:shade val="9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E2549E6-DA3F-43C3-BE72-B925C2A3FB84}">
      <dsp:nvSpPr>
        <dsp:cNvPr id="0" name=""/>
        <dsp:cNvSpPr/>
      </dsp:nvSpPr>
      <dsp:spPr>
        <a:xfrm>
          <a:off x="2697806" y="1780552"/>
          <a:ext cx="1951973" cy="1951973"/>
        </a:xfrm>
        <a:prstGeom prst="ellipse">
          <a:avLst/>
        </a:prstGeom>
        <a:gradFill rotWithShape="0">
          <a:gsLst>
            <a:gs pos="0">
              <a:schemeClr val="accent6">
                <a:shade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6">
                <a:shade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700" kern="1200" dirty="0" smtClean="0"/>
            <a:t>adaptive </a:t>
          </a:r>
          <a:r>
            <a:rPr lang="de-DE" sz="2700" kern="1200" dirty="0" err="1" smtClean="0"/>
            <a:t>cycle</a:t>
          </a:r>
          <a:endParaRPr lang="de-DE" sz="2700" kern="1200" dirty="0"/>
        </a:p>
      </dsp:txBody>
      <dsp:txXfrm>
        <a:off x="2983666" y="2066412"/>
        <a:ext cx="1380253" cy="1380253"/>
      </dsp:txXfrm>
    </dsp:sp>
    <dsp:sp modelId="{5974EB5C-EEE3-41F4-8BA4-7D795A27A903}">
      <dsp:nvSpPr>
        <dsp:cNvPr id="0" name=""/>
        <dsp:cNvSpPr/>
      </dsp:nvSpPr>
      <dsp:spPr>
        <a:xfrm>
          <a:off x="1400178" y="520207"/>
          <a:ext cx="1366381" cy="1366381"/>
        </a:xfrm>
        <a:prstGeom prst="ellipse">
          <a:avLst/>
        </a:prstGeom>
        <a:gradFill rotWithShape="0">
          <a:gsLst>
            <a:gs pos="0">
              <a:schemeClr val="accent6">
                <a:shade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6">
                <a:shade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kern="1200" dirty="0" err="1" smtClean="0"/>
            <a:t>growth</a:t>
          </a:r>
          <a:r>
            <a:rPr lang="de-DE" sz="1400" kern="1200" dirty="0" smtClean="0"/>
            <a:t> /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kern="1200" dirty="0" err="1" smtClean="0"/>
            <a:t>interaction</a:t>
          </a:r>
          <a:endParaRPr lang="de-DE" sz="1400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kern="1200" dirty="0" smtClean="0"/>
            <a:t>r-phase</a:t>
          </a:r>
          <a:endParaRPr lang="de-DE" sz="1400" kern="1200" dirty="0"/>
        </a:p>
      </dsp:txBody>
      <dsp:txXfrm>
        <a:off x="1600280" y="720309"/>
        <a:ext cx="966177" cy="966177"/>
      </dsp:txXfrm>
    </dsp:sp>
    <dsp:sp modelId="{F2424172-66C2-48BD-B148-BDC03CB6788B}">
      <dsp:nvSpPr>
        <dsp:cNvPr id="0" name=""/>
        <dsp:cNvSpPr/>
      </dsp:nvSpPr>
      <dsp:spPr>
        <a:xfrm>
          <a:off x="4231830" y="669325"/>
          <a:ext cx="1817383" cy="1366381"/>
        </a:xfrm>
        <a:prstGeom prst="ellipse">
          <a:avLst/>
        </a:prstGeom>
        <a:gradFill rotWithShape="0">
          <a:gsLst>
            <a:gs pos="0">
              <a:schemeClr val="accent6">
                <a:shade val="50000"/>
                <a:hueOff val="0"/>
                <a:satOff val="-18712"/>
                <a:lumOff val="24826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6">
                <a:shade val="50000"/>
                <a:hueOff val="0"/>
                <a:satOff val="-18712"/>
                <a:lumOff val="24826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kern="1200" dirty="0" err="1" smtClean="0"/>
            <a:t>stagnation</a:t>
          </a:r>
          <a:r>
            <a:rPr lang="de-DE" sz="1400" kern="1200" dirty="0" smtClean="0"/>
            <a:t> </a:t>
          </a:r>
          <a:r>
            <a:rPr lang="de-DE" sz="1400" kern="1200" dirty="0" err="1" smtClean="0"/>
            <a:t>specialization</a:t>
          </a:r>
          <a:r>
            <a:rPr lang="de-DE" sz="1400" kern="1200" dirty="0" smtClean="0"/>
            <a:t> </a:t>
          </a:r>
          <a:r>
            <a:rPr lang="de-DE" sz="1400" kern="1200" dirty="0" err="1" smtClean="0"/>
            <a:t>rigidity</a:t>
          </a:r>
          <a:endParaRPr lang="de-DE" sz="1400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kern="1200" dirty="0" smtClean="0"/>
            <a:t>K-Phase</a:t>
          </a:r>
          <a:endParaRPr lang="de-DE" sz="1400" kern="1200" dirty="0"/>
        </a:p>
      </dsp:txBody>
      <dsp:txXfrm>
        <a:off x="4497980" y="869427"/>
        <a:ext cx="1285083" cy="966177"/>
      </dsp:txXfrm>
    </dsp:sp>
    <dsp:sp modelId="{4DA7F9EB-4A55-4500-B032-FD430F926031}">
      <dsp:nvSpPr>
        <dsp:cNvPr id="0" name=""/>
        <dsp:cNvSpPr/>
      </dsp:nvSpPr>
      <dsp:spPr>
        <a:xfrm>
          <a:off x="4552017" y="3714692"/>
          <a:ext cx="1357172" cy="1366381"/>
        </a:xfrm>
        <a:prstGeom prst="ellipse">
          <a:avLst/>
        </a:prstGeom>
        <a:gradFill rotWithShape="0">
          <a:gsLst>
            <a:gs pos="0">
              <a:schemeClr val="accent6">
                <a:shade val="50000"/>
                <a:hueOff val="0"/>
                <a:satOff val="-37425"/>
                <a:lumOff val="49652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6">
                <a:shade val="50000"/>
                <a:hueOff val="0"/>
                <a:satOff val="-37425"/>
                <a:lumOff val="49652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kern="1200" dirty="0" err="1" smtClean="0"/>
            <a:t>decline</a:t>
          </a:r>
          <a:r>
            <a:rPr lang="de-DE" sz="1400" kern="1200" dirty="0" smtClean="0"/>
            <a:t> / </a:t>
          </a:r>
          <a:r>
            <a:rPr lang="de-DE" sz="1400" kern="1200" dirty="0" err="1" smtClean="0"/>
            <a:t>collapse</a:t>
          </a:r>
          <a:endParaRPr lang="de-DE" sz="1400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400" kern="1200" dirty="0" smtClean="0"/>
            <a:t>Ω</a:t>
          </a:r>
          <a:r>
            <a:rPr lang="de-DE" sz="1400" kern="1200" dirty="0" smtClean="0"/>
            <a:t>-phase</a:t>
          </a:r>
          <a:endParaRPr lang="de-DE" sz="1400" kern="1200" dirty="0"/>
        </a:p>
      </dsp:txBody>
      <dsp:txXfrm>
        <a:off x="4750770" y="3914794"/>
        <a:ext cx="959666" cy="966177"/>
      </dsp:txXfrm>
    </dsp:sp>
    <dsp:sp modelId="{98DC6C59-C9F3-4BFC-8F28-5148EEEDEE22}">
      <dsp:nvSpPr>
        <dsp:cNvPr id="0" name=""/>
        <dsp:cNvSpPr/>
      </dsp:nvSpPr>
      <dsp:spPr>
        <a:xfrm>
          <a:off x="1284519" y="3801052"/>
          <a:ext cx="1895950" cy="1366381"/>
        </a:xfrm>
        <a:prstGeom prst="ellipse">
          <a:avLst/>
        </a:prstGeom>
        <a:gradFill rotWithShape="0">
          <a:gsLst>
            <a:gs pos="0">
              <a:schemeClr val="accent6">
                <a:shade val="50000"/>
                <a:hueOff val="0"/>
                <a:satOff val="-18712"/>
                <a:lumOff val="24826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6">
                <a:shade val="50000"/>
                <a:hueOff val="0"/>
                <a:satOff val="-18712"/>
                <a:lumOff val="24826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kern="1200" dirty="0" err="1" smtClean="0"/>
            <a:t>reorganization</a:t>
          </a:r>
          <a:endParaRPr lang="de-DE" sz="1400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400" kern="1200" dirty="0" smtClean="0"/>
            <a:t>α</a:t>
          </a:r>
          <a:r>
            <a:rPr lang="de-DE" sz="1400" kern="1200" dirty="0" smtClean="0"/>
            <a:t>-phase</a:t>
          </a:r>
          <a:endParaRPr lang="de-DE" sz="1400" kern="1200" dirty="0"/>
        </a:p>
      </dsp:txBody>
      <dsp:txXfrm>
        <a:off x="1562174" y="4001154"/>
        <a:ext cx="1340640" cy="9661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de-DE"/>
          </a:p>
        </p:txBody>
      </p:sp>
      <p:sp>
        <p:nvSpPr>
          <p:cNvPr id="727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727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58E671C-26AB-3946-BB9A-8644D5D7F01E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39238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de-DE"/>
          </a:p>
        </p:txBody>
      </p:sp>
      <p:sp>
        <p:nvSpPr>
          <p:cNvPr id="665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665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65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665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68D0CF1-8EA3-314F-AD12-45C83FBA5990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270084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8D0CF1-8EA3-314F-AD12-45C83FBA5990}" type="slidenum">
              <a:rPr lang="de-DE" smtClean="0"/>
              <a:pPr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9470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3/4 57 4/5 71 5.1(</a:t>
            </a:r>
            <a:r>
              <a:rPr kumimoji="0" lang="de-DE" altLang="de-DE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peak</a:t>
            </a:r>
            <a:r>
              <a:rPr kumimoji="0" lang="de-DE" altLang="de-DE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) 82 5.2(</a:t>
            </a:r>
            <a:r>
              <a:rPr kumimoji="0" lang="de-DE" altLang="de-DE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peak</a:t>
            </a:r>
            <a:r>
              <a:rPr kumimoji="0" lang="de-DE" altLang="de-DE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) 87 5.3(</a:t>
            </a:r>
            <a:r>
              <a:rPr kumimoji="0" lang="de-DE" altLang="de-DE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peak</a:t>
            </a:r>
            <a:r>
              <a:rPr kumimoji="0" lang="de-DE" altLang="de-DE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) 96 5.4(</a:t>
            </a:r>
            <a:r>
              <a:rPr kumimoji="0" lang="de-DE" altLang="de-DE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peak</a:t>
            </a:r>
            <a:r>
              <a:rPr kumimoji="0" lang="de-DE" altLang="de-DE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) 109 5.5(</a:t>
            </a:r>
            <a:r>
              <a:rPr kumimoji="0" lang="de-DE" altLang="de-DE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peak</a:t>
            </a:r>
            <a:r>
              <a:rPr kumimoji="0" lang="de-DE" altLang="de-DE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) 123 5/6 130 6/7 191</a:t>
            </a:r>
            <a:r>
              <a:rPr kumimoji="0" lang="de-DE" altLang="de-DE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de-DE" altLang="de-DE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8D0CF1-8EA3-314F-AD12-45C83FBA5990}" type="slidenum">
              <a:rPr lang="de-DE" smtClean="0"/>
              <a:pPr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71579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3/4 57 4/5 71 5.1(</a:t>
            </a:r>
            <a:r>
              <a:rPr kumimoji="0" lang="de-DE" altLang="de-DE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peak</a:t>
            </a:r>
            <a:r>
              <a:rPr kumimoji="0" lang="de-DE" altLang="de-DE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) 82 5.2(</a:t>
            </a:r>
            <a:r>
              <a:rPr kumimoji="0" lang="de-DE" altLang="de-DE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peak</a:t>
            </a:r>
            <a:r>
              <a:rPr kumimoji="0" lang="de-DE" altLang="de-DE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) 87 5.3(</a:t>
            </a:r>
            <a:r>
              <a:rPr kumimoji="0" lang="de-DE" altLang="de-DE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peak</a:t>
            </a:r>
            <a:r>
              <a:rPr kumimoji="0" lang="de-DE" altLang="de-DE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) 96 5.4(</a:t>
            </a:r>
            <a:r>
              <a:rPr kumimoji="0" lang="de-DE" altLang="de-DE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peak</a:t>
            </a:r>
            <a:r>
              <a:rPr kumimoji="0" lang="de-DE" altLang="de-DE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) 109 5.5(</a:t>
            </a:r>
            <a:r>
              <a:rPr kumimoji="0" lang="de-DE" altLang="de-DE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peak</a:t>
            </a:r>
            <a:r>
              <a:rPr kumimoji="0" lang="de-DE" altLang="de-DE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) 123 5/6 130 6/7 191</a:t>
            </a:r>
            <a:r>
              <a:rPr kumimoji="0" lang="de-DE" altLang="de-DE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de-DE" altLang="de-DE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8D0CF1-8EA3-314F-AD12-45C83FBA5990}" type="slidenum">
              <a:rPr lang="de-DE" smtClean="0"/>
              <a:pPr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21841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8D0CF1-8EA3-314F-AD12-45C83FBA5990}" type="slidenum">
              <a:rPr lang="de-DE" smtClean="0"/>
              <a:pPr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37551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3/4 57 4/5 71 5.1(</a:t>
            </a:r>
            <a:r>
              <a:rPr kumimoji="0" lang="de-DE" altLang="de-DE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peak</a:t>
            </a:r>
            <a:r>
              <a:rPr kumimoji="0" lang="de-DE" altLang="de-DE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) 82 5.2(</a:t>
            </a:r>
            <a:r>
              <a:rPr kumimoji="0" lang="de-DE" altLang="de-DE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peak</a:t>
            </a:r>
            <a:r>
              <a:rPr kumimoji="0" lang="de-DE" altLang="de-DE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) 87 5.3(</a:t>
            </a:r>
            <a:r>
              <a:rPr kumimoji="0" lang="de-DE" altLang="de-DE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peak</a:t>
            </a:r>
            <a:r>
              <a:rPr kumimoji="0" lang="de-DE" altLang="de-DE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) 96 5.4(</a:t>
            </a:r>
            <a:r>
              <a:rPr kumimoji="0" lang="de-DE" altLang="de-DE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peak</a:t>
            </a:r>
            <a:r>
              <a:rPr kumimoji="0" lang="de-DE" altLang="de-DE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) 109 5.5(</a:t>
            </a:r>
            <a:r>
              <a:rPr kumimoji="0" lang="de-DE" altLang="de-DE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peak</a:t>
            </a:r>
            <a:r>
              <a:rPr kumimoji="0" lang="de-DE" altLang="de-DE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) 123 5/6 130 6/7 191</a:t>
            </a:r>
            <a:r>
              <a:rPr kumimoji="0" lang="de-DE" altLang="de-DE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de-DE" altLang="de-DE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8D0CF1-8EA3-314F-AD12-45C83FBA5990}" type="slidenum">
              <a:rPr lang="de-DE" smtClean="0"/>
              <a:pPr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78344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3/4 57 4/5 71 5.1(</a:t>
            </a:r>
            <a:r>
              <a:rPr kumimoji="0" lang="de-DE" altLang="de-DE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peak</a:t>
            </a:r>
            <a:r>
              <a:rPr kumimoji="0" lang="de-DE" altLang="de-DE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) 82 5.2(</a:t>
            </a:r>
            <a:r>
              <a:rPr kumimoji="0" lang="de-DE" altLang="de-DE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peak</a:t>
            </a:r>
            <a:r>
              <a:rPr kumimoji="0" lang="de-DE" altLang="de-DE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) 87 5.3(</a:t>
            </a:r>
            <a:r>
              <a:rPr kumimoji="0" lang="de-DE" altLang="de-DE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peak</a:t>
            </a:r>
            <a:r>
              <a:rPr kumimoji="0" lang="de-DE" altLang="de-DE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) 96 5.4(</a:t>
            </a:r>
            <a:r>
              <a:rPr kumimoji="0" lang="de-DE" altLang="de-DE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peak</a:t>
            </a:r>
            <a:r>
              <a:rPr kumimoji="0" lang="de-DE" altLang="de-DE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) 109 5.5(</a:t>
            </a:r>
            <a:r>
              <a:rPr kumimoji="0" lang="de-DE" altLang="de-DE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peak</a:t>
            </a:r>
            <a:r>
              <a:rPr kumimoji="0" lang="de-DE" altLang="de-DE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) 123 5/6 130 6/7 191</a:t>
            </a:r>
            <a:r>
              <a:rPr kumimoji="0" lang="de-DE" altLang="de-DE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de-DE" altLang="de-DE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8D0CF1-8EA3-314F-AD12-45C83FBA5990}" type="slidenum">
              <a:rPr lang="de-DE" smtClean="0"/>
              <a:pPr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26012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8D0CF1-8EA3-314F-AD12-45C83FBA5990}" type="slidenum">
              <a:rPr lang="de-DE" smtClean="0"/>
              <a:pPr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12449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dirty="0" smtClean="0"/>
              <a:t>Old </a:t>
            </a:r>
            <a:r>
              <a:rPr lang="de-DE" sz="1200" dirty="0" err="1" smtClean="0"/>
              <a:t>terrace</a:t>
            </a:r>
            <a:r>
              <a:rPr lang="de-DE" sz="1200" dirty="0" smtClean="0"/>
              <a:t> </a:t>
            </a:r>
            <a:r>
              <a:rPr lang="de-DE" sz="1200" dirty="0" err="1" smtClean="0"/>
              <a:t>surfaces</a:t>
            </a:r>
            <a:r>
              <a:rPr lang="de-DE" sz="1200" dirty="0" smtClean="0"/>
              <a:t> </a:t>
            </a:r>
            <a:r>
              <a:rPr lang="de-DE" sz="1200" dirty="0" err="1" smtClean="0"/>
              <a:t>with</a:t>
            </a:r>
            <a:r>
              <a:rPr lang="de-DE" sz="1200" dirty="0" smtClean="0"/>
              <a:t> open </a:t>
            </a:r>
            <a:r>
              <a:rPr lang="de-DE" sz="1200" dirty="0" err="1" smtClean="0"/>
              <a:t>air</a:t>
            </a:r>
            <a:r>
              <a:rPr lang="de-DE" sz="1200" dirty="0" smtClean="0"/>
              <a:t> </a:t>
            </a:r>
            <a:r>
              <a:rPr lang="de-DE" sz="1200" dirty="0" err="1" smtClean="0"/>
              <a:t>sites</a:t>
            </a:r>
            <a:r>
              <a:rPr lang="de-DE" sz="1200" dirty="0" smtClean="0"/>
              <a:t> MIS 5 </a:t>
            </a:r>
            <a:r>
              <a:rPr lang="de-DE" sz="1200" dirty="0" err="1" smtClean="0"/>
              <a:t>to</a:t>
            </a:r>
            <a:r>
              <a:rPr lang="de-DE" sz="1200" dirty="0" smtClean="0"/>
              <a:t> 3 (?)</a:t>
            </a:r>
          </a:p>
          <a:p>
            <a:r>
              <a:rPr lang="de-DE" sz="1200" dirty="0" err="1" smtClean="0"/>
              <a:t>with</a:t>
            </a:r>
            <a:r>
              <a:rPr lang="de-DE" sz="1200" dirty="0" smtClean="0"/>
              <a:t> </a:t>
            </a:r>
            <a:r>
              <a:rPr lang="de-DE" sz="1200" dirty="0" err="1" smtClean="0"/>
              <a:t>Levallois</a:t>
            </a:r>
            <a:r>
              <a:rPr lang="de-DE" sz="1200" dirty="0" smtClean="0"/>
              <a:t>-, </a:t>
            </a:r>
            <a:r>
              <a:rPr lang="de-DE" sz="1200" dirty="0" err="1" smtClean="0"/>
              <a:t>Nubian</a:t>
            </a:r>
            <a:r>
              <a:rPr lang="de-DE" sz="1200" dirty="0" smtClean="0"/>
              <a:t>- </a:t>
            </a:r>
            <a:r>
              <a:rPr lang="de-DE" sz="1200" dirty="0" err="1" smtClean="0"/>
              <a:t>and</a:t>
            </a:r>
            <a:r>
              <a:rPr lang="de-DE" sz="1200" dirty="0" smtClean="0"/>
              <a:t> </a:t>
            </a:r>
            <a:r>
              <a:rPr lang="de-DE" sz="1200" dirty="0" err="1" smtClean="0"/>
              <a:t>Taramsan</a:t>
            </a:r>
            <a:r>
              <a:rPr lang="de-DE" sz="1200" dirty="0" smtClean="0"/>
              <a:t> </a:t>
            </a:r>
            <a:r>
              <a:rPr lang="de-DE" sz="1200" dirty="0" err="1" smtClean="0"/>
              <a:t>technology</a:t>
            </a:r>
            <a:endParaRPr lang="de-DE" sz="1200" dirty="0" smtClean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8D0CF1-8EA3-314F-AD12-45C83FBA5990}" type="slidenum">
              <a:rPr lang="de-DE" smtClean="0"/>
              <a:pPr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7174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8D0CF1-8EA3-314F-AD12-45C83FBA5990}" type="slidenum">
              <a:rPr lang="de-DE" smtClean="0"/>
              <a:pPr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29584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8D0CF1-8EA3-314F-AD12-45C83FBA5990}" type="slidenum">
              <a:rPr lang="de-DE" smtClean="0"/>
              <a:pPr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026901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8D0CF1-8EA3-314F-AD12-45C83FBA5990}" type="slidenum">
              <a:rPr lang="de-DE" smtClean="0"/>
              <a:pPr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89482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3/4 57 4/5 71 5.1(</a:t>
            </a:r>
            <a:r>
              <a:rPr kumimoji="0" lang="de-DE" altLang="de-DE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peak</a:t>
            </a:r>
            <a:r>
              <a:rPr kumimoji="0" lang="de-DE" altLang="de-DE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) 82 5.2(</a:t>
            </a:r>
            <a:r>
              <a:rPr kumimoji="0" lang="de-DE" altLang="de-DE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peak</a:t>
            </a:r>
            <a:r>
              <a:rPr kumimoji="0" lang="de-DE" altLang="de-DE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) 87 5.3(</a:t>
            </a:r>
            <a:r>
              <a:rPr kumimoji="0" lang="de-DE" altLang="de-DE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peak</a:t>
            </a:r>
            <a:r>
              <a:rPr kumimoji="0" lang="de-DE" altLang="de-DE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) 96 5.4(</a:t>
            </a:r>
            <a:r>
              <a:rPr kumimoji="0" lang="de-DE" altLang="de-DE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peak</a:t>
            </a:r>
            <a:r>
              <a:rPr kumimoji="0" lang="de-DE" altLang="de-DE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) 109 5.5(</a:t>
            </a:r>
            <a:r>
              <a:rPr kumimoji="0" lang="de-DE" altLang="de-DE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peak</a:t>
            </a:r>
            <a:r>
              <a:rPr kumimoji="0" lang="de-DE" altLang="de-DE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) 123 5/6 130 6/7 191</a:t>
            </a:r>
            <a:r>
              <a:rPr kumimoji="0" lang="de-DE" altLang="de-DE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de-DE" altLang="de-DE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8D0CF1-8EA3-314F-AD12-45C83FBA5990}" type="slidenum">
              <a:rPr lang="de-DE" smtClean="0"/>
              <a:pPr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720690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Section drawing H9 East, G9 East/G10 West, G10 North, showing the major stratigraphic groups: (A) Holocene deposits, (B) BWT tephra, (C) R-Group, (D) YBS mud-flow, (E) R-Group, (F) YBT tephra, (G) Upper T-Group, (H) Lower T-Group, (I) DF-Group.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8D0CF1-8EA3-314F-AD12-45C83FBA5990}" type="slidenum">
              <a:rPr lang="de-DE" smtClean="0"/>
              <a:pPr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48380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3/4 57 4/5 71 5.1(</a:t>
            </a:r>
            <a:r>
              <a:rPr kumimoji="0" lang="de-DE" altLang="de-DE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peak</a:t>
            </a:r>
            <a:r>
              <a:rPr kumimoji="0" lang="de-DE" altLang="de-DE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) 82 5.2(</a:t>
            </a:r>
            <a:r>
              <a:rPr kumimoji="0" lang="de-DE" altLang="de-DE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peak</a:t>
            </a:r>
            <a:r>
              <a:rPr kumimoji="0" lang="de-DE" altLang="de-DE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) 87 5.3(</a:t>
            </a:r>
            <a:r>
              <a:rPr kumimoji="0" lang="de-DE" altLang="de-DE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peak</a:t>
            </a:r>
            <a:r>
              <a:rPr kumimoji="0" lang="de-DE" altLang="de-DE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) 96 5.4(</a:t>
            </a:r>
            <a:r>
              <a:rPr kumimoji="0" lang="de-DE" altLang="de-DE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peak</a:t>
            </a:r>
            <a:r>
              <a:rPr kumimoji="0" lang="de-DE" altLang="de-DE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) 109 5.5(</a:t>
            </a:r>
            <a:r>
              <a:rPr kumimoji="0" lang="de-DE" altLang="de-DE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peak</a:t>
            </a:r>
            <a:r>
              <a:rPr kumimoji="0" lang="de-DE" altLang="de-DE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) 123 5/6 130 6/7 191</a:t>
            </a:r>
            <a:r>
              <a:rPr kumimoji="0" lang="de-DE" altLang="de-DE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de-DE" altLang="de-DE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8D0CF1-8EA3-314F-AD12-45C83FBA5990}" type="slidenum">
              <a:rPr lang="de-DE" smtClean="0"/>
              <a:pPr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21914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defRPr/>
            </a:pPr>
            <a:r>
              <a:rPr lang="de-DE" sz="1200" kern="1200" dirty="0" err="1" smtClean="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Stratigraphy</a:t>
            </a:r>
            <a:r>
              <a:rPr lang="de-DE" sz="1200" kern="1200" dirty="0" smtClean="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 </a:t>
            </a:r>
            <a:r>
              <a:rPr lang="de-DE" sz="1200" kern="1200" dirty="0" err="1" smtClean="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with</a:t>
            </a:r>
            <a:r>
              <a:rPr lang="de-DE" sz="1200" kern="1200" dirty="0" smtClean="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 </a:t>
            </a:r>
            <a:r>
              <a:rPr lang="de-DE" sz="1200" kern="1200" dirty="0" err="1" smtClean="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settlement</a:t>
            </a:r>
            <a:r>
              <a:rPr lang="de-DE" sz="1200" kern="1200" dirty="0" smtClean="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 </a:t>
            </a:r>
            <a:r>
              <a:rPr lang="de-DE" sz="1200" kern="1200" dirty="0" err="1" smtClean="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remains</a:t>
            </a:r>
            <a:r>
              <a:rPr lang="de-DE" sz="1200" kern="1200" dirty="0" smtClean="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 </a:t>
            </a:r>
          </a:p>
          <a:p>
            <a:pPr algn="l">
              <a:defRPr/>
            </a:pPr>
            <a:r>
              <a:rPr lang="de-DE" sz="1200" kern="1200" dirty="0" smtClean="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MIS 5 </a:t>
            </a:r>
            <a:r>
              <a:rPr lang="de-DE" sz="1200" kern="1200" dirty="0" err="1" smtClean="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to</a:t>
            </a:r>
            <a:r>
              <a:rPr lang="de-DE" sz="1200" kern="1200" dirty="0" smtClean="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 MIS 1 </a:t>
            </a:r>
          </a:p>
          <a:p>
            <a:pPr algn="l">
              <a:defRPr/>
            </a:pPr>
            <a:endParaRPr lang="de-DE" sz="1200" kern="1200" dirty="0" smtClean="0">
              <a:solidFill>
                <a:schemeClr val="tx1"/>
              </a:solidFill>
              <a:latin typeface="Arial" charset="0"/>
              <a:ea typeface="ヒラギノ角ゴ Pro W3" charset="0"/>
              <a:cs typeface="ヒラギノ角ゴ Pro W3" charset="0"/>
            </a:endParaRPr>
          </a:p>
          <a:p>
            <a:pPr algn="l">
              <a:defRPr/>
            </a:pPr>
            <a:r>
              <a:rPr lang="de-DE" sz="1200" kern="1200" dirty="0" err="1" smtClean="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Two</a:t>
            </a:r>
            <a:r>
              <a:rPr lang="de-DE" sz="1200" kern="1200" dirty="0" smtClean="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 </a:t>
            </a:r>
            <a:r>
              <a:rPr lang="de-DE" sz="1200" kern="1200" dirty="0" err="1" smtClean="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tephren</a:t>
            </a:r>
            <a:r>
              <a:rPr lang="de-DE" sz="1200" kern="1200" dirty="0" smtClean="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 </a:t>
            </a:r>
            <a:r>
              <a:rPr lang="de-DE" sz="1200" kern="1200" dirty="0" err="1" smtClean="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layer</a:t>
            </a:r>
            <a:r>
              <a:rPr lang="de-DE" sz="1200" kern="1200" dirty="0" smtClean="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 ~ 7.5 </a:t>
            </a:r>
            <a:r>
              <a:rPr lang="de-DE" sz="1200" kern="1200" dirty="0" err="1" smtClean="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and</a:t>
            </a:r>
            <a:r>
              <a:rPr lang="de-DE" sz="1200" kern="1200" dirty="0" smtClean="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 </a:t>
            </a:r>
          </a:p>
          <a:p>
            <a:pPr algn="l">
              <a:defRPr/>
            </a:pPr>
            <a:r>
              <a:rPr lang="de-DE" sz="1200" kern="1200" dirty="0" smtClean="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&gt; 63.9 ± 4.4 </a:t>
            </a:r>
            <a:r>
              <a:rPr lang="de-DE" sz="1200" kern="1200" dirty="0" err="1" smtClean="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kyr</a:t>
            </a:r>
            <a:r>
              <a:rPr lang="de-DE" sz="1200" kern="1200" dirty="0" smtClean="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 BP</a:t>
            </a:r>
          </a:p>
          <a:p>
            <a:pPr algn="l">
              <a:defRPr/>
            </a:pPr>
            <a:endParaRPr lang="de-DE" sz="1200" kern="1200" dirty="0" smtClean="0">
              <a:solidFill>
                <a:schemeClr val="tx1"/>
              </a:solidFill>
              <a:latin typeface="Arial" charset="0"/>
              <a:ea typeface="ヒラギノ角ゴ Pro W3" charset="0"/>
              <a:cs typeface="ヒラギノ角ゴ Pro W3" charset="0"/>
            </a:endParaRPr>
          </a:p>
          <a:p>
            <a:pPr algn="l">
              <a:defRPr/>
            </a:pPr>
            <a:r>
              <a:rPr lang="de-DE" sz="1200" kern="1200" dirty="0" smtClean="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CRC </a:t>
            </a:r>
            <a:r>
              <a:rPr lang="de-DE" sz="1200" kern="1200" dirty="0" err="1" smtClean="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data</a:t>
            </a:r>
            <a:r>
              <a:rPr lang="de-DE" sz="1200" kern="1200" dirty="0" smtClean="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 </a:t>
            </a:r>
          </a:p>
          <a:p>
            <a:pPr algn="l">
              <a:defRPr/>
            </a:pPr>
            <a:r>
              <a:rPr lang="de-DE" sz="1200" kern="1200" dirty="0" smtClean="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MIS 3 (</a:t>
            </a:r>
            <a:r>
              <a:rPr lang="de-DE" sz="1200" kern="1200" dirty="0" err="1" smtClean="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layer</a:t>
            </a:r>
            <a:r>
              <a:rPr lang="de-DE" sz="1200" kern="1200" dirty="0" smtClean="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 G) </a:t>
            </a:r>
            <a:r>
              <a:rPr lang="de-DE" sz="1200" kern="1200" dirty="0" err="1" smtClean="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and</a:t>
            </a:r>
            <a:r>
              <a:rPr lang="de-DE" sz="1200" kern="1200" dirty="0" smtClean="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 MIS 5 (</a:t>
            </a:r>
            <a:r>
              <a:rPr lang="de-DE" sz="1200" kern="1200" dirty="0" err="1" smtClean="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layer</a:t>
            </a:r>
            <a:r>
              <a:rPr lang="de-DE" sz="1200" kern="1200" dirty="0" smtClean="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 I, J) </a:t>
            </a:r>
          </a:p>
          <a:p>
            <a:pPr algn="l">
              <a:defRPr/>
            </a:pPr>
            <a:r>
              <a:rPr lang="de-DE" sz="1200" kern="1200" dirty="0" smtClean="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	</a:t>
            </a:r>
          </a:p>
          <a:p>
            <a:pPr algn="l">
              <a:defRPr/>
            </a:pPr>
            <a:endParaRPr lang="de-DE" sz="1800" smtClean="0"/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8D0CF1-8EA3-314F-AD12-45C83FBA5990}" type="slidenum">
              <a:rPr lang="de-DE" smtClean="0"/>
              <a:pPr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63716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340768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CH" smtClean="0"/>
              <a:t>Master-Untertitelformat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9084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4953000"/>
          </a:xfrm>
          <a:prstGeom prst="rect">
            <a:avLst/>
          </a:prstGeom>
        </p:spPr>
        <p:txBody>
          <a:bodyPr vert="eaVert"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49530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0221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835696" y="476672"/>
            <a:ext cx="7200000" cy="5580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1835696" y="116633"/>
            <a:ext cx="7200000" cy="360040"/>
          </a:xfrm>
          <a:prstGeom prst="rect">
            <a:avLst/>
          </a:prstGeom>
        </p:spPr>
        <p:txBody>
          <a:bodyPr/>
          <a:lstStyle>
            <a:lvl1pPr algn="r">
              <a:defRPr sz="20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647986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835696" y="476672"/>
            <a:ext cx="7200000" cy="5580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CH" dirty="0" smtClean="0"/>
              <a:t>Mastertextformat bearbeiten</a:t>
            </a:r>
          </a:p>
        </p:txBody>
      </p:sp>
      <p:sp>
        <p:nvSpPr>
          <p:cNvPr id="4" name="Titel 4"/>
          <p:cNvSpPr>
            <a:spLocks noGrp="1"/>
          </p:cNvSpPr>
          <p:nvPr>
            <p:ph type="title"/>
          </p:nvPr>
        </p:nvSpPr>
        <p:spPr>
          <a:xfrm>
            <a:off x="1835696" y="116633"/>
            <a:ext cx="7200000" cy="360040"/>
          </a:xfrm>
          <a:prstGeom prst="rect">
            <a:avLst/>
          </a:prstGeom>
        </p:spPr>
        <p:txBody>
          <a:bodyPr/>
          <a:lstStyle>
            <a:lvl1pPr algn="r">
              <a:defRPr sz="20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54498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ußzeilenplatzhalter 6"/>
          <p:cNvSpPr>
            <a:spLocks noGrp="1"/>
          </p:cNvSpPr>
          <p:nvPr>
            <p:ph type="ftr" sz="quarter" idx="10"/>
          </p:nvPr>
        </p:nvSpPr>
        <p:spPr>
          <a:xfrm>
            <a:off x="1331640" y="6381328"/>
            <a:ext cx="6192688" cy="36004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de-DE" dirty="0" smtClean="0"/>
          </a:p>
          <a:p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835696" y="511140"/>
            <a:ext cx="3600000" cy="63976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 dirty="0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835696" y="1161368"/>
            <a:ext cx="3600000" cy="485992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 dirty="0" smtClean="0"/>
              <a:t>Mastertextformat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</a:p>
          <a:p>
            <a:pPr lvl="4"/>
            <a:r>
              <a:rPr lang="de-CH" dirty="0" smtClean="0"/>
              <a:t>Fünfte Ebene</a:t>
            </a:r>
            <a:endParaRPr lang="de-DE" dirty="0"/>
          </a:p>
        </p:txBody>
      </p:sp>
      <p:sp>
        <p:nvSpPr>
          <p:cNvPr id="8" name="Textplatzhalter 2"/>
          <p:cNvSpPr>
            <a:spLocks noGrp="1"/>
          </p:cNvSpPr>
          <p:nvPr>
            <p:ph type="body" idx="11"/>
          </p:nvPr>
        </p:nvSpPr>
        <p:spPr>
          <a:xfrm>
            <a:off x="5435696" y="511140"/>
            <a:ext cx="3600000" cy="63976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 dirty="0" smtClean="0"/>
              <a:t>Mastertextformat bearbeiten</a:t>
            </a:r>
          </a:p>
        </p:txBody>
      </p:sp>
      <p:sp>
        <p:nvSpPr>
          <p:cNvPr id="9" name="Inhaltsplatzhalter 3"/>
          <p:cNvSpPr>
            <a:spLocks noGrp="1"/>
          </p:cNvSpPr>
          <p:nvPr>
            <p:ph sz="half" idx="12"/>
          </p:nvPr>
        </p:nvSpPr>
        <p:spPr>
          <a:xfrm>
            <a:off x="5435696" y="1161368"/>
            <a:ext cx="3600000" cy="485992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10" name="Titel 4"/>
          <p:cNvSpPr>
            <a:spLocks noGrp="1"/>
          </p:cNvSpPr>
          <p:nvPr>
            <p:ph type="title"/>
          </p:nvPr>
        </p:nvSpPr>
        <p:spPr>
          <a:xfrm>
            <a:off x="1835696" y="116633"/>
            <a:ext cx="7200000" cy="360040"/>
          </a:xfrm>
          <a:prstGeom prst="rect">
            <a:avLst/>
          </a:prstGeom>
        </p:spPr>
        <p:txBody>
          <a:bodyPr/>
          <a:lstStyle>
            <a:lvl1pPr algn="r">
              <a:defRPr sz="20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17685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de-CH" smtClean="0"/>
              <a:t>Mastertitelformat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9594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4"/>
          <p:cNvSpPr>
            <a:spLocks noGrp="1"/>
          </p:cNvSpPr>
          <p:nvPr>
            <p:ph type="title"/>
          </p:nvPr>
        </p:nvSpPr>
        <p:spPr>
          <a:xfrm>
            <a:off x="1835696" y="116633"/>
            <a:ext cx="7200000" cy="360040"/>
          </a:xfrm>
          <a:prstGeom prst="rect">
            <a:avLst/>
          </a:prstGeom>
        </p:spPr>
        <p:txBody>
          <a:bodyPr/>
          <a:lstStyle>
            <a:lvl1pPr algn="r">
              <a:defRPr sz="20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63899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396483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  <p:sp>
        <p:nvSpPr>
          <p:cNvPr id="5" name="Titel 4"/>
          <p:cNvSpPr txBox="1">
            <a:spLocks/>
          </p:cNvSpPr>
          <p:nvPr userDrawn="1"/>
        </p:nvSpPr>
        <p:spPr>
          <a:xfrm>
            <a:off x="1835696" y="116633"/>
            <a:ext cx="7200000" cy="360040"/>
          </a:xfrm>
          <a:prstGeom prst="rect">
            <a:avLst/>
          </a:prstGeom>
        </p:spPr>
        <p:txBody>
          <a:bodyPr/>
          <a:lstStyle>
            <a:lvl1pPr algn="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CD092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CD092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CD092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CD092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CD092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CD092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CD092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CD092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CD092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de-DE" kern="0" smtClean="0"/>
              <a:t>Titelmasterformat durch Klicken bearbeiten</a:t>
            </a:r>
            <a:endParaRPr lang="de-DE" kern="0" dirty="0"/>
          </a:p>
        </p:txBody>
      </p:sp>
    </p:spTree>
    <p:extLst>
      <p:ext uri="{BB962C8B-B14F-4D97-AF65-F5344CB8AC3E}">
        <p14:creationId xmlns:p14="http://schemas.microsoft.com/office/powerpoint/2010/main" val="3283963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1981200"/>
            <a:ext cx="7772400" cy="35814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249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96336" y="6454608"/>
            <a:ext cx="486496" cy="199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>
                <a:cs typeface="Arial" charset="0"/>
              </a:defRPr>
            </a:lvl1pPr>
          </a:lstStyle>
          <a:p>
            <a:pPr>
              <a:defRPr/>
            </a:pPr>
            <a:fld id="{13634740-AA3D-994B-89BA-9359394ABB1E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2" name="Rechteck 1"/>
          <p:cNvSpPr/>
          <p:nvPr userDrawn="1"/>
        </p:nvSpPr>
        <p:spPr bwMode="auto">
          <a:xfrm>
            <a:off x="4716016" y="6165850"/>
            <a:ext cx="1440160" cy="21547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19" name="Textfeld 18"/>
          <p:cNvSpPr txBox="1"/>
          <p:nvPr userDrawn="1"/>
        </p:nvSpPr>
        <p:spPr>
          <a:xfrm>
            <a:off x="467544" y="6433591"/>
            <a:ext cx="39757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Rösrath: SFB806 – Workshop (09.+10.02.2015)</a:t>
            </a:r>
            <a:endParaRPr lang="de-DE" sz="1400" dirty="0"/>
          </a:p>
        </p:txBody>
      </p:sp>
      <p:sp>
        <p:nvSpPr>
          <p:cNvPr id="4" name="Rechteck 3"/>
          <p:cNvSpPr/>
          <p:nvPr userDrawn="1"/>
        </p:nvSpPr>
        <p:spPr>
          <a:xfrm>
            <a:off x="447598" y="6119692"/>
            <a:ext cx="28083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de-DE" sz="1200" dirty="0" smtClean="0"/>
              <a:t>Viehberg et al.  </a:t>
            </a:r>
            <a:r>
              <a:rPr lang="de-DE" sz="1200" dirty="0" smtClean="0">
                <a:solidFill>
                  <a:srgbClr val="FF0000"/>
                </a:solidFill>
              </a:rPr>
              <a:t>A-Cluster / </a:t>
            </a:r>
            <a:r>
              <a:rPr lang="de-DE" sz="1200" dirty="0" err="1" smtClean="0">
                <a:solidFill>
                  <a:srgbClr val="FF0000"/>
                </a:solidFill>
              </a:rPr>
              <a:t>source</a:t>
            </a:r>
            <a:r>
              <a:rPr lang="de-DE" sz="1200" dirty="0" smtClean="0">
                <a:solidFill>
                  <a:srgbClr val="FF0000"/>
                </a:solidFill>
              </a:rPr>
              <a:t> </a:t>
            </a:r>
            <a:r>
              <a:rPr lang="de-DE" sz="1200" dirty="0" err="1" smtClean="0">
                <a:solidFill>
                  <a:srgbClr val="FF0000"/>
                </a:solidFill>
              </a:rPr>
              <a:t>area</a:t>
            </a:r>
            <a:endParaRPr lang="de-DE" sz="1200" kern="1200" dirty="0">
              <a:solidFill>
                <a:srgbClr val="FF0000"/>
              </a:solidFill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pic>
        <p:nvPicPr>
          <p:cNvPr id="20" name="Grafik 19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480" y="6129360"/>
            <a:ext cx="540000" cy="540000"/>
          </a:xfrm>
          <a:prstGeom prst="rect">
            <a:avLst/>
          </a:prstGeom>
        </p:spPr>
      </p:pic>
      <p:sp>
        <p:nvSpPr>
          <p:cNvPr id="15" name="Rechteck 14"/>
          <p:cNvSpPr/>
          <p:nvPr userDrawn="1"/>
        </p:nvSpPr>
        <p:spPr bwMode="auto">
          <a:xfrm>
            <a:off x="1851754" y="484034"/>
            <a:ext cx="7200000" cy="5537254"/>
          </a:xfrm>
          <a:prstGeom prst="rect">
            <a:avLst/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16" name="Rechteck 15"/>
          <p:cNvSpPr/>
          <p:nvPr userDrawn="1"/>
        </p:nvSpPr>
        <p:spPr bwMode="auto">
          <a:xfrm>
            <a:off x="143688" y="484034"/>
            <a:ext cx="1620000" cy="5537254"/>
          </a:xfrm>
          <a:prstGeom prst="rect">
            <a:avLst/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fontAlgn="base">
        <a:spcBef>
          <a:spcPct val="0"/>
        </a:spcBef>
        <a:spcAft>
          <a:spcPct val="0"/>
        </a:spcAft>
        <a:defRPr sz="4000" b="1">
          <a:solidFill>
            <a:srgbClr val="CD092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 b="1">
          <a:solidFill>
            <a:srgbClr val="CD0921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fontAlgn="base">
        <a:spcBef>
          <a:spcPct val="0"/>
        </a:spcBef>
        <a:spcAft>
          <a:spcPct val="0"/>
        </a:spcAft>
        <a:defRPr sz="4000" b="1">
          <a:solidFill>
            <a:srgbClr val="CD0921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fontAlgn="base">
        <a:spcBef>
          <a:spcPct val="0"/>
        </a:spcBef>
        <a:spcAft>
          <a:spcPct val="0"/>
        </a:spcAft>
        <a:defRPr sz="4000" b="1">
          <a:solidFill>
            <a:srgbClr val="CD0921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fontAlgn="base">
        <a:spcBef>
          <a:spcPct val="0"/>
        </a:spcBef>
        <a:spcAft>
          <a:spcPct val="0"/>
        </a:spcAft>
        <a:defRPr sz="4000" b="1">
          <a:solidFill>
            <a:srgbClr val="CD0921"/>
          </a:solidFill>
          <a:latin typeface="Arial" charset="0"/>
          <a:ea typeface="ヒラギノ角ゴ Pro W3" charset="0"/>
          <a:cs typeface="ヒラギノ角ゴ Pro W3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CD0921"/>
          </a:solidFill>
          <a:latin typeface="Arial" charset="0"/>
          <a:ea typeface="ヒラギノ角ゴ Pro W3" charset="0"/>
          <a:cs typeface="ヒラギノ角ゴ Pro W3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CD0921"/>
          </a:solidFill>
          <a:latin typeface="Arial" charset="0"/>
          <a:ea typeface="ヒラギノ角ゴ Pro W3" charset="0"/>
          <a:cs typeface="ヒラギノ角ゴ Pro W3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CD0921"/>
          </a:solidFill>
          <a:latin typeface="Arial" charset="0"/>
          <a:ea typeface="ヒラギノ角ゴ Pro W3" charset="0"/>
          <a:cs typeface="ヒラギノ角ゴ Pro W3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CD0921"/>
          </a:solidFill>
          <a:latin typeface="Arial" charset="0"/>
          <a:ea typeface="ヒラギノ角ゴ Pro W3" charset="0"/>
          <a:cs typeface="ヒラギノ角ゴ Pro W3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Times" charset="0"/>
        <a:buChar char="•"/>
        <a:defRPr sz="3200" b="1">
          <a:solidFill>
            <a:srgbClr val="2B586C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b="1">
          <a:solidFill>
            <a:srgbClr val="2B586C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imes" charset="0"/>
        <a:buChar char="-"/>
        <a:defRPr sz="2400" b="1">
          <a:solidFill>
            <a:srgbClr val="2B586C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imes" charset="0"/>
        <a:buChar char="›"/>
        <a:defRPr sz="2000" b="1">
          <a:solidFill>
            <a:srgbClr val="2B586C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Times" charset="0"/>
        <a:buChar char="»"/>
        <a:defRPr sz="2000" b="1">
          <a:solidFill>
            <a:srgbClr val="2B586C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Times" charset="0"/>
        <a:buChar char="»"/>
        <a:defRPr sz="2000" b="1">
          <a:solidFill>
            <a:srgbClr val="2B586C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Times" charset="0"/>
        <a:buChar char="»"/>
        <a:defRPr sz="2000" b="1">
          <a:solidFill>
            <a:srgbClr val="2B586C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Times" charset="0"/>
        <a:buChar char="»"/>
        <a:defRPr sz="2000" b="1">
          <a:solidFill>
            <a:srgbClr val="2B586C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Times" charset="0"/>
        <a:buChar char="»"/>
        <a:defRPr sz="2000" b="1">
          <a:solidFill>
            <a:srgbClr val="2B586C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5.jpg"/><Relationship Id="rId3" Type="http://schemas.openxmlformats.org/officeDocument/2006/relationships/image" Target="../media/image14.png"/><Relationship Id="rId7" Type="http://schemas.openxmlformats.org/officeDocument/2006/relationships/image" Target="../media/image12.png"/><Relationship Id="rId12" Type="http://schemas.openxmlformats.org/officeDocument/2006/relationships/image" Target="../media/image2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23.jpeg"/><Relationship Id="rId5" Type="http://schemas.openxmlformats.org/officeDocument/2006/relationships/image" Target="../media/image10.png"/><Relationship Id="rId10" Type="http://schemas.openxmlformats.org/officeDocument/2006/relationships/image" Target="../media/image22.jpeg"/><Relationship Id="rId4" Type="http://schemas.openxmlformats.org/officeDocument/2006/relationships/image" Target="../media/image1.png"/><Relationship Id="rId9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4.png"/><Relationship Id="rId7" Type="http://schemas.openxmlformats.org/officeDocument/2006/relationships/image" Target="../media/image12.png"/><Relationship Id="rId12" Type="http://schemas.openxmlformats.org/officeDocument/2006/relationships/image" Target="../media/image2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27.jpeg"/><Relationship Id="rId5" Type="http://schemas.openxmlformats.org/officeDocument/2006/relationships/image" Target="../media/image10.png"/><Relationship Id="rId10" Type="http://schemas.openxmlformats.org/officeDocument/2006/relationships/image" Target="../media/image26.png"/><Relationship Id="rId4" Type="http://schemas.openxmlformats.org/officeDocument/2006/relationships/image" Target="../media/image1.png"/><Relationship Id="rId9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4.png"/><Relationship Id="rId7" Type="http://schemas.openxmlformats.org/officeDocument/2006/relationships/image" Target="../media/image12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29.png"/><Relationship Id="rId5" Type="http://schemas.openxmlformats.org/officeDocument/2006/relationships/image" Target="../media/image10.png"/><Relationship Id="rId10" Type="http://schemas.openxmlformats.org/officeDocument/2006/relationships/image" Target="../media/image24.jpg"/><Relationship Id="rId4" Type="http://schemas.openxmlformats.org/officeDocument/2006/relationships/image" Target="../media/image1.png"/><Relationship Id="rId9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0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emf"/><Relationship Id="rId5" Type="http://schemas.openxmlformats.org/officeDocument/2006/relationships/image" Target="../media/image31.png"/><Relationship Id="rId4" Type="http://schemas.openxmlformats.org/officeDocument/2006/relationships/image" Target="../media/image11.png"/><Relationship Id="rId9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4.jpeg"/><Relationship Id="rId7" Type="http://schemas.microsoft.com/office/2007/relationships/hdphoto" Target="../media/hdphoto2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.png"/><Relationship Id="rId4" Type="http://schemas.openxmlformats.org/officeDocument/2006/relationships/image" Target="../media/image35.jpeg"/><Relationship Id="rId9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0.png"/><Relationship Id="rId7" Type="http://schemas.openxmlformats.org/officeDocument/2006/relationships/image" Target="../media/image3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7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9.emf"/><Relationship Id="rId10" Type="http://schemas.openxmlformats.org/officeDocument/2006/relationships/image" Target="../media/image12.png"/><Relationship Id="rId4" Type="http://schemas.openxmlformats.org/officeDocument/2006/relationships/image" Target="../media/image38.jpeg"/><Relationship Id="rId9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0.png"/><Relationship Id="rId7" Type="http://schemas.openxmlformats.org/officeDocument/2006/relationships/image" Target="../media/image32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0.png"/><Relationship Id="rId7" Type="http://schemas.openxmlformats.org/officeDocument/2006/relationships/image" Target="../media/image32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3" Type="http://schemas.openxmlformats.org/officeDocument/2006/relationships/image" Target="../media/image44.emf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0.png"/><Relationship Id="rId7" Type="http://schemas.openxmlformats.org/officeDocument/2006/relationships/image" Target="../media/image32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11" Type="http://schemas.microsoft.com/office/2007/relationships/hdphoto" Target="../media/hdphoto3.wdp"/><Relationship Id="rId5" Type="http://schemas.openxmlformats.org/officeDocument/2006/relationships/image" Target="../media/image12.png"/><Relationship Id="rId10" Type="http://schemas.openxmlformats.org/officeDocument/2006/relationships/image" Target="../media/image6.png"/><Relationship Id="rId4" Type="http://schemas.openxmlformats.org/officeDocument/2006/relationships/image" Target="../media/image11.png"/><Relationship Id="rId9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5" Type="http://schemas.openxmlformats.org/officeDocument/2006/relationships/image" Target="../media/image6.png"/><Relationship Id="rId4" Type="http://schemas.openxmlformats.org/officeDocument/2006/relationships/image" Target="../media/image12.png"/><Relationship Id="rId9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3" Type="http://schemas.openxmlformats.org/officeDocument/2006/relationships/image" Target="../media/image52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17" Type="http://schemas.openxmlformats.org/officeDocument/2006/relationships/image" Target="../media/image64.png"/><Relationship Id="rId2" Type="http://schemas.openxmlformats.org/officeDocument/2006/relationships/image" Target="../media/image12.png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5" Type="http://schemas.openxmlformats.org/officeDocument/2006/relationships/image" Target="../media/image11.png"/><Relationship Id="rId10" Type="http://schemas.openxmlformats.org/officeDocument/2006/relationships/image" Target="../media/image58.png"/><Relationship Id="rId4" Type="http://schemas.openxmlformats.org/officeDocument/2006/relationships/image" Target="../media/image10.png"/><Relationship Id="rId9" Type="http://schemas.openxmlformats.org/officeDocument/2006/relationships/image" Target="../media/image57.png"/><Relationship Id="rId14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diagramDrawing" Target="../diagrams/drawing1.xml"/><Relationship Id="rId3" Type="http://schemas.microsoft.com/office/2007/relationships/hdphoto" Target="../media/hdphoto1.wdp"/><Relationship Id="rId7" Type="http://schemas.openxmlformats.org/officeDocument/2006/relationships/image" Target="../media/image1.png"/><Relationship Id="rId12" Type="http://schemas.openxmlformats.org/officeDocument/2006/relationships/diagramColors" Target="../diagrams/colors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diagramQuickStyle" Target="../diagrams/quickStyle1.xml"/><Relationship Id="rId5" Type="http://schemas.openxmlformats.org/officeDocument/2006/relationships/image" Target="../media/image11.png"/><Relationship Id="rId10" Type="http://schemas.openxmlformats.org/officeDocument/2006/relationships/diagramLayout" Target="../diagrams/layout1.xml"/><Relationship Id="rId4" Type="http://schemas.openxmlformats.org/officeDocument/2006/relationships/image" Target="../media/image10.png"/><Relationship Id="rId9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07/relationships/hdphoto" Target="../media/hdphoto1.wdp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1.wdp"/><Relationship Id="rId7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7.emf"/><Relationship Id="rId4" Type="http://schemas.openxmlformats.org/officeDocument/2006/relationships/image" Target="../media/image10.png"/><Relationship Id="rId9" Type="http://schemas.openxmlformats.org/officeDocument/2006/relationships/image" Target="../media/image16.emf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4.png"/><Relationship Id="rId7" Type="http://schemas.openxmlformats.org/officeDocument/2006/relationships/image" Target="../media/image12.png"/><Relationship Id="rId12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20.jpeg"/><Relationship Id="rId5" Type="http://schemas.openxmlformats.org/officeDocument/2006/relationships/image" Target="../media/image10.png"/><Relationship Id="rId10" Type="http://schemas.openxmlformats.org/officeDocument/2006/relationships/image" Target="../media/image19.jpeg"/><Relationship Id="rId4" Type="http://schemas.openxmlformats.org/officeDocument/2006/relationships/image" Target="../media/image1.png"/><Relationship Id="rId9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70657"/>
            <a:ext cx="6660000" cy="666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70657"/>
            <a:ext cx="6660000" cy="6660000"/>
          </a:xfrm>
          <a:prstGeom prst="rect">
            <a:avLst/>
          </a:prstGeom>
        </p:spPr>
      </p:pic>
      <p:sp>
        <p:nvSpPr>
          <p:cNvPr id="4" name="Fußzeilenplatzhalter 3"/>
          <p:cNvSpPr>
            <a:spLocks noGrp="1"/>
          </p:cNvSpPr>
          <p:nvPr>
            <p:ph type="ftr" sz="quarter" idx="4294967295"/>
          </p:nvPr>
        </p:nvSpPr>
        <p:spPr>
          <a:xfrm>
            <a:off x="6804248" y="6237312"/>
            <a:ext cx="2119927" cy="45720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Finn </a:t>
            </a:r>
            <a:r>
              <a:rPr lang="de-DE" dirty="0" smtClean="0"/>
              <a:t>Viehberg</a:t>
            </a:r>
            <a:endParaRPr lang="de-DE" dirty="0"/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3837420"/>
            <a:ext cx="2748597" cy="2891699"/>
          </a:xfrm>
          <a:prstGeom prst="rect">
            <a:avLst/>
          </a:prstGeom>
        </p:spPr>
      </p:pic>
      <p:sp>
        <p:nvSpPr>
          <p:cNvPr id="16" name="Titel 15"/>
          <p:cNvSpPr>
            <a:spLocks noGrp="1"/>
          </p:cNvSpPr>
          <p:nvPr>
            <p:ph type="ctrTitle"/>
          </p:nvPr>
        </p:nvSpPr>
        <p:spPr>
          <a:xfrm>
            <a:off x="2233464" y="0"/>
            <a:ext cx="6910536" cy="720080"/>
          </a:xfrm>
          <a:solidFill>
            <a:schemeClr val="bg1">
              <a:alpha val="34000"/>
            </a:schemeClr>
          </a:solidFill>
        </p:spPr>
        <p:txBody>
          <a:bodyPr/>
          <a:lstStyle/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Source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area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in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CRC </a:t>
            </a:r>
            <a:r>
              <a:rPr lang="de-D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806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Untertitel 1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178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nhaltsplatzhalt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618" y="476250"/>
            <a:ext cx="4619963" cy="5580063"/>
          </a:xfrm>
        </p:spPr>
      </p:pic>
      <p:sp>
        <p:nvSpPr>
          <p:cNvPr id="7" name="Titel 2"/>
          <p:cNvSpPr>
            <a:spLocks noGrp="1"/>
          </p:cNvSpPr>
          <p:nvPr>
            <p:ph type="title"/>
          </p:nvPr>
        </p:nvSpPr>
        <p:spPr>
          <a:xfrm>
            <a:off x="1835696" y="116633"/>
            <a:ext cx="7200000" cy="360040"/>
          </a:xfrm>
        </p:spPr>
        <p:txBody>
          <a:bodyPr/>
          <a:lstStyle/>
          <a:p>
            <a:r>
              <a:rPr lang="de-DE" dirty="0" smtClean="0"/>
              <a:t>CRC 806 – A-Cluster </a:t>
            </a:r>
            <a:r>
              <a:rPr lang="de-DE" smtClean="0"/>
              <a:t>sites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107504" y="2247255"/>
            <a:ext cx="1713931" cy="46166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eaLnBrk="1" hangingPunct="1"/>
            <a:r>
              <a:rPr lang="en-AU" kern="0" dirty="0" smtClean="0">
                <a:solidFill>
                  <a:schemeClr val="bg1">
                    <a:lumMod val="8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Case studies</a:t>
            </a:r>
          </a:p>
        </p:txBody>
      </p:sp>
      <p:grpSp>
        <p:nvGrpSpPr>
          <p:cNvPr id="14" name="Gruppieren 13"/>
          <p:cNvGrpSpPr/>
          <p:nvPr/>
        </p:nvGrpSpPr>
        <p:grpSpPr>
          <a:xfrm>
            <a:off x="163289" y="764752"/>
            <a:ext cx="1744415" cy="432000"/>
            <a:chOff x="163289" y="1000811"/>
            <a:chExt cx="1744415" cy="432000"/>
          </a:xfrm>
        </p:grpSpPr>
        <p:sp>
          <p:nvSpPr>
            <p:cNvPr id="15" name="Textfeld 14"/>
            <p:cNvSpPr txBox="1"/>
            <p:nvPr/>
          </p:nvSpPr>
          <p:spPr>
            <a:xfrm>
              <a:off x="395536" y="1012666"/>
              <a:ext cx="1512168" cy="400110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AU" sz="2000" kern="0" dirty="0" err="1" smtClean="0">
                  <a:solidFill>
                    <a:schemeClr val="bg1">
                      <a:lumMod val="85000"/>
                    </a:schemeClr>
                  </a:solidFill>
                </a:rPr>
                <a:t>ssumptions</a:t>
              </a:r>
              <a:endParaRPr lang="en-AU" kern="0" dirty="0" smtClean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pic>
          <p:nvPicPr>
            <p:cNvPr id="16" name="Grafik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289" y="1000811"/>
              <a:ext cx="432000" cy="432000"/>
            </a:xfrm>
            <a:prstGeom prst="rect">
              <a:avLst/>
            </a:prstGeom>
          </p:spPr>
        </p:pic>
      </p:grpSp>
      <p:pic>
        <p:nvPicPr>
          <p:cNvPr id="17" name="Grafik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59" y="2775482"/>
            <a:ext cx="432000" cy="432000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59" y="3642301"/>
            <a:ext cx="432000" cy="432000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59" y="4509120"/>
            <a:ext cx="432000" cy="432000"/>
          </a:xfrm>
          <a:prstGeom prst="rect">
            <a:avLst/>
          </a:prstGeom>
        </p:spPr>
      </p:pic>
      <p:grpSp>
        <p:nvGrpSpPr>
          <p:cNvPr id="20" name="Gruppieren 19"/>
          <p:cNvGrpSpPr/>
          <p:nvPr/>
        </p:nvGrpSpPr>
        <p:grpSpPr>
          <a:xfrm>
            <a:off x="163289" y="5445272"/>
            <a:ext cx="1058114" cy="432000"/>
            <a:chOff x="163289" y="4687783"/>
            <a:chExt cx="1058114" cy="432000"/>
          </a:xfrm>
        </p:grpSpPr>
        <p:sp>
          <p:nvSpPr>
            <p:cNvPr id="21" name="Textfeld 20"/>
            <p:cNvSpPr txBox="1"/>
            <p:nvPr/>
          </p:nvSpPr>
          <p:spPr>
            <a:xfrm>
              <a:off x="395536" y="4699638"/>
              <a:ext cx="825867" cy="400110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 eaLnBrk="1" hangingPunct="1"/>
              <a:r>
                <a:rPr lang="en-AU" sz="2000" kern="0" dirty="0" smtClean="0">
                  <a:solidFill>
                    <a:schemeClr val="bg1">
                      <a:lumMod val="85000"/>
                    </a:schemeClr>
                  </a:solidFill>
                </a:rPr>
                <a:t>head </a:t>
              </a:r>
              <a:endParaRPr lang="en-AU" kern="0" dirty="0" smtClean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pic>
          <p:nvPicPr>
            <p:cNvPr id="22" name="Grafik 2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289" y="4687783"/>
              <a:ext cx="432000" cy="432000"/>
            </a:xfrm>
            <a:prstGeom prst="rect">
              <a:avLst/>
            </a:prstGeom>
          </p:spPr>
        </p:pic>
      </p:grpSp>
      <p:grpSp>
        <p:nvGrpSpPr>
          <p:cNvPr id="26" name="Gruppieren 25"/>
          <p:cNvGrpSpPr/>
          <p:nvPr/>
        </p:nvGrpSpPr>
        <p:grpSpPr>
          <a:xfrm>
            <a:off x="163289" y="1574542"/>
            <a:ext cx="1744415" cy="432000"/>
            <a:chOff x="163289" y="1574542"/>
            <a:chExt cx="1744415" cy="432000"/>
          </a:xfrm>
        </p:grpSpPr>
        <p:sp>
          <p:nvSpPr>
            <p:cNvPr id="27" name="Textfeld 26"/>
            <p:cNvSpPr txBox="1"/>
            <p:nvPr/>
          </p:nvSpPr>
          <p:spPr>
            <a:xfrm>
              <a:off x="395536" y="1586397"/>
              <a:ext cx="1512168" cy="400110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AU" sz="2000" kern="0" dirty="0" err="1" smtClean="0"/>
                <a:t>lready</a:t>
              </a:r>
              <a:r>
                <a:rPr lang="en-AU" sz="2000" kern="0" dirty="0" smtClean="0"/>
                <a:t> done</a:t>
              </a:r>
              <a:endParaRPr lang="en-AU" kern="0" dirty="0" smtClean="0"/>
            </a:p>
          </p:txBody>
        </p:sp>
        <p:pic>
          <p:nvPicPr>
            <p:cNvPr id="28" name="Grafik 27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-7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289" y="1574542"/>
              <a:ext cx="432000" cy="432000"/>
            </a:xfrm>
            <a:prstGeom prst="rect">
              <a:avLst/>
            </a:prstGeom>
          </p:spPr>
        </p:pic>
      </p:grpSp>
      <p:sp>
        <p:nvSpPr>
          <p:cNvPr id="29" name="Legende m. Linie (2) (Markierungsleiste) 8"/>
          <p:cNvSpPr/>
          <p:nvPr/>
        </p:nvSpPr>
        <p:spPr bwMode="auto">
          <a:xfrm>
            <a:off x="6937508" y="2803463"/>
            <a:ext cx="1810956" cy="838837"/>
          </a:xfrm>
          <a:prstGeom prst="accentCallout2">
            <a:avLst>
              <a:gd name="adj1" fmla="val 49706"/>
              <a:gd name="adj2" fmla="val -1499"/>
              <a:gd name="adj3" fmla="val 109761"/>
              <a:gd name="adj4" fmla="val -17169"/>
              <a:gd name="adj5" fmla="val 112169"/>
              <a:gd name="adj6" fmla="val -46202"/>
            </a:avLst>
          </a:prstGeom>
          <a:solidFill>
            <a:schemeClr val="lt1">
              <a:alpha val="80000"/>
            </a:schemeClr>
          </a:solidFill>
          <a:ln w="53975">
            <a:gradFill>
              <a:gsLst>
                <a:gs pos="0">
                  <a:srgbClr val="FFC000"/>
                </a:gs>
                <a:gs pos="36000">
                  <a:srgbClr val="00B050"/>
                </a:gs>
                <a:gs pos="64000">
                  <a:srgbClr val="FFC000"/>
                </a:gs>
                <a:gs pos="100000">
                  <a:srgbClr val="00B050"/>
                </a:gs>
              </a:gsLst>
              <a:lin ang="5400000" scaled="0"/>
            </a:gradFill>
            <a:headEnd type="none" w="med" len="med"/>
            <a:tailEnd type="oval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de-DE" sz="1600" b="1" dirty="0" smtClean="0">
                <a:solidFill>
                  <a:schemeClr val="tx1"/>
                </a:solidFill>
              </a:rPr>
              <a:t>Egypt:</a:t>
            </a:r>
          </a:p>
          <a:p>
            <a:pPr marR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de-DE" sz="1600" b="1" dirty="0" err="1" smtClean="0">
                <a:solidFill>
                  <a:srgbClr val="92D050"/>
                </a:solidFill>
              </a:rPr>
              <a:t>Sodmein</a:t>
            </a:r>
            <a:r>
              <a:rPr lang="de-DE" sz="1600" b="1" dirty="0" smtClean="0">
                <a:solidFill>
                  <a:srgbClr val="92D050"/>
                </a:solidFill>
              </a:rPr>
              <a:t> Cave</a:t>
            </a:r>
            <a:endParaRPr lang="de-DE" sz="1600" b="1" dirty="0">
              <a:solidFill>
                <a:srgbClr val="92D050"/>
              </a:solidFill>
            </a:endParaRPr>
          </a:p>
          <a:p>
            <a:pPr algn="r"/>
            <a:r>
              <a:rPr lang="de-DE" sz="1600" b="1" dirty="0" err="1" smtClean="0">
                <a:solidFill>
                  <a:srgbClr val="92D050"/>
                </a:solidFill>
              </a:rPr>
              <a:t>Saqia</a:t>
            </a:r>
            <a:r>
              <a:rPr lang="de-DE" sz="1600" b="1" dirty="0" smtClean="0">
                <a:solidFill>
                  <a:srgbClr val="92D050"/>
                </a:solidFill>
              </a:rPr>
              <a:t> Cave</a:t>
            </a:r>
          </a:p>
          <a:p>
            <a:endParaRPr lang="de-DE" sz="1600" dirty="0" smtClean="0">
              <a:solidFill>
                <a:srgbClr val="92D0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 smtClean="0">
              <a:solidFill>
                <a:srgbClr val="92D050"/>
              </a:solidFill>
            </a:endParaRPr>
          </a:p>
        </p:txBody>
      </p:sp>
      <p:sp>
        <p:nvSpPr>
          <p:cNvPr id="30" name="Legende m. Linie (2) (Markierungsleiste) 8"/>
          <p:cNvSpPr/>
          <p:nvPr/>
        </p:nvSpPr>
        <p:spPr bwMode="auto">
          <a:xfrm>
            <a:off x="6659240" y="3854230"/>
            <a:ext cx="2304255" cy="1008535"/>
          </a:xfrm>
          <a:prstGeom prst="accentCallout2">
            <a:avLst>
              <a:gd name="adj1" fmla="val 51184"/>
              <a:gd name="adj2" fmla="val -1447"/>
              <a:gd name="adj3" fmla="val 90383"/>
              <a:gd name="adj4" fmla="val -12819"/>
              <a:gd name="adj5" fmla="val 151155"/>
              <a:gd name="adj6" fmla="val -4887"/>
            </a:avLst>
          </a:prstGeom>
          <a:solidFill>
            <a:schemeClr val="lt1">
              <a:alpha val="80000"/>
            </a:schemeClr>
          </a:solidFill>
          <a:ln w="63500">
            <a:gradFill>
              <a:gsLst>
                <a:gs pos="0">
                  <a:srgbClr val="FFC000"/>
                </a:gs>
                <a:gs pos="36000">
                  <a:srgbClr val="00B050"/>
                </a:gs>
                <a:gs pos="64000">
                  <a:srgbClr val="FFC000"/>
                </a:gs>
                <a:gs pos="100000">
                  <a:srgbClr val="00B050"/>
                </a:gs>
              </a:gsLst>
              <a:lin ang="5400000" scaled="0"/>
            </a:gradFill>
            <a:headEnd type="none" w="med" len="med"/>
            <a:tailEnd type="oval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de-DE" sz="1600" b="1" dirty="0" err="1" smtClean="0">
                <a:solidFill>
                  <a:schemeClr val="tx1"/>
                </a:solidFill>
              </a:rPr>
              <a:t>Ethiopia</a:t>
            </a:r>
            <a:r>
              <a:rPr lang="de-DE" sz="1600" b="1" dirty="0" smtClean="0">
                <a:solidFill>
                  <a:schemeClr val="tx1"/>
                </a:solidFill>
              </a:rPr>
              <a:t>:</a:t>
            </a:r>
          </a:p>
          <a:p>
            <a:pPr marR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de-DE" sz="1600" b="1" dirty="0" err="1" smtClean="0">
                <a:solidFill>
                  <a:srgbClr val="92D050"/>
                </a:solidFill>
              </a:rPr>
              <a:t>Dendi</a:t>
            </a:r>
            <a:r>
              <a:rPr lang="de-DE" sz="1600" b="1" dirty="0" smtClean="0">
                <a:solidFill>
                  <a:srgbClr val="92D050"/>
                </a:solidFill>
              </a:rPr>
              <a:t> </a:t>
            </a:r>
            <a:r>
              <a:rPr lang="de-DE" sz="1600" b="1" dirty="0" err="1" smtClean="0">
                <a:solidFill>
                  <a:srgbClr val="92D050"/>
                </a:solidFill>
              </a:rPr>
              <a:t>crater</a:t>
            </a:r>
            <a:endParaRPr lang="de-DE" sz="1600" b="1" dirty="0">
              <a:solidFill>
                <a:srgbClr val="92D050"/>
              </a:solidFill>
            </a:endParaRPr>
          </a:p>
          <a:p>
            <a:pPr algn="r"/>
            <a:r>
              <a:rPr lang="de-DE" sz="1600" b="1" dirty="0" err="1">
                <a:solidFill>
                  <a:srgbClr val="92D050"/>
                </a:solidFill>
              </a:rPr>
              <a:t>Mochena</a:t>
            </a:r>
            <a:r>
              <a:rPr lang="de-DE" sz="1600" b="1" dirty="0">
                <a:solidFill>
                  <a:srgbClr val="92D050"/>
                </a:solidFill>
              </a:rPr>
              <a:t> </a:t>
            </a:r>
            <a:r>
              <a:rPr lang="de-DE" sz="1600" b="1" dirty="0" err="1" smtClean="0">
                <a:solidFill>
                  <a:srgbClr val="92D050"/>
                </a:solidFill>
              </a:rPr>
              <a:t>Borago</a:t>
            </a:r>
            <a:endParaRPr lang="de-DE" sz="1600" b="1" dirty="0" smtClean="0">
              <a:solidFill>
                <a:srgbClr val="92D050"/>
              </a:solidFill>
            </a:endParaRPr>
          </a:p>
          <a:p>
            <a:pPr algn="r"/>
            <a:r>
              <a:rPr lang="de-DE" sz="1600" b="1" dirty="0" err="1">
                <a:solidFill>
                  <a:srgbClr val="92D050"/>
                </a:solidFill>
              </a:rPr>
              <a:t>Sodicho</a:t>
            </a:r>
            <a:r>
              <a:rPr lang="de-DE" sz="1600" b="1" dirty="0">
                <a:solidFill>
                  <a:srgbClr val="92D050"/>
                </a:solidFill>
              </a:rPr>
              <a:t> </a:t>
            </a:r>
            <a:r>
              <a:rPr lang="de-DE" sz="1600" b="1" dirty="0" err="1">
                <a:solidFill>
                  <a:srgbClr val="92D050"/>
                </a:solidFill>
              </a:rPr>
              <a:t>Rockshelter</a:t>
            </a:r>
            <a:endParaRPr lang="de-DE" sz="1600" b="1" dirty="0" smtClean="0">
              <a:solidFill>
                <a:srgbClr val="92D050"/>
              </a:solidFill>
            </a:endParaRPr>
          </a:p>
        </p:txBody>
      </p:sp>
      <p:grpSp>
        <p:nvGrpSpPr>
          <p:cNvPr id="37" name="Gruppieren 36"/>
          <p:cNvGrpSpPr/>
          <p:nvPr/>
        </p:nvGrpSpPr>
        <p:grpSpPr>
          <a:xfrm>
            <a:off x="1835696" y="2204864"/>
            <a:ext cx="7203589" cy="1923782"/>
            <a:chOff x="1835696" y="2204864"/>
            <a:chExt cx="7203589" cy="1923782"/>
          </a:xfrm>
        </p:grpSpPr>
        <p:pic>
          <p:nvPicPr>
            <p:cNvPr id="31" name="Grafik 30" descr="MB_Panorama_big.jpg"/>
            <p:cNvPicPr>
              <a:picLocks noChangeAspect="1"/>
            </p:cNvPicPr>
            <p:nvPr/>
          </p:nvPicPr>
          <p:blipFill rotWithShape="1">
            <a:blip r:embed="rId10" cstate="print"/>
            <a:srcRect l="5988" t="37869" r="12167"/>
            <a:stretch/>
          </p:blipFill>
          <p:spPr>
            <a:xfrm>
              <a:off x="1835696" y="2204864"/>
              <a:ext cx="7203589" cy="192378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5" name="Textfeld 34"/>
            <p:cNvSpPr txBox="1"/>
            <p:nvPr/>
          </p:nvSpPr>
          <p:spPr>
            <a:xfrm>
              <a:off x="1848091" y="3578059"/>
              <a:ext cx="2531462" cy="461665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</p:spPr>
          <p:txBody>
            <a:bodyPr wrap="none" rtlCol="0">
              <a:spAutoFit/>
            </a:bodyPr>
            <a:lstStyle/>
            <a:p>
              <a:pPr eaLnBrk="1" hangingPunct="1"/>
              <a:r>
                <a:rPr lang="de-DE" kern="0" dirty="0" err="1" smtClean="0"/>
                <a:t>Mochena</a:t>
              </a:r>
              <a:r>
                <a:rPr lang="de-DE" kern="0" dirty="0" smtClean="0"/>
                <a:t> </a:t>
              </a:r>
              <a:r>
                <a:rPr lang="de-DE" kern="0" dirty="0" err="1" smtClean="0"/>
                <a:t>Borago</a:t>
              </a:r>
              <a:endParaRPr lang="de-DE" kern="0" dirty="0"/>
            </a:p>
          </p:txBody>
        </p:sp>
      </p:grpSp>
      <p:grpSp>
        <p:nvGrpSpPr>
          <p:cNvPr id="38" name="Gruppieren 37"/>
          <p:cNvGrpSpPr/>
          <p:nvPr/>
        </p:nvGrpSpPr>
        <p:grpSpPr>
          <a:xfrm>
            <a:off x="1835696" y="4049194"/>
            <a:ext cx="7196810" cy="1980355"/>
            <a:chOff x="1835696" y="4049194"/>
            <a:chExt cx="7196810" cy="1980355"/>
          </a:xfrm>
        </p:grpSpPr>
        <p:pic>
          <p:nvPicPr>
            <p:cNvPr id="32" name="Grafik 3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5696" y="4049194"/>
              <a:ext cx="7196810" cy="1980355"/>
            </a:xfrm>
            <a:prstGeom prst="rect">
              <a:avLst/>
            </a:prstGeom>
          </p:spPr>
        </p:pic>
        <p:sp>
          <p:nvSpPr>
            <p:cNvPr id="36" name="Textfeld 35"/>
            <p:cNvSpPr txBox="1"/>
            <p:nvPr/>
          </p:nvSpPr>
          <p:spPr>
            <a:xfrm>
              <a:off x="6020605" y="5557966"/>
              <a:ext cx="3010761" cy="461665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</p:spPr>
          <p:txBody>
            <a:bodyPr wrap="none" rtlCol="0">
              <a:spAutoFit/>
            </a:bodyPr>
            <a:lstStyle/>
            <a:p>
              <a:pPr eaLnBrk="1" hangingPunct="1"/>
              <a:r>
                <a:rPr lang="de-DE" kern="0" dirty="0" err="1" smtClean="0"/>
                <a:t>Sodicho</a:t>
              </a:r>
              <a:r>
                <a:rPr lang="de-DE" kern="0" dirty="0" smtClean="0"/>
                <a:t> </a:t>
              </a:r>
              <a:r>
                <a:rPr lang="de-DE" kern="0" dirty="0" err="1" smtClean="0"/>
                <a:t>Rockshelter</a:t>
              </a:r>
              <a:endParaRPr lang="de-DE" kern="0" dirty="0"/>
            </a:p>
          </p:txBody>
        </p:sp>
      </p:grpSp>
      <p:grpSp>
        <p:nvGrpSpPr>
          <p:cNvPr id="40" name="Gruppieren 39"/>
          <p:cNvGrpSpPr/>
          <p:nvPr/>
        </p:nvGrpSpPr>
        <p:grpSpPr>
          <a:xfrm>
            <a:off x="1835696" y="498712"/>
            <a:ext cx="7200900" cy="3105096"/>
            <a:chOff x="1835696" y="498712"/>
            <a:chExt cx="7200900" cy="3105096"/>
          </a:xfrm>
        </p:grpSpPr>
        <p:grpSp>
          <p:nvGrpSpPr>
            <p:cNvPr id="6" name="Gruppieren 5"/>
            <p:cNvGrpSpPr/>
            <p:nvPr/>
          </p:nvGrpSpPr>
          <p:grpSpPr>
            <a:xfrm>
              <a:off x="1835696" y="498712"/>
              <a:ext cx="7200900" cy="1775421"/>
              <a:chOff x="1835696" y="498712"/>
              <a:chExt cx="7200900" cy="1775421"/>
            </a:xfrm>
          </p:grpSpPr>
          <p:pic>
            <p:nvPicPr>
              <p:cNvPr id="33" name="Inhaltsplatzhalter 6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35696" y="498712"/>
                <a:ext cx="7200900" cy="1775421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34" name="Textfeld 33"/>
              <p:cNvSpPr txBox="1"/>
              <p:nvPr/>
            </p:nvSpPr>
            <p:spPr>
              <a:xfrm>
                <a:off x="7168355" y="1684107"/>
                <a:ext cx="1863011" cy="461665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de-DE" kern="0" dirty="0" err="1" smtClean="0"/>
                  <a:t>Dendi</a:t>
                </a:r>
                <a:r>
                  <a:rPr lang="de-DE" kern="0" dirty="0"/>
                  <a:t> </a:t>
                </a:r>
                <a:r>
                  <a:rPr lang="de-DE" kern="0" dirty="0" err="1" smtClean="0"/>
                  <a:t>crater</a:t>
                </a:r>
                <a:endParaRPr lang="de-DE" kern="0" dirty="0"/>
              </a:p>
            </p:txBody>
          </p:sp>
        </p:grpSp>
        <p:pic>
          <p:nvPicPr>
            <p:cNvPr id="39" name="Grafik 38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432" y="1340768"/>
              <a:ext cx="1274846" cy="22630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087227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nhaltsplatzhalt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618" y="476250"/>
            <a:ext cx="4619963" cy="5580063"/>
          </a:xfrm>
        </p:spPr>
      </p:pic>
      <p:sp>
        <p:nvSpPr>
          <p:cNvPr id="7" name="Titel 2"/>
          <p:cNvSpPr>
            <a:spLocks noGrp="1"/>
          </p:cNvSpPr>
          <p:nvPr>
            <p:ph type="title"/>
          </p:nvPr>
        </p:nvSpPr>
        <p:spPr>
          <a:xfrm>
            <a:off x="1835696" y="116633"/>
            <a:ext cx="7200000" cy="360040"/>
          </a:xfrm>
        </p:spPr>
        <p:txBody>
          <a:bodyPr/>
          <a:lstStyle/>
          <a:p>
            <a:r>
              <a:rPr lang="de-DE" dirty="0" smtClean="0"/>
              <a:t>CRC 806 – A-Cluster </a:t>
            </a:r>
            <a:r>
              <a:rPr lang="de-DE" smtClean="0"/>
              <a:t>sites</a:t>
            </a:r>
            <a:endParaRPr lang="de-DE" dirty="0"/>
          </a:p>
        </p:txBody>
      </p:sp>
      <p:sp>
        <p:nvSpPr>
          <p:cNvPr id="12" name="Legende m. Linie (2) (Markierungsleiste) 7"/>
          <p:cNvSpPr/>
          <p:nvPr/>
        </p:nvSpPr>
        <p:spPr bwMode="auto">
          <a:xfrm>
            <a:off x="2771775" y="3854230"/>
            <a:ext cx="1584176" cy="798906"/>
          </a:xfrm>
          <a:prstGeom prst="accentCallout2">
            <a:avLst>
              <a:gd name="adj1" fmla="val 49185"/>
              <a:gd name="adj2" fmla="val 101221"/>
              <a:gd name="adj3" fmla="val 49635"/>
              <a:gd name="adj4" fmla="val 136727"/>
              <a:gd name="adj5" fmla="val 49334"/>
              <a:gd name="adj6" fmla="val 156722"/>
            </a:avLst>
          </a:prstGeom>
          <a:solidFill>
            <a:schemeClr val="lt1">
              <a:alpha val="90000"/>
            </a:schemeClr>
          </a:solidFill>
          <a:ln w="63500">
            <a:headEnd type="none" w="med" len="med"/>
            <a:tailEnd type="oval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de-DE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charset="0"/>
                <a:cs typeface="ヒラギノ角ゴ Pro W3" charset="0"/>
              </a:rPr>
              <a:t>Chad:</a:t>
            </a:r>
          </a:p>
          <a:p>
            <a:pPr marR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de-DE" sz="1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charset="0"/>
                <a:ea typeface="ヒラギノ角ゴ Pro W3" charset="0"/>
                <a:cs typeface="ヒラギノ角ゴ Pro W3" charset="0"/>
              </a:rPr>
              <a:t>Lake </a:t>
            </a:r>
            <a:r>
              <a:rPr kumimoji="0" lang="de-DE" sz="16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Arial" charset="0"/>
                <a:ea typeface="ヒラギノ角ゴ Pro W3" charset="0"/>
                <a:cs typeface="ヒラギノ角ゴ Pro W3" charset="0"/>
              </a:rPr>
              <a:t>Yoa</a:t>
            </a:r>
            <a:endParaRPr lang="de-DE" sz="1600" b="1" dirty="0">
              <a:solidFill>
                <a:srgbClr val="0070C0"/>
              </a:solidFill>
              <a:latin typeface="Arial" charset="0"/>
              <a:ea typeface="ヒラギノ角ゴ Pro W3" charset="0"/>
              <a:cs typeface="ヒラギノ角ゴ Pro W3" charset="0"/>
            </a:endParaRPr>
          </a:p>
          <a:p>
            <a:pPr marR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de-DE" sz="1600" b="1" dirty="0" smtClean="0">
                <a:solidFill>
                  <a:srgbClr val="0070C0"/>
                </a:solidFill>
                <a:latin typeface="Arial" charset="0"/>
                <a:ea typeface="ヒラギノ角ゴ Pro W3" charset="0"/>
                <a:cs typeface="ヒラギノ角ゴ Pro W3" charset="0"/>
              </a:rPr>
              <a:t>Emi </a:t>
            </a:r>
            <a:r>
              <a:rPr lang="de-DE" sz="1600" b="1" dirty="0" err="1">
                <a:solidFill>
                  <a:srgbClr val="0070C0"/>
                </a:solidFill>
                <a:latin typeface="Arial" charset="0"/>
                <a:ea typeface="ヒラギノ角ゴ Pro W3" charset="0"/>
                <a:cs typeface="ヒラギノ角ゴ Pro W3" charset="0"/>
              </a:rPr>
              <a:t>Koussi</a:t>
            </a:r>
            <a:endParaRPr kumimoji="0" lang="de-DE" sz="1600" b="1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107504" y="2247255"/>
            <a:ext cx="1713931" cy="46166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eaLnBrk="1" hangingPunct="1"/>
            <a:r>
              <a:rPr lang="en-AU" kern="0" dirty="0" smtClean="0">
                <a:solidFill>
                  <a:schemeClr val="bg1">
                    <a:lumMod val="8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Case studies</a:t>
            </a:r>
          </a:p>
        </p:txBody>
      </p:sp>
      <p:grpSp>
        <p:nvGrpSpPr>
          <p:cNvPr id="14" name="Gruppieren 13"/>
          <p:cNvGrpSpPr/>
          <p:nvPr/>
        </p:nvGrpSpPr>
        <p:grpSpPr>
          <a:xfrm>
            <a:off x="163289" y="764752"/>
            <a:ext cx="1744415" cy="432000"/>
            <a:chOff x="163289" y="1000811"/>
            <a:chExt cx="1744415" cy="432000"/>
          </a:xfrm>
        </p:grpSpPr>
        <p:sp>
          <p:nvSpPr>
            <p:cNvPr id="15" name="Textfeld 14"/>
            <p:cNvSpPr txBox="1"/>
            <p:nvPr/>
          </p:nvSpPr>
          <p:spPr>
            <a:xfrm>
              <a:off x="395536" y="1012666"/>
              <a:ext cx="1512168" cy="400110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AU" sz="2000" kern="0" dirty="0" err="1" smtClean="0">
                  <a:solidFill>
                    <a:schemeClr val="bg1">
                      <a:lumMod val="85000"/>
                    </a:schemeClr>
                  </a:solidFill>
                </a:rPr>
                <a:t>ssumptions</a:t>
              </a:r>
              <a:endParaRPr lang="en-AU" kern="0" dirty="0" smtClean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pic>
          <p:nvPicPr>
            <p:cNvPr id="16" name="Grafik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289" y="1000811"/>
              <a:ext cx="432000" cy="432000"/>
            </a:xfrm>
            <a:prstGeom prst="rect">
              <a:avLst/>
            </a:prstGeom>
          </p:spPr>
        </p:pic>
      </p:grpSp>
      <p:pic>
        <p:nvPicPr>
          <p:cNvPr id="17" name="Grafik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59" y="2775482"/>
            <a:ext cx="432000" cy="432000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59" y="3642301"/>
            <a:ext cx="432000" cy="432000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59" y="4509120"/>
            <a:ext cx="432000" cy="432000"/>
          </a:xfrm>
          <a:prstGeom prst="rect">
            <a:avLst/>
          </a:prstGeom>
        </p:spPr>
      </p:pic>
      <p:grpSp>
        <p:nvGrpSpPr>
          <p:cNvPr id="20" name="Gruppieren 19"/>
          <p:cNvGrpSpPr/>
          <p:nvPr/>
        </p:nvGrpSpPr>
        <p:grpSpPr>
          <a:xfrm>
            <a:off x="163289" y="5445272"/>
            <a:ext cx="1058114" cy="432000"/>
            <a:chOff x="163289" y="4687783"/>
            <a:chExt cx="1058114" cy="432000"/>
          </a:xfrm>
        </p:grpSpPr>
        <p:sp>
          <p:nvSpPr>
            <p:cNvPr id="21" name="Textfeld 20"/>
            <p:cNvSpPr txBox="1"/>
            <p:nvPr/>
          </p:nvSpPr>
          <p:spPr>
            <a:xfrm>
              <a:off x="395536" y="4699638"/>
              <a:ext cx="825867" cy="400110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 eaLnBrk="1" hangingPunct="1"/>
              <a:r>
                <a:rPr lang="en-AU" sz="2000" kern="0" dirty="0" smtClean="0">
                  <a:solidFill>
                    <a:schemeClr val="bg1">
                      <a:lumMod val="85000"/>
                    </a:schemeClr>
                  </a:solidFill>
                </a:rPr>
                <a:t>head </a:t>
              </a:r>
              <a:endParaRPr lang="en-AU" kern="0" dirty="0" smtClean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pic>
          <p:nvPicPr>
            <p:cNvPr id="22" name="Grafik 2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289" y="4687783"/>
              <a:ext cx="432000" cy="432000"/>
            </a:xfrm>
            <a:prstGeom prst="rect">
              <a:avLst/>
            </a:prstGeom>
          </p:spPr>
        </p:pic>
      </p:grpSp>
      <p:grpSp>
        <p:nvGrpSpPr>
          <p:cNvPr id="26" name="Gruppieren 25"/>
          <p:cNvGrpSpPr/>
          <p:nvPr/>
        </p:nvGrpSpPr>
        <p:grpSpPr>
          <a:xfrm>
            <a:off x="163289" y="1574542"/>
            <a:ext cx="1744415" cy="432000"/>
            <a:chOff x="163289" y="1574542"/>
            <a:chExt cx="1744415" cy="432000"/>
          </a:xfrm>
        </p:grpSpPr>
        <p:sp>
          <p:nvSpPr>
            <p:cNvPr id="27" name="Textfeld 26"/>
            <p:cNvSpPr txBox="1"/>
            <p:nvPr/>
          </p:nvSpPr>
          <p:spPr>
            <a:xfrm>
              <a:off x="395536" y="1586397"/>
              <a:ext cx="1512168" cy="400110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AU" sz="2000" kern="0" dirty="0" err="1" smtClean="0"/>
                <a:t>lready</a:t>
              </a:r>
              <a:r>
                <a:rPr lang="en-AU" sz="2000" kern="0" dirty="0" smtClean="0"/>
                <a:t> done</a:t>
              </a:r>
              <a:endParaRPr lang="en-AU" kern="0" dirty="0" smtClean="0"/>
            </a:p>
          </p:txBody>
        </p:sp>
        <p:pic>
          <p:nvPicPr>
            <p:cNvPr id="28" name="Grafik 27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-7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289" y="1574542"/>
              <a:ext cx="432000" cy="432000"/>
            </a:xfrm>
            <a:prstGeom prst="rect">
              <a:avLst/>
            </a:prstGeom>
          </p:spPr>
        </p:pic>
      </p:grpSp>
      <p:sp>
        <p:nvSpPr>
          <p:cNvPr id="24" name="Legende m. Linie (2) (Markierungsleiste) 8"/>
          <p:cNvSpPr/>
          <p:nvPr/>
        </p:nvSpPr>
        <p:spPr bwMode="auto">
          <a:xfrm>
            <a:off x="6650218" y="3756170"/>
            <a:ext cx="2304255" cy="1008535"/>
          </a:xfrm>
          <a:prstGeom prst="accentCallout2">
            <a:avLst>
              <a:gd name="adj1" fmla="val 51184"/>
              <a:gd name="adj2" fmla="val -1447"/>
              <a:gd name="adj3" fmla="val 113049"/>
              <a:gd name="adj4" fmla="val -14871"/>
              <a:gd name="adj5" fmla="val 155845"/>
              <a:gd name="adj6" fmla="val -5571"/>
            </a:avLst>
          </a:prstGeom>
          <a:solidFill>
            <a:schemeClr val="lt1">
              <a:alpha val="80000"/>
            </a:schemeClr>
          </a:solidFill>
          <a:ln w="63500">
            <a:gradFill>
              <a:gsLst>
                <a:gs pos="0">
                  <a:srgbClr val="FFC000"/>
                </a:gs>
                <a:gs pos="36000">
                  <a:srgbClr val="00B050"/>
                </a:gs>
                <a:gs pos="64000">
                  <a:srgbClr val="FFC000"/>
                </a:gs>
                <a:gs pos="100000">
                  <a:srgbClr val="00B050"/>
                </a:gs>
              </a:gsLst>
              <a:lin ang="5400000" scaled="0"/>
            </a:gradFill>
            <a:headEnd type="none" w="med" len="med"/>
            <a:tailEnd type="oval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de-DE" sz="1600" b="1" dirty="0" err="1" smtClean="0">
                <a:solidFill>
                  <a:schemeClr val="tx1"/>
                </a:solidFill>
              </a:rPr>
              <a:t>Ethiopia</a:t>
            </a:r>
            <a:r>
              <a:rPr lang="de-DE" sz="1600" b="1" dirty="0" smtClean="0">
                <a:solidFill>
                  <a:schemeClr val="tx1"/>
                </a:solidFill>
              </a:rPr>
              <a:t>:</a:t>
            </a:r>
          </a:p>
          <a:p>
            <a:pPr marR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de-DE" sz="1600" b="1" dirty="0" err="1" smtClean="0">
                <a:solidFill>
                  <a:srgbClr val="92D050"/>
                </a:solidFill>
              </a:rPr>
              <a:t>Dendi</a:t>
            </a:r>
            <a:r>
              <a:rPr lang="de-DE" sz="1600" b="1" dirty="0" smtClean="0">
                <a:solidFill>
                  <a:srgbClr val="92D050"/>
                </a:solidFill>
              </a:rPr>
              <a:t> </a:t>
            </a:r>
            <a:r>
              <a:rPr lang="de-DE" sz="1600" b="1" dirty="0" err="1" smtClean="0">
                <a:solidFill>
                  <a:srgbClr val="92D050"/>
                </a:solidFill>
              </a:rPr>
              <a:t>crater</a:t>
            </a:r>
            <a:endParaRPr lang="de-DE" sz="1600" b="1" dirty="0">
              <a:solidFill>
                <a:srgbClr val="92D050"/>
              </a:solidFill>
            </a:endParaRPr>
          </a:p>
          <a:p>
            <a:pPr algn="r"/>
            <a:r>
              <a:rPr lang="de-DE" sz="1600" b="1" dirty="0" err="1">
                <a:solidFill>
                  <a:srgbClr val="92D050"/>
                </a:solidFill>
              </a:rPr>
              <a:t>Mochena</a:t>
            </a:r>
            <a:r>
              <a:rPr lang="de-DE" sz="1600" b="1" dirty="0">
                <a:solidFill>
                  <a:srgbClr val="92D050"/>
                </a:solidFill>
              </a:rPr>
              <a:t> </a:t>
            </a:r>
            <a:r>
              <a:rPr lang="de-DE" sz="1600" b="1" dirty="0" err="1" smtClean="0">
                <a:solidFill>
                  <a:srgbClr val="92D050"/>
                </a:solidFill>
              </a:rPr>
              <a:t>Borago</a:t>
            </a:r>
            <a:endParaRPr lang="de-DE" sz="1600" b="1" dirty="0" smtClean="0">
              <a:solidFill>
                <a:srgbClr val="92D050"/>
              </a:solidFill>
            </a:endParaRPr>
          </a:p>
          <a:p>
            <a:pPr algn="r"/>
            <a:r>
              <a:rPr lang="de-DE" sz="1600" b="1" dirty="0" err="1">
                <a:solidFill>
                  <a:srgbClr val="92D050"/>
                </a:solidFill>
              </a:rPr>
              <a:t>Sodicho</a:t>
            </a:r>
            <a:r>
              <a:rPr lang="de-DE" sz="1600" b="1" dirty="0">
                <a:solidFill>
                  <a:srgbClr val="92D050"/>
                </a:solidFill>
              </a:rPr>
              <a:t> </a:t>
            </a:r>
            <a:r>
              <a:rPr lang="de-DE" sz="1600" b="1" dirty="0" err="1">
                <a:solidFill>
                  <a:srgbClr val="92D050"/>
                </a:solidFill>
              </a:rPr>
              <a:t>Rockshelter</a:t>
            </a:r>
            <a:endParaRPr lang="de-DE" sz="1600" b="1" dirty="0" smtClean="0">
              <a:solidFill>
                <a:srgbClr val="92D050"/>
              </a:solidFill>
            </a:endParaRPr>
          </a:p>
        </p:txBody>
      </p:sp>
      <p:sp>
        <p:nvSpPr>
          <p:cNvPr id="25" name="Legende m. Linie (2) (Markierungsleiste) 8"/>
          <p:cNvSpPr/>
          <p:nvPr/>
        </p:nvSpPr>
        <p:spPr bwMode="auto">
          <a:xfrm>
            <a:off x="7143517" y="2832059"/>
            <a:ext cx="1810956" cy="838837"/>
          </a:xfrm>
          <a:prstGeom prst="accentCallout2">
            <a:avLst>
              <a:gd name="adj1" fmla="val 49706"/>
              <a:gd name="adj2" fmla="val -1499"/>
              <a:gd name="adj3" fmla="val 83449"/>
              <a:gd name="adj4" fmla="val -33274"/>
              <a:gd name="adj5" fmla="val 110290"/>
              <a:gd name="adj6" fmla="val -58390"/>
            </a:avLst>
          </a:prstGeom>
          <a:solidFill>
            <a:schemeClr val="lt1">
              <a:alpha val="80000"/>
            </a:schemeClr>
          </a:solidFill>
          <a:ln w="53975">
            <a:gradFill>
              <a:gsLst>
                <a:gs pos="0">
                  <a:srgbClr val="FFC000"/>
                </a:gs>
                <a:gs pos="36000">
                  <a:srgbClr val="00B050"/>
                </a:gs>
                <a:gs pos="64000">
                  <a:srgbClr val="FFC000"/>
                </a:gs>
                <a:gs pos="100000">
                  <a:srgbClr val="00B050"/>
                </a:gs>
              </a:gsLst>
              <a:lin ang="5400000" scaled="0"/>
            </a:gradFill>
            <a:headEnd type="none" w="med" len="med"/>
            <a:tailEnd type="oval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de-DE" sz="1600" b="1" dirty="0" smtClean="0">
                <a:solidFill>
                  <a:schemeClr val="tx1"/>
                </a:solidFill>
              </a:rPr>
              <a:t>Egypt:</a:t>
            </a:r>
          </a:p>
          <a:p>
            <a:pPr marR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de-DE" sz="1600" b="1" dirty="0" err="1" smtClean="0">
                <a:solidFill>
                  <a:srgbClr val="92D050"/>
                </a:solidFill>
              </a:rPr>
              <a:t>Sodmein</a:t>
            </a:r>
            <a:r>
              <a:rPr lang="de-DE" sz="1600" b="1" dirty="0" smtClean="0">
                <a:solidFill>
                  <a:srgbClr val="92D050"/>
                </a:solidFill>
              </a:rPr>
              <a:t> Cave</a:t>
            </a:r>
            <a:endParaRPr lang="de-DE" sz="1600" b="1" dirty="0">
              <a:solidFill>
                <a:srgbClr val="92D050"/>
              </a:solidFill>
            </a:endParaRPr>
          </a:p>
          <a:p>
            <a:pPr algn="r"/>
            <a:r>
              <a:rPr lang="de-DE" sz="1600" b="1" dirty="0" err="1" smtClean="0">
                <a:solidFill>
                  <a:srgbClr val="92D050"/>
                </a:solidFill>
              </a:rPr>
              <a:t>Saqia</a:t>
            </a:r>
            <a:r>
              <a:rPr lang="de-DE" sz="1600" b="1" dirty="0" smtClean="0">
                <a:solidFill>
                  <a:srgbClr val="92D050"/>
                </a:solidFill>
              </a:rPr>
              <a:t> Cave</a:t>
            </a:r>
          </a:p>
          <a:p>
            <a:endParaRPr lang="de-DE" sz="1600" dirty="0" smtClean="0">
              <a:solidFill>
                <a:srgbClr val="92D0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 smtClean="0">
              <a:solidFill>
                <a:srgbClr val="92D050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71931" y="476250"/>
            <a:ext cx="7200000" cy="28185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" name="Gruppieren 3"/>
          <p:cNvGrpSpPr/>
          <p:nvPr/>
        </p:nvGrpSpPr>
        <p:grpSpPr>
          <a:xfrm>
            <a:off x="1871931" y="3099309"/>
            <a:ext cx="7200900" cy="2952329"/>
            <a:chOff x="1871931" y="3099309"/>
            <a:chExt cx="7200900" cy="2952329"/>
          </a:xfrm>
        </p:grpSpPr>
        <p:pic>
          <p:nvPicPr>
            <p:cNvPr id="30" name="Picture 2" descr="http://www.portal.uni-koeln.de/uploads/pics/20150108_Kroepelin-Emi-Koussi.jpg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8" t="18000" r="8" b="20500"/>
            <a:stretch/>
          </p:blipFill>
          <p:spPr bwMode="auto">
            <a:xfrm>
              <a:off x="1871931" y="3099309"/>
              <a:ext cx="7200900" cy="295232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feld 31"/>
            <p:cNvSpPr txBox="1"/>
            <p:nvPr/>
          </p:nvSpPr>
          <p:spPr>
            <a:xfrm>
              <a:off x="2017191" y="5457127"/>
              <a:ext cx="1725152" cy="461665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</p:spPr>
          <p:txBody>
            <a:bodyPr wrap="none" rtlCol="0">
              <a:spAutoFit/>
            </a:bodyPr>
            <a:lstStyle/>
            <a:p>
              <a:pPr eaLnBrk="1" hangingPunct="1"/>
              <a:r>
                <a:rPr lang="de-DE" kern="0" dirty="0" smtClean="0"/>
                <a:t>Emi </a:t>
              </a:r>
              <a:r>
                <a:rPr lang="de-DE" kern="0" dirty="0" err="1" smtClean="0"/>
                <a:t>Koussi</a:t>
              </a:r>
              <a:endParaRPr lang="de-DE" kern="0" dirty="0"/>
            </a:p>
          </p:txBody>
        </p:sp>
      </p:grpSp>
      <p:pic>
        <p:nvPicPr>
          <p:cNvPr id="29" name="Inhaltsplatzhalter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312" y="1927481"/>
            <a:ext cx="7200900" cy="13141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Textfeld 30"/>
          <p:cNvSpPr txBox="1"/>
          <p:nvPr/>
        </p:nvSpPr>
        <p:spPr>
          <a:xfrm>
            <a:off x="7168355" y="1684107"/>
            <a:ext cx="1486304" cy="461665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pPr eaLnBrk="1" hangingPunct="1"/>
            <a:r>
              <a:rPr lang="de-DE" kern="0" dirty="0" smtClean="0"/>
              <a:t>Lake </a:t>
            </a:r>
            <a:r>
              <a:rPr lang="de-DE" kern="0" dirty="0" err="1" smtClean="0"/>
              <a:t>Yoa</a:t>
            </a:r>
            <a:endParaRPr lang="de-DE" kern="0" dirty="0"/>
          </a:p>
        </p:txBody>
      </p:sp>
    </p:spTree>
    <p:extLst>
      <p:ext uri="{BB962C8B-B14F-4D97-AF65-F5344CB8AC3E}">
        <p14:creationId xmlns:p14="http://schemas.microsoft.com/office/powerpoint/2010/main" val="1179660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nhaltsplatzhalt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618" y="476250"/>
            <a:ext cx="4619963" cy="5580063"/>
          </a:xfrm>
        </p:spPr>
      </p:pic>
      <p:sp>
        <p:nvSpPr>
          <p:cNvPr id="7" name="Titel 2"/>
          <p:cNvSpPr>
            <a:spLocks noGrp="1"/>
          </p:cNvSpPr>
          <p:nvPr>
            <p:ph type="title"/>
          </p:nvPr>
        </p:nvSpPr>
        <p:spPr>
          <a:xfrm>
            <a:off x="1835696" y="116633"/>
            <a:ext cx="7200000" cy="360040"/>
          </a:xfrm>
        </p:spPr>
        <p:txBody>
          <a:bodyPr/>
          <a:lstStyle/>
          <a:p>
            <a:r>
              <a:rPr lang="de-DE" dirty="0" smtClean="0"/>
              <a:t>CRC 806 – A-Cluster </a:t>
            </a:r>
            <a:r>
              <a:rPr lang="de-DE" smtClean="0"/>
              <a:t>sites</a:t>
            </a:r>
            <a:endParaRPr lang="de-DE" dirty="0"/>
          </a:p>
        </p:txBody>
      </p:sp>
      <p:sp>
        <p:nvSpPr>
          <p:cNvPr id="12" name="Legende m. Linie (2) (Markierungsleiste) 7"/>
          <p:cNvSpPr/>
          <p:nvPr/>
        </p:nvSpPr>
        <p:spPr bwMode="auto">
          <a:xfrm>
            <a:off x="2771775" y="3854230"/>
            <a:ext cx="1584176" cy="798906"/>
          </a:xfrm>
          <a:prstGeom prst="accentCallout2">
            <a:avLst>
              <a:gd name="adj1" fmla="val 49185"/>
              <a:gd name="adj2" fmla="val 101221"/>
              <a:gd name="adj3" fmla="val 49635"/>
              <a:gd name="adj4" fmla="val 136727"/>
              <a:gd name="adj5" fmla="val 49334"/>
              <a:gd name="adj6" fmla="val 156722"/>
            </a:avLst>
          </a:prstGeom>
          <a:solidFill>
            <a:schemeClr val="lt1">
              <a:alpha val="90000"/>
            </a:schemeClr>
          </a:solidFill>
          <a:ln w="63500">
            <a:headEnd type="none" w="med" len="med"/>
            <a:tailEnd type="oval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de-DE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charset="0"/>
                <a:cs typeface="ヒラギノ角ゴ Pro W3" charset="0"/>
              </a:rPr>
              <a:t>Chad:</a:t>
            </a:r>
          </a:p>
          <a:p>
            <a:pPr marR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de-DE" sz="1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charset="0"/>
                <a:ea typeface="ヒラギノ角ゴ Pro W3" charset="0"/>
                <a:cs typeface="ヒラギノ角ゴ Pro W3" charset="0"/>
              </a:rPr>
              <a:t>Lake </a:t>
            </a:r>
            <a:r>
              <a:rPr kumimoji="0" lang="de-DE" sz="16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Arial" charset="0"/>
                <a:ea typeface="ヒラギノ角ゴ Pro W3" charset="0"/>
                <a:cs typeface="ヒラギノ角ゴ Pro W3" charset="0"/>
              </a:rPr>
              <a:t>Yoa</a:t>
            </a:r>
            <a:endParaRPr lang="de-DE" sz="1600" b="1" dirty="0">
              <a:solidFill>
                <a:srgbClr val="0070C0"/>
              </a:solidFill>
              <a:latin typeface="Arial" charset="0"/>
              <a:ea typeface="ヒラギノ角ゴ Pro W3" charset="0"/>
              <a:cs typeface="ヒラギノ角ゴ Pro W3" charset="0"/>
            </a:endParaRPr>
          </a:p>
          <a:p>
            <a:pPr marR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de-DE" sz="1600" b="1" dirty="0" smtClean="0">
                <a:solidFill>
                  <a:srgbClr val="0070C0"/>
                </a:solidFill>
                <a:latin typeface="Arial" charset="0"/>
                <a:ea typeface="ヒラギノ角ゴ Pro W3" charset="0"/>
                <a:cs typeface="ヒラギノ角ゴ Pro W3" charset="0"/>
              </a:rPr>
              <a:t>Emi </a:t>
            </a:r>
            <a:r>
              <a:rPr lang="de-DE" sz="1600" b="1" dirty="0" err="1">
                <a:solidFill>
                  <a:srgbClr val="0070C0"/>
                </a:solidFill>
                <a:latin typeface="Arial" charset="0"/>
                <a:ea typeface="ヒラギノ角ゴ Pro W3" charset="0"/>
                <a:cs typeface="ヒラギノ角ゴ Pro W3" charset="0"/>
              </a:rPr>
              <a:t>Koussi</a:t>
            </a:r>
            <a:endParaRPr kumimoji="0" lang="de-DE" sz="1600" b="1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107504" y="2247255"/>
            <a:ext cx="1713931" cy="46166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eaLnBrk="1" hangingPunct="1"/>
            <a:r>
              <a:rPr lang="en-AU" kern="0" dirty="0" smtClean="0">
                <a:solidFill>
                  <a:schemeClr val="bg1">
                    <a:lumMod val="8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Case studies</a:t>
            </a:r>
          </a:p>
        </p:txBody>
      </p:sp>
      <p:grpSp>
        <p:nvGrpSpPr>
          <p:cNvPr id="14" name="Gruppieren 13"/>
          <p:cNvGrpSpPr/>
          <p:nvPr/>
        </p:nvGrpSpPr>
        <p:grpSpPr>
          <a:xfrm>
            <a:off x="163289" y="764752"/>
            <a:ext cx="1744415" cy="432000"/>
            <a:chOff x="163289" y="1000811"/>
            <a:chExt cx="1744415" cy="432000"/>
          </a:xfrm>
        </p:grpSpPr>
        <p:sp>
          <p:nvSpPr>
            <p:cNvPr id="15" name="Textfeld 14"/>
            <p:cNvSpPr txBox="1"/>
            <p:nvPr/>
          </p:nvSpPr>
          <p:spPr>
            <a:xfrm>
              <a:off x="395536" y="1012666"/>
              <a:ext cx="1512168" cy="400110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AU" sz="2000" kern="0" dirty="0" err="1" smtClean="0">
                  <a:solidFill>
                    <a:schemeClr val="bg1">
                      <a:lumMod val="85000"/>
                    </a:schemeClr>
                  </a:solidFill>
                </a:rPr>
                <a:t>ssumptions</a:t>
              </a:r>
              <a:endParaRPr lang="en-AU" kern="0" dirty="0" smtClean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pic>
          <p:nvPicPr>
            <p:cNvPr id="16" name="Grafik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289" y="1000811"/>
              <a:ext cx="432000" cy="432000"/>
            </a:xfrm>
            <a:prstGeom prst="rect">
              <a:avLst/>
            </a:prstGeom>
          </p:spPr>
        </p:pic>
      </p:grpSp>
      <p:pic>
        <p:nvPicPr>
          <p:cNvPr id="17" name="Grafik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59" y="2775482"/>
            <a:ext cx="432000" cy="432000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59" y="3642301"/>
            <a:ext cx="432000" cy="432000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59" y="4509120"/>
            <a:ext cx="432000" cy="432000"/>
          </a:xfrm>
          <a:prstGeom prst="rect">
            <a:avLst/>
          </a:prstGeom>
        </p:spPr>
      </p:pic>
      <p:grpSp>
        <p:nvGrpSpPr>
          <p:cNvPr id="20" name="Gruppieren 19"/>
          <p:cNvGrpSpPr/>
          <p:nvPr/>
        </p:nvGrpSpPr>
        <p:grpSpPr>
          <a:xfrm>
            <a:off x="163289" y="5445272"/>
            <a:ext cx="1058114" cy="432000"/>
            <a:chOff x="163289" y="4687783"/>
            <a:chExt cx="1058114" cy="432000"/>
          </a:xfrm>
        </p:grpSpPr>
        <p:sp>
          <p:nvSpPr>
            <p:cNvPr id="21" name="Textfeld 20"/>
            <p:cNvSpPr txBox="1"/>
            <p:nvPr/>
          </p:nvSpPr>
          <p:spPr>
            <a:xfrm>
              <a:off x="395536" y="4699638"/>
              <a:ext cx="825867" cy="400110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 eaLnBrk="1" hangingPunct="1"/>
              <a:r>
                <a:rPr lang="en-AU" sz="2000" kern="0" dirty="0" smtClean="0">
                  <a:solidFill>
                    <a:schemeClr val="bg1">
                      <a:lumMod val="85000"/>
                    </a:schemeClr>
                  </a:solidFill>
                </a:rPr>
                <a:t>head </a:t>
              </a:r>
              <a:endParaRPr lang="en-AU" kern="0" dirty="0" smtClean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pic>
          <p:nvPicPr>
            <p:cNvPr id="22" name="Grafik 2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289" y="4687783"/>
              <a:ext cx="432000" cy="432000"/>
            </a:xfrm>
            <a:prstGeom prst="rect">
              <a:avLst/>
            </a:prstGeom>
          </p:spPr>
        </p:pic>
      </p:grpSp>
      <p:grpSp>
        <p:nvGrpSpPr>
          <p:cNvPr id="26" name="Gruppieren 25"/>
          <p:cNvGrpSpPr/>
          <p:nvPr/>
        </p:nvGrpSpPr>
        <p:grpSpPr>
          <a:xfrm>
            <a:off x="163289" y="1574542"/>
            <a:ext cx="1744415" cy="432000"/>
            <a:chOff x="163289" y="1574542"/>
            <a:chExt cx="1744415" cy="432000"/>
          </a:xfrm>
        </p:grpSpPr>
        <p:sp>
          <p:nvSpPr>
            <p:cNvPr id="27" name="Textfeld 26"/>
            <p:cNvSpPr txBox="1"/>
            <p:nvPr/>
          </p:nvSpPr>
          <p:spPr>
            <a:xfrm>
              <a:off x="395536" y="1586397"/>
              <a:ext cx="1512168" cy="400110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AU" sz="2000" kern="0" dirty="0" err="1" smtClean="0"/>
                <a:t>lready</a:t>
              </a:r>
              <a:r>
                <a:rPr lang="en-AU" sz="2000" kern="0" dirty="0" smtClean="0"/>
                <a:t> done</a:t>
              </a:r>
              <a:endParaRPr lang="en-AU" kern="0" dirty="0" smtClean="0"/>
            </a:p>
          </p:txBody>
        </p:sp>
        <p:pic>
          <p:nvPicPr>
            <p:cNvPr id="28" name="Grafik 27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-7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289" y="1574542"/>
              <a:ext cx="432000" cy="432000"/>
            </a:xfrm>
            <a:prstGeom prst="rect">
              <a:avLst/>
            </a:prstGeom>
          </p:spPr>
        </p:pic>
      </p:grpSp>
      <p:sp>
        <p:nvSpPr>
          <p:cNvPr id="24" name="Legende m. Linie (2) (Markierungsleiste) 8"/>
          <p:cNvSpPr/>
          <p:nvPr/>
        </p:nvSpPr>
        <p:spPr bwMode="auto">
          <a:xfrm>
            <a:off x="6659240" y="3854230"/>
            <a:ext cx="2304255" cy="1008535"/>
          </a:xfrm>
          <a:prstGeom prst="accentCallout2">
            <a:avLst>
              <a:gd name="adj1" fmla="val 51184"/>
              <a:gd name="adj2" fmla="val -1447"/>
              <a:gd name="adj3" fmla="val 90383"/>
              <a:gd name="adj4" fmla="val -12819"/>
              <a:gd name="adj5" fmla="val 151155"/>
              <a:gd name="adj6" fmla="val -4887"/>
            </a:avLst>
          </a:prstGeom>
          <a:solidFill>
            <a:schemeClr val="lt1">
              <a:alpha val="80000"/>
            </a:schemeClr>
          </a:solidFill>
          <a:ln w="63500">
            <a:gradFill>
              <a:gsLst>
                <a:gs pos="0">
                  <a:srgbClr val="FFC000"/>
                </a:gs>
                <a:gs pos="36000">
                  <a:srgbClr val="00B050"/>
                </a:gs>
                <a:gs pos="64000">
                  <a:srgbClr val="FFC000"/>
                </a:gs>
                <a:gs pos="100000">
                  <a:srgbClr val="00B050"/>
                </a:gs>
              </a:gsLst>
              <a:lin ang="5400000" scaled="0"/>
            </a:gradFill>
            <a:headEnd type="none" w="med" len="med"/>
            <a:tailEnd type="oval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de-DE" sz="1600" b="1" dirty="0" err="1" smtClean="0">
                <a:solidFill>
                  <a:schemeClr val="tx1"/>
                </a:solidFill>
              </a:rPr>
              <a:t>Ethiopia</a:t>
            </a:r>
            <a:r>
              <a:rPr lang="de-DE" sz="1600" b="1" dirty="0" smtClean="0">
                <a:solidFill>
                  <a:schemeClr val="tx1"/>
                </a:solidFill>
              </a:rPr>
              <a:t>:</a:t>
            </a:r>
          </a:p>
          <a:p>
            <a:pPr marR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de-DE" sz="1600" b="1" dirty="0" err="1" smtClean="0">
                <a:solidFill>
                  <a:srgbClr val="92D050"/>
                </a:solidFill>
              </a:rPr>
              <a:t>Dendi</a:t>
            </a:r>
            <a:r>
              <a:rPr lang="de-DE" sz="1600" b="1" dirty="0" smtClean="0">
                <a:solidFill>
                  <a:srgbClr val="92D050"/>
                </a:solidFill>
              </a:rPr>
              <a:t> </a:t>
            </a:r>
            <a:r>
              <a:rPr lang="de-DE" sz="1600" b="1" dirty="0" err="1" smtClean="0">
                <a:solidFill>
                  <a:srgbClr val="92D050"/>
                </a:solidFill>
              </a:rPr>
              <a:t>crater</a:t>
            </a:r>
            <a:endParaRPr lang="de-DE" sz="1600" b="1" dirty="0">
              <a:solidFill>
                <a:srgbClr val="92D050"/>
              </a:solidFill>
            </a:endParaRPr>
          </a:p>
          <a:p>
            <a:pPr algn="r"/>
            <a:r>
              <a:rPr lang="de-DE" sz="1600" b="1" dirty="0" err="1">
                <a:solidFill>
                  <a:srgbClr val="92D050"/>
                </a:solidFill>
              </a:rPr>
              <a:t>Mochena</a:t>
            </a:r>
            <a:r>
              <a:rPr lang="de-DE" sz="1600" b="1" dirty="0">
                <a:solidFill>
                  <a:srgbClr val="92D050"/>
                </a:solidFill>
              </a:rPr>
              <a:t> </a:t>
            </a:r>
            <a:r>
              <a:rPr lang="de-DE" sz="1600" b="1" dirty="0" err="1" smtClean="0">
                <a:solidFill>
                  <a:srgbClr val="92D050"/>
                </a:solidFill>
              </a:rPr>
              <a:t>Borago</a:t>
            </a:r>
            <a:endParaRPr lang="de-DE" sz="1600" b="1" dirty="0" smtClean="0">
              <a:solidFill>
                <a:srgbClr val="92D050"/>
              </a:solidFill>
            </a:endParaRPr>
          </a:p>
          <a:p>
            <a:pPr algn="r"/>
            <a:r>
              <a:rPr lang="de-DE" sz="1600" b="1" dirty="0" err="1">
                <a:solidFill>
                  <a:srgbClr val="92D050"/>
                </a:solidFill>
              </a:rPr>
              <a:t>Sodicho</a:t>
            </a:r>
            <a:r>
              <a:rPr lang="de-DE" sz="1600" b="1" dirty="0">
                <a:solidFill>
                  <a:srgbClr val="92D050"/>
                </a:solidFill>
              </a:rPr>
              <a:t> </a:t>
            </a:r>
            <a:r>
              <a:rPr lang="de-DE" sz="1600" b="1" dirty="0" err="1">
                <a:solidFill>
                  <a:srgbClr val="92D050"/>
                </a:solidFill>
              </a:rPr>
              <a:t>Rockshelter</a:t>
            </a:r>
            <a:endParaRPr lang="de-DE" sz="1600" b="1" dirty="0" smtClean="0">
              <a:solidFill>
                <a:srgbClr val="92D050"/>
              </a:solidFill>
            </a:endParaRPr>
          </a:p>
        </p:txBody>
      </p:sp>
      <p:sp>
        <p:nvSpPr>
          <p:cNvPr id="25" name="Legende m. Linie (2) (Markierungsleiste) 8"/>
          <p:cNvSpPr/>
          <p:nvPr/>
        </p:nvSpPr>
        <p:spPr bwMode="auto">
          <a:xfrm>
            <a:off x="7143517" y="2832059"/>
            <a:ext cx="1810956" cy="838837"/>
          </a:xfrm>
          <a:prstGeom prst="accentCallout2">
            <a:avLst>
              <a:gd name="adj1" fmla="val 49706"/>
              <a:gd name="adj2" fmla="val -1499"/>
              <a:gd name="adj3" fmla="val 83449"/>
              <a:gd name="adj4" fmla="val -33274"/>
              <a:gd name="adj5" fmla="val 110290"/>
              <a:gd name="adj6" fmla="val -58390"/>
            </a:avLst>
          </a:prstGeom>
          <a:solidFill>
            <a:schemeClr val="lt1">
              <a:alpha val="80000"/>
            </a:schemeClr>
          </a:solidFill>
          <a:ln w="53975">
            <a:gradFill>
              <a:gsLst>
                <a:gs pos="0">
                  <a:srgbClr val="FFC000"/>
                </a:gs>
                <a:gs pos="36000">
                  <a:srgbClr val="00B050"/>
                </a:gs>
                <a:gs pos="64000">
                  <a:srgbClr val="FFC000"/>
                </a:gs>
                <a:gs pos="100000">
                  <a:srgbClr val="00B050"/>
                </a:gs>
              </a:gsLst>
              <a:lin ang="5400000" scaled="0"/>
            </a:gradFill>
            <a:headEnd type="none" w="med" len="med"/>
            <a:tailEnd type="oval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de-DE" sz="1600" b="1" dirty="0" smtClean="0">
                <a:solidFill>
                  <a:schemeClr val="tx1"/>
                </a:solidFill>
              </a:rPr>
              <a:t>Egypt:</a:t>
            </a:r>
          </a:p>
          <a:p>
            <a:pPr marR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de-DE" sz="1600" b="1" dirty="0" err="1" smtClean="0">
                <a:solidFill>
                  <a:srgbClr val="92D050"/>
                </a:solidFill>
              </a:rPr>
              <a:t>Sodmein</a:t>
            </a:r>
            <a:r>
              <a:rPr lang="de-DE" sz="1600" b="1" dirty="0" smtClean="0">
                <a:solidFill>
                  <a:srgbClr val="92D050"/>
                </a:solidFill>
              </a:rPr>
              <a:t> Cave</a:t>
            </a:r>
            <a:endParaRPr lang="de-DE" sz="1600" b="1" dirty="0">
              <a:solidFill>
                <a:srgbClr val="92D050"/>
              </a:solidFill>
            </a:endParaRPr>
          </a:p>
          <a:p>
            <a:pPr algn="r"/>
            <a:r>
              <a:rPr lang="de-DE" sz="1600" b="1" dirty="0" err="1" smtClean="0">
                <a:solidFill>
                  <a:srgbClr val="92D050"/>
                </a:solidFill>
              </a:rPr>
              <a:t>Saqia</a:t>
            </a:r>
            <a:r>
              <a:rPr lang="de-DE" sz="1600" b="1" dirty="0" smtClean="0">
                <a:solidFill>
                  <a:srgbClr val="92D050"/>
                </a:solidFill>
              </a:rPr>
              <a:t> Cave</a:t>
            </a:r>
          </a:p>
          <a:p>
            <a:endParaRPr lang="de-DE" sz="1600" dirty="0" smtClean="0">
              <a:solidFill>
                <a:srgbClr val="92D0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 smtClean="0">
              <a:solidFill>
                <a:srgbClr val="92D050"/>
              </a:solidFill>
            </a:endParaRPr>
          </a:p>
        </p:txBody>
      </p:sp>
      <p:pic>
        <p:nvPicPr>
          <p:cNvPr id="23" name="Inhaltsplatzhalter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498712"/>
            <a:ext cx="7200900" cy="17754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11"/>
          <a:srcRect b="2228"/>
          <a:stretch/>
        </p:blipFill>
        <p:spPr>
          <a:xfrm>
            <a:off x="1830889" y="2174954"/>
            <a:ext cx="2957135" cy="37986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Legende m. Linie (2) (Markierungsleiste) 8"/>
          <p:cNvSpPr/>
          <p:nvPr/>
        </p:nvSpPr>
        <p:spPr bwMode="auto">
          <a:xfrm>
            <a:off x="3652262" y="4869160"/>
            <a:ext cx="2071866" cy="1055363"/>
          </a:xfrm>
          <a:prstGeom prst="accentCallout2">
            <a:avLst>
              <a:gd name="adj1" fmla="val 52571"/>
              <a:gd name="adj2" fmla="val 101351"/>
              <a:gd name="adj3" fmla="val 53797"/>
              <a:gd name="adj4" fmla="val 122166"/>
              <a:gd name="adj5" fmla="val 54325"/>
              <a:gd name="adj6" fmla="val 140189"/>
            </a:avLst>
          </a:prstGeom>
          <a:solidFill>
            <a:schemeClr val="lt1">
              <a:alpha val="90000"/>
            </a:schemeClr>
          </a:solidFill>
          <a:ln w="63500">
            <a:headEnd type="none" w="med" len="med"/>
            <a:tailEnd type="oval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de-DE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Ethiopia</a:t>
            </a:r>
            <a:r>
              <a:rPr kumimoji="0" lang="de-DE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:</a:t>
            </a:r>
          </a:p>
          <a:p>
            <a:pPr marR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de-DE" sz="1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</a:rPr>
              <a:t>Lake </a:t>
            </a:r>
            <a:r>
              <a:rPr kumimoji="0" lang="de-DE" sz="16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</a:rPr>
              <a:t>Chamo</a:t>
            </a:r>
            <a:endParaRPr kumimoji="0" lang="de-DE" sz="16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</a:endParaRPr>
          </a:p>
          <a:p>
            <a:pPr marR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de-DE" sz="1600" b="1" dirty="0" err="1" smtClean="0">
                <a:solidFill>
                  <a:srgbClr val="0070C0"/>
                </a:solidFill>
              </a:rPr>
              <a:t>Dendi</a:t>
            </a:r>
            <a:r>
              <a:rPr lang="de-DE" sz="1600" b="1" dirty="0" smtClean="0">
                <a:solidFill>
                  <a:srgbClr val="0070C0"/>
                </a:solidFill>
              </a:rPr>
              <a:t> </a:t>
            </a:r>
            <a:r>
              <a:rPr lang="de-DE" sz="1600" b="1" dirty="0" err="1" smtClean="0">
                <a:solidFill>
                  <a:srgbClr val="0070C0"/>
                </a:solidFill>
              </a:rPr>
              <a:t>lakes</a:t>
            </a:r>
            <a:endParaRPr lang="de-DE" sz="1600" b="1" dirty="0">
              <a:solidFill>
                <a:srgbClr val="0070C0"/>
              </a:solidFill>
            </a:endParaRPr>
          </a:p>
          <a:p>
            <a:pPr marR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de-DE" sz="1600" b="1" dirty="0" err="1" smtClean="0">
                <a:solidFill>
                  <a:srgbClr val="0070C0"/>
                </a:solidFill>
              </a:rPr>
              <a:t>Chew</a:t>
            </a:r>
            <a:r>
              <a:rPr lang="de-DE" sz="1600" b="1" dirty="0" smtClean="0">
                <a:solidFill>
                  <a:srgbClr val="0070C0"/>
                </a:solidFill>
              </a:rPr>
              <a:t> </a:t>
            </a:r>
            <a:r>
              <a:rPr lang="de-DE" sz="1600" b="1" dirty="0" err="1" smtClean="0">
                <a:solidFill>
                  <a:srgbClr val="0070C0"/>
                </a:solidFill>
              </a:rPr>
              <a:t>Bahir</a:t>
            </a:r>
            <a:endParaRPr lang="de-DE" sz="1600" b="1" dirty="0" smtClean="0">
              <a:solidFill>
                <a:srgbClr val="0070C0"/>
              </a:solidFill>
            </a:endParaRPr>
          </a:p>
        </p:txBody>
      </p:sp>
      <p:pic>
        <p:nvPicPr>
          <p:cNvPr id="29" name="Grafik 28"/>
          <p:cNvPicPr>
            <a:picLocks noChangeAspect="1"/>
          </p:cNvPicPr>
          <p:nvPr/>
        </p:nvPicPr>
        <p:blipFill rotWithShape="1">
          <a:blip r:embed="rId12"/>
          <a:srcRect b="8184"/>
          <a:stretch/>
        </p:blipFill>
        <p:spPr>
          <a:xfrm>
            <a:off x="4783747" y="2174072"/>
            <a:ext cx="4252749" cy="379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" name="Gruppieren 3"/>
          <p:cNvGrpSpPr/>
          <p:nvPr/>
        </p:nvGrpSpPr>
        <p:grpSpPr>
          <a:xfrm>
            <a:off x="2088082" y="4666931"/>
            <a:ext cx="426499" cy="1119243"/>
            <a:chOff x="2088082" y="4666931"/>
            <a:chExt cx="426499" cy="1119243"/>
          </a:xfrm>
        </p:grpSpPr>
        <p:sp>
          <p:nvSpPr>
            <p:cNvPr id="11" name="Gleichschenkliges Dreieck 10"/>
            <p:cNvSpPr/>
            <p:nvPr/>
          </p:nvSpPr>
          <p:spPr bwMode="auto">
            <a:xfrm rot="10233143">
              <a:off x="2088082" y="4666931"/>
              <a:ext cx="426499" cy="1119243"/>
            </a:xfrm>
            <a:prstGeom prst="triangle">
              <a:avLst/>
            </a:prstGeom>
            <a:solidFill>
              <a:srgbClr val="66CC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8" name="Textfeld 7"/>
            <p:cNvSpPr txBox="1"/>
            <p:nvPr/>
          </p:nvSpPr>
          <p:spPr>
            <a:xfrm>
              <a:off x="2094270" y="4693488"/>
              <a:ext cx="332142" cy="338554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 eaLnBrk="1" hangingPunct="1"/>
              <a:r>
                <a:rPr lang="de-DE" sz="1600" kern="0" dirty="0" smtClean="0"/>
                <a:t>N</a:t>
              </a:r>
            </a:p>
          </p:txBody>
        </p:sp>
      </p:grpSp>
      <p:grpSp>
        <p:nvGrpSpPr>
          <p:cNvPr id="34" name="Gruppieren 33"/>
          <p:cNvGrpSpPr/>
          <p:nvPr/>
        </p:nvGrpSpPr>
        <p:grpSpPr>
          <a:xfrm rot="11367685">
            <a:off x="7384868" y="4165498"/>
            <a:ext cx="426499" cy="1119243"/>
            <a:chOff x="2088082" y="4666931"/>
            <a:chExt cx="426499" cy="1119243"/>
          </a:xfrm>
        </p:grpSpPr>
        <p:sp>
          <p:nvSpPr>
            <p:cNvPr id="35" name="Gleichschenkliges Dreieck 34"/>
            <p:cNvSpPr/>
            <p:nvPr/>
          </p:nvSpPr>
          <p:spPr bwMode="auto">
            <a:xfrm rot="10233143">
              <a:off x="2088082" y="4666931"/>
              <a:ext cx="426499" cy="1119243"/>
            </a:xfrm>
            <a:prstGeom prst="triangle">
              <a:avLst/>
            </a:prstGeom>
            <a:solidFill>
              <a:srgbClr val="66CC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36" name="Textfeld 35"/>
            <p:cNvSpPr txBox="1"/>
            <p:nvPr/>
          </p:nvSpPr>
          <p:spPr>
            <a:xfrm rot="21032315">
              <a:off x="2114120" y="4913551"/>
              <a:ext cx="332142" cy="338554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 eaLnBrk="1" hangingPunct="1"/>
              <a:r>
                <a:rPr lang="de-DE" sz="1600" kern="0" dirty="0" smtClean="0"/>
                <a:t>N</a:t>
              </a:r>
            </a:p>
          </p:txBody>
        </p:sp>
      </p:grpSp>
      <p:sp>
        <p:nvSpPr>
          <p:cNvPr id="37" name="Textfeld 36"/>
          <p:cNvSpPr txBox="1"/>
          <p:nvPr/>
        </p:nvSpPr>
        <p:spPr>
          <a:xfrm>
            <a:off x="7168355" y="1684107"/>
            <a:ext cx="1795684" cy="461665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pPr eaLnBrk="1" hangingPunct="1"/>
            <a:r>
              <a:rPr lang="de-DE" kern="0" dirty="0" err="1" smtClean="0"/>
              <a:t>Dendi</a:t>
            </a:r>
            <a:r>
              <a:rPr lang="de-DE" kern="0" dirty="0"/>
              <a:t> </a:t>
            </a:r>
            <a:r>
              <a:rPr lang="de-DE" kern="0" dirty="0" err="1" smtClean="0"/>
              <a:t>lakes</a:t>
            </a:r>
            <a:endParaRPr lang="de-DE" kern="0" dirty="0"/>
          </a:p>
        </p:txBody>
      </p:sp>
      <p:sp>
        <p:nvSpPr>
          <p:cNvPr id="38" name="Textfeld 37"/>
          <p:cNvSpPr txBox="1"/>
          <p:nvPr/>
        </p:nvSpPr>
        <p:spPr>
          <a:xfrm>
            <a:off x="1862444" y="2610035"/>
            <a:ext cx="1931939" cy="461665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pPr eaLnBrk="1" hangingPunct="1"/>
            <a:r>
              <a:rPr lang="de-DE" kern="0" dirty="0" smtClean="0"/>
              <a:t>Lake </a:t>
            </a:r>
            <a:r>
              <a:rPr lang="de-DE" kern="0" dirty="0" err="1" smtClean="0"/>
              <a:t>Chamo</a:t>
            </a:r>
            <a:endParaRPr lang="de-DE" kern="0" dirty="0"/>
          </a:p>
        </p:txBody>
      </p:sp>
      <p:sp>
        <p:nvSpPr>
          <p:cNvPr id="39" name="Textfeld 38"/>
          <p:cNvSpPr txBox="1"/>
          <p:nvPr/>
        </p:nvSpPr>
        <p:spPr>
          <a:xfrm>
            <a:off x="7094846" y="5412770"/>
            <a:ext cx="1778051" cy="461665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pPr eaLnBrk="1" hangingPunct="1"/>
            <a:r>
              <a:rPr lang="de-DE" kern="0" dirty="0" err="1" smtClean="0"/>
              <a:t>Chew</a:t>
            </a:r>
            <a:r>
              <a:rPr lang="de-DE" kern="0" dirty="0" smtClean="0"/>
              <a:t> </a:t>
            </a:r>
            <a:r>
              <a:rPr lang="de-DE" kern="0" dirty="0" err="1" smtClean="0"/>
              <a:t>Bahir</a:t>
            </a:r>
            <a:endParaRPr lang="de-DE" kern="0" dirty="0"/>
          </a:p>
        </p:txBody>
      </p:sp>
    </p:spTree>
    <p:extLst>
      <p:ext uri="{BB962C8B-B14F-4D97-AF65-F5344CB8AC3E}">
        <p14:creationId xmlns:p14="http://schemas.microsoft.com/office/powerpoint/2010/main" val="306712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7" grpId="0" animBg="1"/>
      <p:bldP spid="38" grpId="0" animBg="1"/>
      <p:bldP spid="3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rafik 5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400" y="3904226"/>
            <a:ext cx="540000" cy="540000"/>
          </a:xfrm>
          <a:prstGeom prst="rect">
            <a:avLst/>
          </a:prstGeom>
        </p:spPr>
      </p:pic>
      <p:pic>
        <p:nvPicPr>
          <p:cNvPr id="53" name="Grafik 5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860" y="3904226"/>
            <a:ext cx="540000" cy="54000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610" y="406654"/>
            <a:ext cx="854224" cy="854224"/>
          </a:xfrm>
          <a:prstGeom prst="rect">
            <a:avLst/>
          </a:prstGeom>
        </p:spPr>
      </p:pic>
      <p:sp>
        <p:nvSpPr>
          <p:cNvPr id="70" name="Textfeld 69"/>
          <p:cNvSpPr txBox="1"/>
          <p:nvPr/>
        </p:nvSpPr>
        <p:spPr>
          <a:xfrm rot="18984645">
            <a:off x="3311179" y="688435"/>
            <a:ext cx="13516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 smtClean="0"/>
              <a:t>Mochena</a:t>
            </a:r>
            <a:r>
              <a:rPr lang="de-DE" sz="1200" dirty="0" smtClean="0"/>
              <a:t> </a:t>
            </a:r>
            <a:r>
              <a:rPr lang="de-DE" sz="1200" dirty="0" err="1" smtClean="0"/>
              <a:t>Borago</a:t>
            </a:r>
            <a:endParaRPr lang="de-DE" sz="1200" dirty="0"/>
          </a:p>
        </p:txBody>
      </p:sp>
      <p:grpSp>
        <p:nvGrpSpPr>
          <p:cNvPr id="2" name="Gruppieren 1"/>
          <p:cNvGrpSpPr/>
          <p:nvPr/>
        </p:nvGrpSpPr>
        <p:grpSpPr>
          <a:xfrm>
            <a:off x="4521389" y="1847573"/>
            <a:ext cx="804703" cy="4197509"/>
            <a:chOff x="251520" y="404664"/>
            <a:chExt cx="1271970" cy="5098992"/>
          </a:xfrm>
        </p:grpSpPr>
        <p:sp>
          <p:nvSpPr>
            <p:cNvPr id="3" name="Rechteck 2"/>
            <p:cNvSpPr/>
            <p:nvPr/>
          </p:nvSpPr>
          <p:spPr bwMode="auto">
            <a:xfrm flipH="1">
              <a:off x="251520" y="476672"/>
              <a:ext cx="1152043" cy="5018131"/>
            </a:xfrm>
            <a:prstGeom prst="rect">
              <a:avLst/>
            </a:prstGeom>
            <a:gradFill>
              <a:gsLst>
                <a:gs pos="0">
                  <a:srgbClr val="FF33CC">
                    <a:alpha val="49804"/>
                  </a:srgbClr>
                </a:gs>
                <a:gs pos="18000">
                  <a:schemeClr val="accent2">
                    <a:lumMod val="60000"/>
                    <a:lumOff val="40000"/>
                    <a:alpha val="50000"/>
                  </a:schemeClr>
                </a:gs>
                <a:gs pos="8000">
                  <a:schemeClr val="accent2">
                    <a:lumMod val="60000"/>
                    <a:lumOff val="40000"/>
                    <a:alpha val="50000"/>
                  </a:schemeClr>
                </a:gs>
                <a:gs pos="64000">
                  <a:schemeClr val="accent2">
                    <a:lumMod val="60000"/>
                    <a:lumOff val="40000"/>
                    <a:alpha val="50000"/>
                  </a:schemeClr>
                </a:gs>
                <a:gs pos="30000">
                  <a:srgbClr val="BA3B69">
                    <a:alpha val="50000"/>
                  </a:srgbClr>
                </a:gs>
                <a:gs pos="45000">
                  <a:srgbClr val="BA3B69">
                    <a:alpha val="50000"/>
                  </a:srgbClr>
                </a:gs>
                <a:gs pos="35000">
                  <a:srgbClr val="FF0000">
                    <a:alpha val="50000"/>
                  </a:srgbClr>
                </a:gs>
                <a:gs pos="54000">
                  <a:srgbClr val="FF0000">
                    <a:alpha val="50000"/>
                  </a:srgbClr>
                </a:gs>
                <a:gs pos="26000">
                  <a:srgbClr val="FF0000">
                    <a:alpha val="50000"/>
                  </a:srgbClr>
                </a:gs>
              </a:gsLst>
              <a:lin ang="5400000" scaled="0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ヒラギノ角ゴ Pro W3" charset="0"/>
                <a:cs typeface="ヒラギノ角ゴ Pro W3" charset="0"/>
              </a:endParaRPr>
            </a:p>
          </p:txBody>
        </p:sp>
        <p:cxnSp>
          <p:nvCxnSpPr>
            <p:cNvPr id="13" name="Gerader Verbinder 12"/>
            <p:cNvCxnSpPr/>
            <p:nvPr/>
          </p:nvCxnSpPr>
          <p:spPr bwMode="auto">
            <a:xfrm>
              <a:off x="635052" y="1792909"/>
              <a:ext cx="768511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4" name="Gerader Verbinder 13"/>
            <p:cNvCxnSpPr/>
            <p:nvPr/>
          </p:nvCxnSpPr>
          <p:spPr bwMode="auto">
            <a:xfrm>
              <a:off x="635052" y="1962720"/>
              <a:ext cx="768511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6" name="Gerader Verbinder 15"/>
            <p:cNvCxnSpPr/>
            <p:nvPr/>
          </p:nvCxnSpPr>
          <p:spPr bwMode="auto">
            <a:xfrm>
              <a:off x="635052" y="2709892"/>
              <a:ext cx="768511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7" name="Gerader Verbinder 16"/>
            <p:cNvCxnSpPr/>
            <p:nvPr/>
          </p:nvCxnSpPr>
          <p:spPr bwMode="auto">
            <a:xfrm>
              <a:off x="635052" y="3185364"/>
              <a:ext cx="768511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pic>
          <p:nvPicPr>
            <p:cNvPr id="20" name="Grafik 19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999" r="35150" b="4271"/>
            <a:stretch/>
          </p:blipFill>
          <p:spPr>
            <a:xfrm>
              <a:off x="251520" y="476672"/>
              <a:ext cx="1152128" cy="5026984"/>
            </a:xfrm>
            <a:prstGeom prst="rect">
              <a:avLst/>
            </a:prstGeom>
          </p:spPr>
        </p:pic>
        <p:sp>
          <p:nvSpPr>
            <p:cNvPr id="10" name="Textfeld 9"/>
            <p:cNvSpPr txBox="1"/>
            <p:nvPr/>
          </p:nvSpPr>
          <p:spPr>
            <a:xfrm>
              <a:off x="945608" y="3851889"/>
              <a:ext cx="517407" cy="4860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20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6</a:t>
              </a:r>
            </a:p>
          </p:txBody>
        </p:sp>
        <p:sp>
          <p:nvSpPr>
            <p:cNvPr id="11" name="Textfeld 10"/>
            <p:cNvSpPr txBox="1"/>
            <p:nvPr/>
          </p:nvSpPr>
          <p:spPr>
            <a:xfrm>
              <a:off x="945608" y="910455"/>
              <a:ext cx="517407" cy="4860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2000" b="1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4</a:t>
              </a:r>
              <a:endParaRPr lang="de-DE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534806" y="1314851"/>
              <a:ext cx="517407" cy="4860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2000" b="1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5</a:t>
              </a:r>
              <a:endParaRPr lang="de-DE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15" name="Textfeld 14"/>
            <p:cNvSpPr txBox="1"/>
            <p:nvPr/>
          </p:nvSpPr>
          <p:spPr>
            <a:xfrm flipH="1">
              <a:off x="491717" y="404664"/>
              <a:ext cx="1031773" cy="3738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b="1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MIS 3</a:t>
              </a:r>
              <a:endParaRPr lang="de-DE" sz="1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18" name="Textfeld 17"/>
            <p:cNvSpPr txBox="1"/>
            <p:nvPr/>
          </p:nvSpPr>
          <p:spPr>
            <a:xfrm>
              <a:off x="946586" y="1628006"/>
              <a:ext cx="494603" cy="3364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200" b="1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.1</a:t>
              </a:r>
              <a:endParaRPr lang="de-DE" sz="1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19" name="Textfeld 18"/>
            <p:cNvSpPr txBox="1"/>
            <p:nvPr/>
          </p:nvSpPr>
          <p:spPr>
            <a:xfrm>
              <a:off x="946587" y="1817276"/>
              <a:ext cx="494603" cy="3364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200" b="1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.2</a:t>
              </a:r>
              <a:endParaRPr lang="de-DE" sz="1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23" name="Textfeld 22"/>
            <p:cNvSpPr txBox="1"/>
            <p:nvPr/>
          </p:nvSpPr>
          <p:spPr>
            <a:xfrm>
              <a:off x="946587" y="2556000"/>
              <a:ext cx="494603" cy="3364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200" b="1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.4</a:t>
              </a:r>
              <a:endParaRPr lang="de-DE" sz="1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24" name="Textfeld 23"/>
            <p:cNvSpPr txBox="1"/>
            <p:nvPr/>
          </p:nvSpPr>
          <p:spPr>
            <a:xfrm>
              <a:off x="946587" y="3024000"/>
              <a:ext cx="494603" cy="3364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200" b="1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.5</a:t>
              </a:r>
              <a:endParaRPr lang="de-DE" sz="1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cxnSp>
          <p:nvCxnSpPr>
            <p:cNvPr id="25" name="Gerader Verbinder 24"/>
            <p:cNvCxnSpPr/>
            <p:nvPr/>
          </p:nvCxnSpPr>
          <p:spPr bwMode="auto">
            <a:xfrm>
              <a:off x="635137" y="2250000"/>
              <a:ext cx="768511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26" name="Textfeld 25"/>
            <p:cNvSpPr txBox="1"/>
            <p:nvPr/>
          </p:nvSpPr>
          <p:spPr>
            <a:xfrm>
              <a:off x="580415" y="1625945"/>
              <a:ext cx="426190" cy="3364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2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a</a:t>
              </a:r>
            </a:p>
          </p:txBody>
        </p:sp>
        <p:sp>
          <p:nvSpPr>
            <p:cNvPr id="27" name="Textfeld 26"/>
            <p:cNvSpPr txBox="1"/>
            <p:nvPr/>
          </p:nvSpPr>
          <p:spPr>
            <a:xfrm>
              <a:off x="572813" y="1815213"/>
              <a:ext cx="441393" cy="3364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2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b</a:t>
              </a:r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580415" y="2088000"/>
              <a:ext cx="426190" cy="3364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2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c</a:t>
              </a:r>
            </a:p>
          </p:txBody>
        </p:sp>
        <p:sp>
          <p:nvSpPr>
            <p:cNvPr id="29" name="Textfeld 28"/>
            <p:cNvSpPr txBox="1"/>
            <p:nvPr/>
          </p:nvSpPr>
          <p:spPr>
            <a:xfrm>
              <a:off x="572813" y="2556000"/>
              <a:ext cx="441393" cy="3364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2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d</a:t>
              </a:r>
            </a:p>
          </p:txBody>
        </p:sp>
        <p:sp>
          <p:nvSpPr>
            <p:cNvPr id="30" name="Textfeld 29"/>
            <p:cNvSpPr txBox="1"/>
            <p:nvPr/>
          </p:nvSpPr>
          <p:spPr>
            <a:xfrm>
              <a:off x="580415" y="3024000"/>
              <a:ext cx="426190" cy="3364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2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e</a:t>
              </a:r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946588" y="2088000"/>
              <a:ext cx="494601" cy="3364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200" b="1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.3</a:t>
              </a:r>
              <a:endParaRPr lang="de-DE" sz="1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sp>
        <p:nvSpPr>
          <p:cNvPr id="36" name="Textfeld 35"/>
          <p:cNvSpPr txBox="1"/>
          <p:nvPr/>
        </p:nvSpPr>
        <p:spPr>
          <a:xfrm rot="18984645">
            <a:off x="5782419" y="880571"/>
            <a:ext cx="944188" cy="274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Lake </a:t>
            </a:r>
            <a:r>
              <a:rPr lang="de-DE" sz="1200" dirty="0" err="1" smtClean="0"/>
              <a:t>Chamo</a:t>
            </a:r>
            <a:endParaRPr lang="de-DE" sz="1200" dirty="0"/>
          </a:p>
        </p:txBody>
      </p:sp>
      <p:sp>
        <p:nvSpPr>
          <p:cNvPr id="37" name="Textfeld 36"/>
          <p:cNvSpPr txBox="1"/>
          <p:nvPr/>
        </p:nvSpPr>
        <p:spPr>
          <a:xfrm rot="18984645">
            <a:off x="6378334" y="905641"/>
            <a:ext cx="9845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200" dirty="0" err="1" smtClean="0"/>
              <a:t>Dendi</a:t>
            </a:r>
            <a:r>
              <a:rPr lang="de-DE" sz="1200" dirty="0" smtClean="0"/>
              <a:t> </a:t>
            </a:r>
            <a:r>
              <a:rPr lang="de-DE" sz="1200" dirty="0" err="1" smtClean="0"/>
              <a:t>lakes</a:t>
            </a:r>
            <a:endParaRPr lang="de-DE" sz="1200" dirty="0"/>
          </a:p>
        </p:txBody>
      </p:sp>
      <p:sp>
        <p:nvSpPr>
          <p:cNvPr id="38" name="Textfeld 37"/>
          <p:cNvSpPr txBox="1"/>
          <p:nvPr/>
        </p:nvSpPr>
        <p:spPr>
          <a:xfrm rot="18984645">
            <a:off x="8134391" y="813308"/>
            <a:ext cx="976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200" dirty="0" err="1" smtClean="0"/>
              <a:t>Chew</a:t>
            </a:r>
            <a:r>
              <a:rPr lang="de-DE" sz="1200" dirty="0" smtClean="0"/>
              <a:t> </a:t>
            </a:r>
            <a:r>
              <a:rPr lang="de-DE" sz="1200" dirty="0" err="1" smtClean="0"/>
              <a:t>Bahir</a:t>
            </a:r>
            <a:endParaRPr lang="de-DE" sz="1200" dirty="0" smtClean="0"/>
          </a:p>
          <a:p>
            <a:pPr algn="ctr"/>
            <a:r>
              <a:rPr lang="de-DE" sz="1200" dirty="0" smtClean="0"/>
              <a:t>280m</a:t>
            </a:r>
            <a:endParaRPr lang="de-DE" sz="1200" dirty="0"/>
          </a:p>
        </p:txBody>
      </p:sp>
      <p:sp>
        <p:nvSpPr>
          <p:cNvPr id="39" name="Textfeld 38"/>
          <p:cNvSpPr txBox="1"/>
          <p:nvPr/>
        </p:nvSpPr>
        <p:spPr>
          <a:xfrm rot="18984645">
            <a:off x="7552771" y="813308"/>
            <a:ext cx="976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 smtClean="0"/>
              <a:t>Chew</a:t>
            </a:r>
            <a:r>
              <a:rPr lang="de-DE" sz="1200" dirty="0" smtClean="0"/>
              <a:t> </a:t>
            </a:r>
            <a:r>
              <a:rPr lang="de-DE" sz="1200" dirty="0" err="1" smtClean="0"/>
              <a:t>Bahir</a:t>
            </a:r>
            <a:endParaRPr lang="de-DE" sz="1200" dirty="0" smtClean="0"/>
          </a:p>
          <a:p>
            <a:pPr algn="ctr"/>
            <a:r>
              <a:rPr lang="de-DE" sz="1200" dirty="0" smtClean="0"/>
              <a:t>40m</a:t>
            </a:r>
            <a:endParaRPr lang="de-DE" sz="1200" dirty="0"/>
          </a:p>
        </p:txBody>
      </p:sp>
      <p:sp>
        <p:nvSpPr>
          <p:cNvPr id="40" name="Textfeld 39"/>
          <p:cNvSpPr txBox="1"/>
          <p:nvPr/>
        </p:nvSpPr>
        <p:spPr>
          <a:xfrm rot="18984645">
            <a:off x="6967556" y="810569"/>
            <a:ext cx="9765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200" dirty="0" err="1"/>
              <a:t>Chew</a:t>
            </a:r>
            <a:r>
              <a:rPr lang="de-DE" sz="1200" dirty="0"/>
              <a:t> </a:t>
            </a:r>
            <a:r>
              <a:rPr lang="de-DE" sz="1200" dirty="0" err="1"/>
              <a:t>Bahir</a:t>
            </a:r>
            <a:endParaRPr lang="de-DE" sz="1200" dirty="0"/>
          </a:p>
          <a:p>
            <a:pPr algn="ctr"/>
            <a:r>
              <a:rPr lang="de-DE" sz="1200" dirty="0"/>
              <a:t>20m</a:t>
            </a:r>
          </a:p>
        </p:txBody>
      </p:sp>
      <p:sp>
        <p:nvSpPr>
          <p:cNvPr id="7" name="Rechteck 6"/>
          <p:cNvSpPr/>
          <p:nvPr/>
        </p:nvSpPr>
        <p:spPr bwMode="auto">
          <a:xfrm>
            <a:off x="7586940" y="1437545"/>
            <a:ext cx="483972" cy="2646822"/>
          </a:xfrm>
          <a:prstGeom prst="rect">
            <a:avLst/>
          </a:prstGeom>
          <a:solidFill>
            <a:srgbClr val="0066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33" name="Rechteck 32"/>
          <p:cNvSpPr/>
          <p:nvPr/>
        </p:nvSpPr>
        <p:spPr bwMode="auto">
          <a:xfrm>
            <a:off x="5853112" y="1437545"/>
            <a:ext cx="483972" cy="252000"/>
          </a:xfrm>
          <a:prstGeom prst="rect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34" name="Rechteck 33"/>
          <p:cNvSpPr/>
          <p:nvPr/>
        </p:nvSpPr>
        <p:spPr bwMode="auto">
          <a:xfrm>
            <a:off x="6414922" y="1437544"/>
            <a:ext cx="483972" cy="396000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41" name="Pfeil nach unten 40"/>
          <p:cNvSpPr/>
          <p:nvPr/>
        </p:nvSpPr>
        <p:spPr bwMode="auto">
          <a:xfrm>
            <a:off x="7924536" y="1449801"/>
            <a:ext cx="967944" cy="4554780"/>
          </a:xfrm>
          <a:prstGeom prst="downArrow">
            <a:avLst/>
          </a:prstGeom>
          <a:solidFill>
            <a:srgbClr val="0000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4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ヒラギノ角ゴ Pro W3" charset="0"/>
                <a:cs typeface="ヒラギノ角ゴ Pro W3" charset="0"/>
              </a:rPr>
              <a:t>?</a:t>
            </a:r>
            <a:endParaRPr kumimoji="0" lang="de-DE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44" name="Textfeld 43"/>
          <p:cNvSpPr txBox="1"/>
          <p:nvPr/>
        </p:nvSpPr>
        <p:spPr>
          <a:xfrm rot="18984645">
            <a:off x="5345211" y="961923"/>
            <a:ext cx="730812" cy="274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Lake </a:t>
            </a:r>
            <a:r>
              <a:rPr lang="de-DE" sz="1200" dirty="0" err="1" smtClean="0"/>
              <a:t>Yoa</a:t>
            </a:r>
            <a:endParaRPr lang="de-DE" sz="1200" dirty="0"/>
          </a:p>
        </p:txBody>
      </p:sp>
      <p:pic>
        <p:nvPicPr>
          <p:cNvPr id="46" name="Grafik 45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632024"/>
            <a:ext cx="483972" cy="394390"/>
          </a:xfrm>
          <a:prstGeom prst="rect">
            <a:avLst/>
          </a:prstGeom>
        </p:spPr>
      </p:pic>
      <p:sp>
        <p:nvSpPr>
          <p:cNvPr id="48" name="Rechteck 47"/>
          <p:cNvSpPr/>
          <p:nvPr/>
        </p:nvSpPr>
        <p:spPr bwMode="auto">
          <a:xfrm>
            <a:off x="2295183" y="1437544"/>
            <a:ext cx="483972" cy="2646822"/>
          </a:xfrm>
          <a:prstGeom prst="rect">
            <a:avLst/>
          </a:prstGeom>
          <a:solidFill>
            <a:srgbClr val="FF33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50" name="Rechteck 49"/>
          <p:cNvSpPr/>
          <p:nvPr/>
        </p:nvSpPr>
        <p:spPr bwMode="auto">
          <a:xfrm>
            <a:off x="3441453" y="1437545"/>
            <a:ext cx="483972" cy="671210"/>
          </a:xfrm>
          <a:prstGeom prst="rect">
            <a:avLst/>
          </a:prstGeom>
          <a:solidFill>
            <a:srgbClr val="00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cxnSp>
        <p:nvCxnSpPr>
          <p:cNvPr id="56" name="Gerader Verbinder 55"/>
          <p:cNvCxnSpPr/>
          <p:nvPr/>
        </p:nvCxnSpPr>
        <p:spPr bwMode="auto">
          <a:xfrm>
            <a:off x="2256581" y="1906850"/>
            <a:ext cx="6398901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8" name="Rechteck 57"/>
          <p:cNvSpPr/>
          <p:nvPr/>
        </p:nvSpPr>
        <p:spPr bwMode="auto">
          <a:xfrm>
            <a:off x="6976732" y="1437544"/>
            <a:ext cx="532369" cy="540000"/>
          </a:xfrm>
          <a:prstGeom prst="rect">
            <a:avLst/>
          </a:prstGeom>
          <a:solidFill>
            <a:srgbClr val="66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59" name="Rechteck 58"/>
          <p:cNvSpPr/>
          <p:nvPr/>
        </p:nvSpPr>
        <p:spPr bwMode="auto">
          <a:xfrm>
            <a:off x="5291302" y="1437545"/>
            <a:ext cx="483972" cy="396000"/>
          </a:xfrm>
          <a:prstGeom prst="rect">
            <a:avLst/>
          </a:prstGeom>
          <a:solidFill>
            <a:srgbClr val="FF33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60" name="Pfeil nach unten 59"/>
          <p:cNvSpPr/>
          <p:nvPr/>
        </p:nvSpPr>
        <p:spPr bwMode="auto">
          <a:xfrm>
            <a:off x="2628910" y="4443225"/>
            <a:ext cx="956590" cy="1013903"/>
          </a:xfrm>
          <a:prstGeom prst="downArrow">
            <a:avLst/>
          </a:prstGeom>
          <a:solidFill>
            <a:srgbClr val="8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4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ヒラギノ角ゴ Pro W3" charset="0"/>
                <a:cs typeface="ヒラギノ角ゴ Pro W3" charset="0"/>
              </a:rPr>
              <a:t>?</a:t>
            </a:r>
            <a:endParaRPr kumimoji="0" lang="de-DE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61" name="Rechteck 60"/>
          <p:cNvSpPr/>
          <p:nvPr/>
        </p:nvSpPr>
        <p:spPr bwMode="auto">
          <a:xfrm>
            <a:off x="2865219" y="1437545"/>
            <a:ext cx="483972" cy="369529"/>
          </a:xfrm>
          <a:prstGeom prst="rect">
            <a:avLst/>
          </a:prstGeom>
          <a:solidFill>
            <a:srgbClr val="8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62" name="Rechteck 61"/>
          <p:cNvSpPr/>
          <p:nvPr/>
        </p:nvSpPr>
        <p:spPr bwMode="auto">
          <a:xfrm>
            <a:off x="2865219" y="1866994"/>
            <a:ext cx="483972" cy="369529"/>
          </a:xfrm>
          <a:prstGeom prst="rect">
            <a:avLst/>
          </a:prstGeom>
          <a:solidFill>
            <a:srgbClr val="8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63" name="Rechteck 62"/>
          <p:cNvSpPr/>
          <p:nvPr/>
        </p:nvSpPr>
        <p:spPr bwMode="auto">
          <a:xfrm>
            <a:off x="2865219" y="2296443"/>
            <a:ext cx="483972" cy="369529"/>
          </a:xfrm>
          <a:prstGeom prst="rect">
            <a:avLst/>
          </a:prstGeom>
          <a:solidFill>
            <a:srgbClr val="8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64" name="Rechteck 63"/>
          <p:cNvSpPr/>
          <p:nvPr/>
        </p:nvSpPr>
        <p:spPr bwMode="auto">
          <a:xfrm>
            <a:off x="2865219" y="2725892"/>
            <a:ext cx="483972" cy="369529"/>
          </a:xfrm>
          <a:prstGeom prst="rect">
            <a:avLst/>
          </a:prstGeom>
          <a:solidFill>
            <a:srgbClr val="8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65" name="Rechteck 64"/>
          <p:cNvSpPr/>
          <p:nvPr/>
        </p:nvSpPr>
        <p:spPr bwMode="auto">
          <a:xfrm>
            <a:off x="2865219" y="3155341"/>
            <a:ext cx="483972" cy="369529"/>
          </a:xfrm>
          <a:prstGeom prst="rect">
            <a:avLst/>
          </a:prstGeom>
          <a:solidFill>
            <a:srgbClr val="8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66" name="Rechteck 65"/>
          <p:cNvSpPr/>
          <p:nvPr/>
        </p:nvSpPr>
        <p:spPr bwMode="auto">
          <a:xfrm>
            <a:off x="2865219" y="3584790"/>
            <a:ext cx="483972" cy="369529"/>
          </a:xfrm>
          <a:prstGeom prst="rect">
            <a:avLst/>
          </a:prstGeom>
          <a:solidFill>
            <a:srgbClr val="8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67" name="Rechteck 66"/>
          <p:cNvSpPr/>
          <p:nvPr/>
        </p:nvSpPr>
        <p:spPr bwMode="auto">
          <a:xfrm>
            <a:off x="2865219" y="4014239"/>
            <a:ext cx="483972" cy="369529"/>
          </a:xfrm>
          <a:prstGeom prst="rect">
            <a:avLst/>
          </a:prstGeom>
          <a:solidFill>
            <a:srgbClr val="8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69" name="Textfeld 68"/>
          <p:cNvSpPr txBox="1"/>
          <p:nvPr/>
        </p:nvSpPr>
        <p:spPr>
          <a:xfrm rot="18984645">
            <a:off x="2199738" y="788913"/>
            <a:ext cx="1066306" cy="274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 smtClean="0"/>
              <a:t>Sodmein</a:t>
            </a:r>
            <a:r>
              <a:rPr lang="de-DE" sz="1200" dirty="0" smtClean="0"/>
              <a:t> Cave</a:t>
            </a:r>
            <a:endParaRPr lang="de-DE" sz="1200" dirty="0"/>
          </a:p>
        </p:txBody>
      </p:sp>
      <p:sp>
        <p:nvSpPr>
          <p:cNvPr id="71" name="Textfeld 70"/>
          <p:cNvSpPr txBox="1"/>
          <p:nvPr/>
        </p:nvSpPr>
        <p:spPr>
          <a:xfrm rot="18984645">
            <a:off x="3964590" y="841413"/>
            <a:ext cx="914018" cy="274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 smtClean="0"/>
              <a:t>Dendi</a:t>
            </a:r>
            <a:r>
              <a:rPr lang="de-DE" sz="1200" dirty="0" smtClean="0"/>
              <a:t> </a:t>
            </a:r>
            <a:r>
              <a:rPr lang="de-DE" sz="1200" dirty="0" err="1" smtClean="0"/>
              <a:t>crater</a:t>
            </a:r>
            <a:endParaRPr lang="de-DE" sz="1200" dirty="0"/>
          </a:p>
        </p:txBody>
      </p:sp>
      <p:sp>
        <p:nvSpPr>
          <p:cNvPr id="72" name="Textfeld 71"/>
          <p:cNvSpPr txBox="1"/>
          <p:nvPr/>
        </p:nvSpPr>
        <p:spPr>
          <a:xfrm rot="18984645">
            <a:off x="2829830" y="817748"/>
            <a:ext cx="976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 smtClean="0"/>
              <a:t>Saqia</a:t>
            </a:r>
            <a:r>
              <a:rPr lang="de-DE" sz="1200" dirty="0" smtClean="0"/>
              <a:t> Cave</a:t>
            </a:r>
            <a:endParaRPr lang="de-DE" sz="1200" dirty="0"/>
          </a:p>
        </p:txBody>
      </p:sp>
      <p:sp>
        <p:nvSpPr>
          <p:cNvPr id="74" name="Titel 2"/>
          <p:cNvSpPr>
            <a:spLocks noGrp="1"/>
          </p:cNvSpPr>
          <p:nvPr>
            <p:ph type="title"/>
          </p:nvPr>
        </p:nvSpPr>
        <p:spPr>
          <a:xfrm>
            <a:off x="1835696" y="116633"/>
            <a:ext cx="7200000" cy="360040"/>
          </a:xfrm>
        </p:spPr>
        <p:txBody>
          <a:bodyPr/>
          <a:lstStyle/>
          <a:p>
            <a:r>
              <a:rPr lang="de-DE" dirty="0" smtClean="0"/>
              <a:t>Archives </a:t>
            </a:r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 err="1" smtClean="0"/>
              <a:t>have</a:t>
            </a:r>
            <a:endParaRPr lang="de-DE" dirty="0"/>
          </a:p>
        </p:txBody>
      </p:sp>
      <p:sp>
        <p:nvSpPr>
          <p:cNvPr id="73" name="Textfeld 72"/>
          <p:cNvSpPr txBox="1"/>
          <p:nvPr/>
        </p:nvSpPr>
        <p:spPr>
          <a:xfrm>
            <a:off x="107504" y="2247255"/>
            <a:ext cx="1713931" cy="46166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eaLnBrk="1" hangingPunct="1"/>
            <a:r>
              <a:rPr lang="en-AU" kern="0" dirty="0" smtClean="0">
                <a:latin typeface="Times" panose="02020603050405020304" pitchFamily="18" charset="0"/>
                <a:cs typeface="Times" panose="02020603050405020304" pitchFamily="18" charset="0"/>
              </a:rPr>
              <a:t>Case studies</a:t>
            </a:r>
          </a:p>
        </p:txBody>
      </p:sp>
      <p:grpSp>
        <p:nvGrpSpPr>
          <p:cNvPr id="75" name="Gruppieren 74"/>
          <p:cNvGrpSpPr/>
          <p:nvPr/>
        </p:nvGrpSpPr>
        <p:grpSpPr>
          <a:xfrm>
            <a:off x="163289" y="764752"/>
            <a:ext cx="1744415" cy="432000"/>
            <a:chOff x="163289" y="1000811"/>
            <a:chExt cx="1744415" cy="432000"/>
          </a:xfrm>
        </p:grpSpPr>
        <p:sp>
          <p:nvSpPr>
            <p:cNvPr id="76" name="Textfeld 75"/>
            <p:cNvSpPr txBox="1"/>
            <p:nvPr/>
          </p:nvSpPr>
          <p:spPr>
            <a:xfrm>
              <a:off x="395536" y="1012666"/>
              <a:ext cx="1512168" cy="400110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AU" sz="2000" kern="0" dirty="0" err="1" smtClean="0">
                  <a:solidFill>
                    <a:schemeClr val="bg1">
                      <a:lumMod val="85000"/>
                    </a:schemeClr>
                  </a:solidFill>
                </a:rPr>
                <a:t>ssumptions</a:t>
              </a:r>
              <a:endParaRPr lang="en-AU" kern="0" dirty="0" smtClean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pic>
          <p:nvPicPr>
            <p:cNvPr id="77" name="Grafik 7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289" y="1000811"/>
              <a:ext cx="432000" cy="432000"/>
            </a:xfrm>
            <a:prstGeom prst="rect">
              <a:avLst/>
            </a:prstGeom>
          </p:spPr>
        </p:pic>
      </p:grpSp>
      <p:pic>
        <p:nvPicPr>
          <p:cNvPr id="78" name="Grafik 7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59" y="2775482"/>
            <a:ext cx="432000" cy="432000"/>
          </a:xfrm>
          <a:prstGeom prst="rect">
            <a:avLst/>
          </a:prstGeom>
        </p:spPr>
      </p:pic>
      <p:pic>
        <p:nvPicPr>
          <p:cNvPr id="79" name="Grafik 7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59" y="3642301"/>
            <a:ext cx="432000" cy="432000"/>
          </a:xfrm>
          <a:prstGeom prst="rect">
            <a:avLst/>
          </a:prstGeom>
        </p:spPr>
      </p:pic>
      <p:pic>
        <p:nvPicPr>
          <p:cNvPr id="80" name="Grafik 7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59" y="4509120"/>
            <a:ext cx="432000" cy="432000"/>
          </a:xfrm>
          <a:prstGeom prst="rect">
            <a:avLst/>
          </a:prstGeom>
        </p:spPr>
      </p:pic>
      <p:grpSp>
        <p:nvGrpSpPr>
          <p:cNvPr id="81" name="Gruppieren 80"/>
          <p:cNvGrpSpPr/>
          <p:nvPr/>
        </p:nvGrpSpPr>
        <p:grpSpPr>
          <a:xfrm>
            <a:off x="163289" y="5445272"/>
            <a:ext cx="1058114" cy="432000"/>
            <a:chOff x="163289" y="4687783"/>
            <a:chExt cx="1058114" cy="432000"/>
          </a:xfrm>
        </p:grpSpPr>
        <p:sp>
          <p:nvSpPr>
            <p:cNvPr id="82" name="Textfeld 81"/>
            <p:cNvSpPr txBox="1"/>
            <p:nvPr/>
          </p:nvSpPr>
          <p:spPr>
            <a:xfrm>
              <a:off x="395536" y="4699638"/>
              <a:ext cx="825867" cy="400110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 eaLnBrk="1" hangingPunct="1"/>
              <a:r>
                <a:rPr lang="en-AU" sz="2000" kern="0" dirty="0" smtClean="0">
                  <a:solidFill>
                    <a:schemeClr val="bg1">
                      <a:lumMod val="85000"/>
                    </a:schemeClr>
                  </a:solidFill>
                </a:rPr>
                <a:t>head </a:t>
              </a:r>
              <a:endParaRPr lang="en-AU" kern="0" dirty="0" smtClean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pic>
          <p:nvPicPr>
            <p:cNvPr id="83" name="Grafik 8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289" y="4687783"/>
              <a:ext cx="432000" cy="432000"/>
            </a:xfrm>
            <a:prstGeom prst="rect">
              <a:avLst/>
            </a:prstGeom>
          </p:spPr>
        </p:pic>
      </p:grpSp>
      <p:sp>
        <p:nvSpPr>
          <p:cNvPr id="92" name="Pfeil nach unten 91"/>
          <p:cNvSpPr/>
          <p:nvPr/>
        </p:nvSpPr>
        <p:spPr bwMode="auto">
          <a:xfrm rot="10800000">
            <a:off x="3578124" y="2179101"/>
            <a:ext cx="230730" cy="508702"/>
          </a:xfrm>
          <a:prstGeom prst="downArrow">
            <a:avLst/>
          </a:prstGeom>
          <a:pattFill prst="wdUpDiag">
            <a:fgClr>
              <a:schemeClr val="bg1"/>
            </a:fgClr>
            <a:bgClr>
              <a:srgbClr val="FF0000"/>
            </a:bgClr>
          </a:patt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93" name="Pfeil nach unten 92"/>
          <p:cNvSpPr/>
          <p:nvPr/>
        </p:nvSpPr>
        <p:spPr bwMode="auto">
          <a:xfrm rot="10800000">
            <a:off x="4125687" y="2179101"/>
            <a:ext cx="230730" cy="508702"/>
          </a:xfrm>
          <a:prstGeom prst="downArrow">
            <a:avLst/>
          </a:prstGeom>
          <a:pattFill prst="wdUpDiag">
            <a:fgClr>
              <a:schemeClr val="bg1"/>
            </a:fgClr>
            <a:bgClr>
              <a:srgbClr val="FF0000"/>
            </a:bgClr>
          </a:patt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94" name="Textfeld 93"/>
          <p:cNvSpPr txBox="1"/>
          <p:nvPr/>
        </p:nvSpPr>
        <p:spPr>
          <a:xfrm>
            <a:off x="3251371" y="2636912"/>
            <a:ext cx="1364476" cy="92333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 eaLnBrk="1" hangingPunct="1"/>
            <a:r>
              <a:rPr lang="de-DE" sz="1800" kern="0" dirty="0" err="1" smtClean="0"/>
              <a:t>Upper</a:t>
            </a:r>
            <a:endParaRPr lang="de-DE" sz="1800" kern="0" dirty="0" smtClean="0"/>
          </a:p>
          <a:p>
            <a:pPr algn="ctr" eaLnBrk="1" hangingPunct="1"/>
            <a:r>
              <a:rPr lang="de-DE" sz="1800" kern="0" dirty="0" err="1" smtClean="0"/>
              <a:t>Palaeolithic</a:t>
            </a:r>
            <a:endParaRPr lang="de-DE" sz="1800" kern="0" dirty="0" smtClean="0"/>
          </a:p>
          <a:p>
            <a:pPr algn="ctr" eaLnBrk="1" hangingPunct="1"/>
            <a:r>
              <a:rPr lang="de-DE" sz="1800" kern="0" dirty="0" err="1" smtClean="0"/>
              <a:t>artifacts</a:t>
            </a:r>
            <a:endParaRPr lang="de-DE" sz="1800" kern="0" dirty="0" smtClean="0"/>
          </a:p>
        </p:txBody>
      </p:sp>
      <p:grpSp>
        <p:nvGrpSpPr>
          <p:cNvPr id="91" name="Gruppieren 90"/>
          <p:cNvGrpSpPr/>
          <p:nvPr/>
        </p:nvGrpSpPr>
        <p:grpSpPr>
          <a:xfrm>
            <a:off x="163289" y="1574542"/>
            <a:ext cx="1744415" cy="432000"/>
            <a:chOff x="163289" y="1574542"/>
            <a:chExt cx="1744415" cy="432000"/>
          </a:xfrm>
        </p:grpSpPr>
        <p:sp>
          <p:nvSpPr>
            <p:cNvPr id="95" name="Textfeld 94"/>
            <p:cNvSpPr txBox="1"/>
            <p:nvPr/>
          </p:nvSpPr>
          <p:spPr>
            <a:xfrm>
              <a:off x="395536" y="1586397"/>
              <a:ext cx="1512168" cy="400110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AU" sz="2000" kern="0" dirty="0" err="1" smtClean="0">
                  <a:solidFill>
                    <a:schemeClr val="bg1">
                      <a:lumMod val="85000"/>
                    </a:schemeClr>
                  </a:solidFill>
                </a:rPr>
                <a:t>lready</a:t>
              </a:r>
              <a:r>
                <a:rPr lang="en-AU" sz="2000" kern="0" dirty="0" smtClean="0">
                  <a:solidFill>
                    <a:schemeClr val="bg1">
                      <a:lumMod val="85000"/>
                    </a:schemeClr>
                  </a:solidFill>
                </a:rPr>
                <a:t> done</a:t>
              </a:r>
              <a:endParaRPr lang="en-AU" kern="0" dirty="0" smtClean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pic>
          <p:nvPicPr>
            <p:cNvPr id="96" name="Grafik 9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289" y="1574542"/>
              <a:ext cx="432000" cy="432000"/>
            </a:xfrm>
            <a:prstGeom prst="rect">
              <a:avLst/>
            </a:prstGeom>
          </p:spPr>
        </p:pic>
      </p:grpSp>
      <p:grpSp>
        <p:nvGrpSpPr>
          <p:cNvPr id="97" name="Gruppieren 96"/>
          <p:cNvGrpSpPr/>
          <p:nvPr/>
        </p:nvGrpSpPr>
        <p:grpSpPr>
          <a:xfrm>
            <a:off x="4014587" y="1437545"/>
            <a:ext cx="489597" cy="4019582"/>
            <a:chOff x="4014587" y="1437545"/>
            <a:chExt cx="489597" cy="4019582"/>
          </a:xfrm>
        </p:grpSpPr>
        <p:sp>
          <p:nvSpPr>
            <p:cNvPr id="98" name="Rechteck 97"/>
            <p:cNvSpPr/>
            <p:nvPr/>
          </p:nvSpPr>
          <p:spPr bwMode="auto">
            <a:xfrm>
              <a:off x="4014587" y="1437545"/>
              <a:ext cx="483972" cy="671210"/>
            </a:xfrm>
            <a:prstGeom prst="rect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99" name="Rechteck 98"/>
            <p:cNvSpPr/>
            <p:nvPr/>
          </p:nvSpPr>
          <p:spPr bwMode="auto">
            <a:xfrm>
              <a:off x="4020212" y="4785917"/>
              <a:ext cx="483972" cy="671210"/>
            </a:xfrm>
            <a:prstGeom prst="rect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de-DE" sz="4400" dirty="0">
                  <a:solidFill>
                    <a:schemeClr val="bg1"/>
                  </a:solidFill>
                </a:rPr>
                <a:t>?</a:t>
              </a:r>
              <a:endParaRPr lang="de-DE" sz="2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00" name="Grafik 9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320" y="3904226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434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93" grpId="0" animBg="1"/>
      <p:bldP spid="9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A1 </a:t>
            </a:r>
            <a:r>
              <a:rPr lang="de-DE" dirty="0" err="1" smtClean="0"/>
              <a:t>Ethiopia</a:t>
            </a:r>
            <a:r>
              <a:rPr lang="de-DE" dirty="0" smtClean="0"/>
              <a:t> – </a:t>
            </a:r>
            <a:r>
              <a:rPr lang="de-DE" dirty="0" err="1"/>
              <a:t>Mochena</a:t>
            </a:r>
            <a:r>
              <a:rPr lang="de-DE" dirty="0"/>
              <a:t> </a:t>
            </a:r>
            <a:r>
              <a:rPr lang="de-DE" dirty="0" err="1"/>
              <a:t>Borago</a:t>
            </a: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grpSp>
        <p:nvGrpSpPr>
          <p:cNvPr id="4" name="Gruppieren 3"/>
          <p:cNvGrpSpPr/>
          <p:nvPr/>
        </p:nvGrpSpPr>
        <p:grpSpPr>
          <a:xfrm>
            <a:off x="1830983" y="550533"/>
            <a:ext cx="7209426" cy="5470652"/>
            <a:chOff x="11596" y="843241"/>
            <a:chExt cx="9012254" cy="5106039"/>
          </a:xfrm>
        </p:grpSpPr>
        <p:pic>
          <p:nvPicPr>
            <p:cNvPr id="5" name="Grafik 4" descr="Profil_Toronto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596" y="843241"/>
              <a:ext cx="4848436" cy="4601983"/>
            </a:xfrm>
            <a:prstGeom prst="rect">
              <a:avLst/>
            </a:prstGeom>
          </p:spPr>
        </p:pic>
        <p:pic>
          <p:nvPicPr>
            <p:cNvPr id="6" name="Grafik 5" descr="Fotoprofil_G10_bearbeitet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04048" y="908720"/>
              <a:ext cx="4019802" cy="5040560"/>
            </a:xfrm>
            <a:prstGeom prst="rect">
              <a:avLst/>
            </a:prstGeom>
          </p:spPr>
        </p:pic>
        <p:sp>
          <p:nvSpPr>
            <p:cNvPr id="7" name="Rechteck 6"/>
            <p:cNvSpPr/>
            <p:nvPr/>
          </p:nvSpPr>
          <p:spPr>
            <a:xfrm>
              <a:off x="2834656" y="1921196"/>
              <a:ext cx="1377303" cy="3204093"/>
            </a:xfrm>
            <a:prstGeom prst="rect">
              <a:avLst/>
            </a:prstGeom>
            <a:noFill/>
            <a:ln w="19050" cap="sq">
              <a:solidFill>
                <a:srgbClr val="FFC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Rechteck 7"/>
            <p:cNvSpPr/>
            <p:nvPr/>
          </p:nvSpPr>
          <p:spPr>
            <a:xfrm>
              <a:off x="5264942" y="1772816"/>
              <a:ext cx="2736304" cy="3672408"/>
            </a:xfrm>
            <a:prstGeom prst="rect">
              <a:avLst/>
            </a:prstGeom>
            <a:noFill/>
            <a:ln w="19050" cap="sq">
              <a:solidFill>
                <a:srgbClr val="FFC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9" name="Gruppieren 30"/>
            <p:cNvGrpSpPr/>
            <p:nvPr/>
          </p:nvGrpSpPr>
          <p:grpSpPr>
            <a:xfrm>
              <a:off x="2799713" y="2204864"/>
              <a:ext cx="3140439" cy="1911149"/>
              <a:chOff x="2799713" y="2204864"/>
              <a:chExt cx="3140439" cy="1911149"/>
            </a:xfrm>
          </p:grpSpPr>
          <p:cxnSp>
            <p:nvCxnSpPr>
              <p:cNvPr id="22" name="Gerade Verbindung mit Pfeil 21"/>
              <p:cNvCxnSpPr/>
              <p:nvPr/>
            </p:nvCxnSpPr>
            <p:spPr>
              <a:xfrm flipV="1">
                <a:off x="4061858" y="2204864"/>
                <a:ext cx="1878294" cy="454312"/>
              </a:xfrm>
              <a:prstGeom prst="straightConnector1">
                <a:avLst/>
              </a:prstGeom>
              <a:ln w="38100">
                <a:solidFill>
                  <a:schemeClr val="accent6">
                    <a:lumMod val="75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Gerade Verbindung mit Pfeil 22"/>
              <p:cNvCxnSpPr/>
              <p:nvPr/>
            </p:nvCxnSpPr>
            <p:spPr>
              <a:xfrm flipV="1">
                <a:off x="4155249" y="3068960"/>
                <a:ext cx="1784903" cy="204859"/>
              </a:xfrm>
              <a:prstGeom prst="straightConnector1">
                <a:avLst/>
              </a:prstGeom>
              <a:ln w="38100">
                <a:solidFill>
                  <a:schemeClr val="accent6">
                    <a:lumMod val="75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Gerade Verbindung mit Pfeil 23"/>
              <p:cNvCxnSpPr/>
              <p:nvPr/>
            </p:nvCxnSpPr>
            <p:spPr>
              <a:xfrm>
                <a:off x="4092209" y="4000110"/>
                <a:ext cx="1847943" cy="76961"/>
              </a:xfrm>
              <a:prstGeom prst="straightConnector1">
                <a:avLst/>
              </a:prstGeom>
              <a:ln w="38100">
                <a:solidFill>
                  <a:schemeClr val="accent6">
                    <a:lumMod val="75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feld 24"/>
              <p:cNvSpPr txBox="1"/>
              <p:nvPr/>
            </p:nvSpPr>
            <p:spPr>
              <a:xfrm>
                <a:off x="2955980" y="2350327"/>
                <a:ext cx="1368153" cy="2585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accent6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BWT </a:t>
                </a:r>
                <a:r>
                  <a:rPr lang="en-US" sz="1200" dirty="0" err="1" smtClean="0">
                    <a:solidFill>
                      <a:schemeClr val="accent6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tephra</a:t>
                </a:r>
                <a:endParaRPr lang="de-DE" sz="1200" dirty="0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6" name="Rechteck 25"/>
              <p:cNvSpPr/>
              <p:nvPr/>
            </p:nvSpPr>
            <p:spPr>
              <a:xfrm>
                <a:off x="2799713" y="3131329"/>
                <a:ext cx="1447187" cy="25853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dirty="0" smtClean="0">
                    <a:solidFill>
                      <a:schemeClr val="accent6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YBS mud-flow</a:t>
                </a:r>
                <a:endParaRPr lang="de-DE" sz="12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  <p:sp>
            <p:nvSpPr>
              <p:cNvPr id="27" name="Rechteck 26"/>
              <p:cNvSpPr/>
              <p:nvPr/>
            </p:nvSpPr>
            <p:spPr>
              <a:xfrm>
                <a:off x="2955980" y="3857476"/>
                <a:ext cx="1199269" cy="25853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dirty="0" smtClean="0">
                    <a:solidFill>
                      <a:schemeClr val="accent6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YBT </a:t>
                </a:r>
                <a:r>
                  <a:rPr lang="en-US" sz="1200" dirty="0" err="1" smtClean="0">
                    <a:solidFill>
                      <a:schemeClr val="accent6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tephra</a:t>
                </a:r>
                <a:endParaRPr lang="de-DE" sz="12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p:grpSp>
        <p:grpSp>
          <p:nvGrpSpPr>
            <p:cNvPr id="10" name="Gruppieren 48"/>
            <p:cNvGrpSpPr/>
            <p:nvPr/>
          </p:nvGrpSpPr>
          <p:grpSpPr>
            <a:xfrm>
              <a:off x="2698915" y="2663719"/>
              <a:ext cx="3241237" cy="2173540"/>
              <a:chOff x="2698915" y="2663719"/>
              <a:chExt cx="3241237" cy="2173540"/>
            </a:xfrm>
          </p:grpSpPr>
          <p:cxnSp>
            <p:nvCxnSpPr>
              <p:cNvPr id="17" name="Gerade Verbindung mit Pfeil 16"/>
              <p:cNvCxnSpPr/>
              <p:nvPr/>
            </p:nvCxnSpPr>
            <p:spPr>
              <a:xfrm>
                <a:off x="4007376" y="3550687"/>
                <a:ext cx="1932776" cy="22330"/>
              </a:xfrm>
              <a:prstGeom prst="straightConnector1">
                <a:avLst/>
              </a:prstGeom>
              <a:ln w="38100">
                <a:solidFill>
                  <a:srgbClr val="FFC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Rechteck 18"/>
              <p:cNvSpPr/>
              <p:nvPr/>
            </p:nvSpPr>
            <p:spPr>
              <a:xfrm>
                <a:off x="3041114" y="2775314"/>
                <a:ext cx="966262" cy="258537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</p:spPr>
            <p:txBody>
              <a:bodyPr wrap="none">
                <a:spAutoFit/>
              </a:bodyPr>
              <a:lstStyle/>
              <a:p>
                <a:r>
                  <a:rPr lang="en-US" sz="1200" dirty="0" smtClean="0">
                    <a:solidFill>
                      <a:srgbClr val="FF3300"/>
                    </a:solidFill>
                    <a:latin typeface="Arial" pitchFamily="34" charset="0"/>
                    <a:cs typeface="Arial" pitchFamily="34" charset="0"/>
                  </a:rPr>
                  <a:t>R-Group</a:t>
                </a:r>
                <a:endParaRPr lang="de-DE" sz="1200" dirty="0">
                  <a:solidFill>
                    <a:srgbClr val="FF3300"/>
                  </a:solidFill>
                </a:endParaRPr>
              </a:p>
            </p:txBody>
          </p:sp>
          <p:sp>
            <p:nvSpPr>
              <p:cNvPr id="20" name="Rechteck 19"/>
              <p:cNvSpPr/>
              <p:nvPr/>
            </p:nvSpPr>
            <p:spPr>
              <a:xfrm>
                <a:off x="2853120" y="3460944"/>
                <a:ext cx="956241" cy="258537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</p:spPr>
            <p:txBody>
              <a:bodyPr wrap="none">
                <a:spAutoFit/>
              </a:bodyPr>
              <a:lstStyle/>
              <a:p>
                <a:r>
                  <a:rPr lang="en-US" sz="1200" dirty="0" smtClean="0">
                    <a:solidFill>
                      <a:srgbClr val="FF3300"/>
                    </a:solidFill>
                    <a:latin typeface="Arial" pitchFamily="34" charset="0"/>
                    <a:cs typeface="Arial" pitchFamily="34" charset="0"/>
                  </a:rPr>
                  <a:t>S-Group</a:t>
                </a:r>
                <a:endParaRPr lang="de-DE" sz="1200" dirty="0">
                  <a:solidFill>
                    <a:srgbClr val="FF3300"/>
                  </a:solidFill>
                </a:endParaRPr>
              </a:p>
            </p:txBody>
          </p:sp>
          <p:sp>
            <p:nvSpPr>
              <p:cNvPr id="21" name="Rechteck 20"/>
              <p:cNvSpPr/>
              <p:nvPr/>
            </p:nvSpPr>
            <p:spPr>
              <a:xfrm>
                <a:off x="2698915" y="4392000"/>
                <a:ext cx="1513044" cy="445259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</p:spPr>
            <p:txBody>
              <a:bodyPr wrap="square">
                <a:spAutoFit/>
              </a:bodyPr>
              <a:lstStyle/>
              <a:p>
                <a:pPr>
                  <a:lnSpc>
                    <a:spcPts val="900"/>
                  </a:lnSpc>
                </a:pPr>
                <a:r>
                  <a:rPr lang="en-US" sz="1000" dirty="0" smtClean="0">
                    <a:solidFill>
                      <a:srgbClr val="FF3300"/>
                    </a:solidFill>
                    <a:latin typeface="Arial" pitchFamily="34" charset="0"/>
                    <a:cs typeface="Arial" pitchFamily="34" charset="0"/>
                  </a:rPr>
                  <a:t>Upper-     </a:t>
                </a:r>
              </a:p>
              <a:p>
                <a:pPr>
                  <a:lnSpc>
                    <a:spcPts val="900"/>
                  </a:lnSpc>
                </a:pPr>
                <a:r>
                  <a:rPr lang="en-US" sz="1000" dirty="0" smtClean="0">
                    <a:solidFill>
                      <a:srgbClr val="FF3300"/>
                    </a:solidFill>
                    <a:latin typeface="Arial" pitchFamily="34" charset="0"/>
                    <a:cs typeface="Arial" pitchFamily="34" charset="0"/>
                  </a:rPr>
                  <a:t>             </a:t>
                </a:r>
                <a:r>
                  <a:rPr lang="en-US" sz="1200" dirty="0" smtClean="0">
                    <a:solidFill>
                      <a:srgbClr val="FF3300"/>
                    </a:solidFill>
                    <a:latin typeface="Arial" pitchFamily="34" charset="0"/>
                    <a:cs typeface="Arial" pitchFamily="34" charset="0"/>
                  </a:rPr>
                  <a:t>T-Group</a:t>
                </a:r>
              </a:p>
              <a:p>
                <a:r>
                  <a:rPr lang="en-US" sz="1000" dirty="0" smtClean="0">
                    <a:solidFill>
                      <a:srgbClr val="FF3300"/>
                    </a:solidFill>
                    <a:latin typeface="Arial" pitchFamily="34" charset="0"/>
                    <a:cs typeface="Arial" pitchFamily="34" charset="0"/>
                  </a:rPr>
                  <a:t>Lower-</a:t>
                </a:r>
                <a:endParaRPr lang="de-DE" sz="1000" dirty="0">
                  <a:solidFill>
                    <a:srgbClr val="FF3300"/>
                  </a:solidFill>
                </a:endParaRPr>
              </a:p>
            </p:txBody>
          </p:sp>
          <p:cxnSp>
            <p:nvCxnSpPr>
              <p:cNvPr id="18" name="Gerade Verbindung mit Pfeil 17"/>
              <p:cNvCxnSpPr/>
              <p:nvPr/>
            </p:nvCxnSpPr>
            <p:spPr>
              <a:xfrm>
                <a:off x="4061858" y="4530172"/>
                <a:ext cx="1878292" cy="122964"/>
              </a:xfrm>
              <a:prstGeom prst="straightConnector1">
                <a:avLst/>
              </a:prstGeom>
              <a:ln w="38100">
                <a:solidFill>
                  <a:srgbClr val="FFC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Gerade Verbindung mit Pfeil 15"/>
              <p:cNvCxnSpPr/>
              <p:nvPr/>
            </p:nvCxnSpPr>
            <p:spPr>
              <a:xfrm flipV="1">
                <a:off x="4081312" y="2663719"/>
                <a:ext cx="1852948" cy="282324"/>
              </a:xfrm>
              <a:prstGeom prst="straightConnector1">
                <a:avLst/>
              </a:prstGeom>
              <a:ln w="38100">
                <a:solidFill>
                  <a:srgbClr val="FFC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uppieren 53"/>
            <p:cNvGrpSpPr/>
            <p:nvPr/>
          </p:nvGrpSpPr>
          <p:grpSpPr>
            <a:xfrm>
              <a:off x="5940152" y="2348880"/>
              <a:ext cx="2175209" cy="2776410"/>
              <a:chOff x="5940152" y="2348880"/>
              <a:chExt cx="2175209" cy="2776410"/>
            </a:xfrm>
          </p:grpSpPr>
          <p:sp>
            <p:nvSpPr>
              <p:cNvPr id="12" name="Rechteck 11"/>
              <p:cNvSpPr/>
              <p:nvPr/>
            </p:nvSpPr>
            <p:spPr>
              <a:xfrm>
                <a:off x="5940152" y="4797151"/>
                <a:ext cx="2155982" cy="3281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000" b="1" dirty="0" smtClean="0">
                    <a:solidFill>
                      <a:srgbClr val="FFFF00"/>
                    </a:solidFill>
                    <a:latin typeface="Arial" pitchFamily="34" charset="0"/>
                    <a:cs typeface="Arial" pitchFamily="34" charset="0"/>
                  </a:rPr>
                  <a:t>Lower-T-Group: ~ 51 ka</a:t>
                </a:r>
                <a:endParaRPr lang="de-DE" sz="1000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13" name="Rechteck 12"/>
              <p:cNvSpPr/>
              <p:nvPr/>
            </p:nvSpPr>
            <p:spPr>
              <a:xfrm>
                <a:off x="5940152" y="4509120"/>
                <a:ext cx="2147437" cy="3281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000" b="1" dirty="0" smtClean="0">
                    <a:solidFill>
                      <a:srgbClr val="FFFF00"/>
                    </a:solidFill>
                    <a:latin typeface="Arial" pitchFamily="34" charset="0"/>
                    <a:cs typeface="Arial" pitchFamily="34" charset="0"/>
                  </a:rPr>
                  <a:t>Upper-T-Group: ~ 46 ka</a:t>
                </a:r>
                <a:endParaRPr lang="de-DE" sz="1000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14" name="Rechteck 13"/>
              <p:cNvSpPr/>
              <p:nvPr/>
            </p:nvSpPr>
            <p:spPr>
              <a:xfrm>
                <a:off x="5940152" y="3429000"/>
                <a:ext cx="1651808" cy="3281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000" b="1" dirty="0" smtClean="0">
                    <a:solidFill>
                      <a:srgbClr val="FFFF00"/>
                    </a:solidFill>
                    <a:latin typeface="Arial" pitchFamily="34" charset="0"/>
                    <a:cs typeface="Arial" pitchFamily="34" charset="0"/>
                  </a:rPr>
                  <a:t>S-Group: ~ 44 ka </a:t>
                </a:r>
                <a:endParaRPr lang="de-DE" sz="1000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15" name="Rechteck 14"/>
              <p:cNvSpPr/>
              <p:nvPr/>
            </p:nvSpPr>
            <p:spPr>
              <a:xfrm>
                <a:off x="5940152" y="2348880"/>
                <a:ext cx="2175209" cy="779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000" b="1" dirty="0" smtClean="0">
                    <a:solidFill>
                      <a:srgbClr val="FFFF00"/>
                    </a:solidFill>
                    <a:latin typeface="Arial" pitchFamily="34" charset="0"/>
                    <a:cs typeface="Arial" pitchFamily="34" charset="0"/>
                  </a:rPr>
                  <a:t>Upper-R-Group: ~ 41 ka</a:t>
                </a:r>
              </a:p>
              <a:p>
                <a:endParaRPr lang="en-US" sz="1200" b="1" dirty="0" smtClean="0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endParaRPr>
              </a:p>
              <a:p>
                <a:r>
                  <a:rPr lang="en-US" sz="1000" b="1" dirty="0" smtClean="0">
                    <a:solidFill>
                      <a:srgbClr val="FFFF00"/>
                    </a:solidFill>
                    <a:latin typeface="Arial" pitchFamily="34" charset="0"/>
                    <a:cs typeface="Arial" pitchFamily="34" charset="0"/>
                  </a:rPr>
                  <a:t>Lower-R-Group: ~ 43 ka</a:t>
                </a:r>
                <a:endParaRPr lang="de-DE" sz="1000" b="1" dirty="0">
                  <a:solidFill>
                    <a:srgbClr val="FFFF00"/>
                  </a:solidFill>
                </a:endParaRPr>
              </a:p>
            </p:txBody>
          </p:sp>
        </p:grpSp>
      </p:grpSp>
      <p:sp>
        <p:nvSpPr>
          <p:cNvPr id="47" name="Textfeld 46"/>
          <p:cNvSpPr txBox="1"/>
          <p:nvPr/>
        </p:nvSpPr>
        <p:spPr>
          <a:xfrm>
            <a:off x="107504" y="2247255"/>
            <a:ext cx="1713931" cy="46166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eaLnBrk="1" hangingPunct="1"/>
            <a:r>
              <a:rPr lang="en-AU" kern="0" dirty="0" smtClean="0">
                <a:latin typeface="Times" panose="02020603050405020304" pitchFamily="18" charset="0"/>
                <a:cs typeface="Times" panose="02020603050405020304" pitchFamily="18" charset="0"/>
              </a:rPr>
              <a:t>Case studies</a:t>
            </a:r>
          </a:p>
        </p:txBody>
      </p:sp>
      <p:grpSp>
        <p:nvGrpSpPr>
          <p:cNvPr id="48" name="Gruppieren 47"/>
          <p:cNvGrpSpPr/>
          <p:nvPr/>
        </p:nvGrpSpPr>
        <p:grpSpPr>
          <a:xfrm>
            <a:off x="163289" y="764752"/>
            <a:ext cx="1744415" cy="432000"/>
            <a:chOff x="163289" y="1000811"/>
            <a:chExt cx="1744415" cy="432000"/>
          </a:xfrm>
        </p:grpSpPr>
        <p:sp>
          <p:nvSpPr>
            <p:cNvPr id="49" name="Textfeld 48"/>
            <p:cNvSpPr txBox="1"/>
            <p:nvPr/>
          </p:nvSpPr>
          <p:spPr>
            <a:xfrm>
              <a:off x="395536" y="1012666"/>
              <a:ext cx="1512168" cy="400110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AU" sz="2000" kern="0" dirty="0" err="1" smtClean="0">
                  <a:solidFill>
                    <a:schemeClr val="bg1">
                      <a:lumMod val="85000"/>
                    </a:schemeClr>
                  </a:solidFill>
                </a:rPr>
                <a:t>ssumptions</a:t>
              </a:r>
              <a:endParaRPr lang="en-AU" kern="0" dirty="0" smtClean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pic>
          <p:nvPicPr>
            <p:cNvPr id="50" name="Grafik 4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289" y="1000811"/>
              <a:ext cx="432000" cy="432000"/>
            </a:xfrm>
            <a:prstGeom prst="rect">
              <a:avLst/>
            </a:prstGeom>
          </p:spPr>
        </p:pic>
      </p:grpSp>
      <p:pic>
        <p:nvPicPr>
          <p:cNvPr id="51" name="Grafik 5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59" y="2775482"/>
            <a:ext cx="432000" cy="432000"/>
          </a:xfrm>
          <a:prstGeom prst="rect">
            <a:avLst/>
          </a:prstGeom>
        </p:spPr>
      </p:pic>
      <p:pic>
        <p:nvPicPr>
          <p:cNvPr id="52" name="Grafik 5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59" y="3642301"/>
            <a:ext cx="432000" cy="432000"/>
          </a:xfrm>
          <a:prstGeom prst="rect">
            <a:avLst/>
          </a:prstGeom>
        </p:spPr>
      </p:pic>
      <p:pic>
        <p:nvPicPr>
          <p:cNvPr id="53" name="Grafik 5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59" y="4509120"/>
            <a:ext cx="432000" cy="432000"/>
          </a:xfrm>
          <a:prstGeom prst="rect">
            <a:avLst/>
          </a:prstGeom>
        </p:spPr>
      </p:pic>
      <p:grpSp>
        <p:nvGrpSpPr>
          <p:cNvPr id="54" name="Gruppieren 53"/>
          <p:cNvGrpSpPr/>
          <p:nvPr/>
        </p:nvGrpSpPr>
        <p:grpSpPr>
          <a:xfrm>
            <a:off x="163289" y="5445272"/>
            <a:ext cx="1058114" cy="432000"/>
            <a:chOff x="163289" y="4687783"/>
            <a:chExt cx="1058114" cy="432000"/>
          </a:xfrm>
        </p:grpSpPr>
        <p:sp>
          <p:nvSpPr>
            <p:cNvPr id="55" name="Textfeld 54"/>
            <p:cNvSpPr txBox="1"/>
            <p:nvPr/>
          </p:nvSpPr>
          <p:spPr>
            <a:xfrm>
              <a:off x="395536" y="4699638"/>
              <a:ext cx="825867" cy="400110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 eaLnBrk="1" hangingPunct="1"/>
              <a:r>
                <a:rPr lang="en-AU" sz="2000" kern="0" dirty="0" smtClean="0">
                  <a:solidFill>
                    <a:schemeClr val="bg1">
                      <a:lumMod val="85000"/>
                    </a:schemeClr>
                  </a:solidFill>
                </a:rPr>
                <a:t>head </a:t>
              </a:r>
              <a:endParaRPr lang="en-AU" kern="0" dirty="0" smtClean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pic>
          <p:nvPicPr>
            <p:cNvPr id="56" name="Grafik 5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289" y="4687783"/>
              <a:ext cx="432000" cy="432000"/>
            </a:xfrm>
            <a:prstGeom prst="rect">
              <a:avLst/>
            </a:prstGeom>
          </p:spPr>
        </p:pic>
      </p:grpSp>
      <p:grpSp>
        <p:nvGrpSpPr>
          <p:cNvPr id="57" name="Gruppieren 56"/>
          <p:cNvGrpSpPr/>
          <p:nvPr/>
        </p:nvGrpSpPr>
        <p:grpSpPr>
          <a:xfrm>
            <a:off x="163289" y="1574542"/>
            <a:ext cx="1744415" cy="432000"/>
            <a:chOff x="163289" y="1574542"/>
            <a:chExt cx="1744415" cy="432000"/>
          </a:xfrm>
        </p:grpSpPr>
        <p:sp>
          <p:nvSpPr>
            <p:cNvPr id="58" name="Textfeld 57"/>
            <p:cNvSpPr txBox="1"/>
            <p:nvPr/>
          </p:nvSpPr>
          <p:spPr>
            <a:xfrm>
              <a:off x="395536" y="1586397"/>
              <a:ext cx="1512168" cy="400110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AU" sz="2000" kern="0" dirty="0" err="1" smtClean="0">
                  <a:solidFill>
                    <a:schemeClr val="bg1">
                      <a:lumMod val="85000"/>
                    </a:schemeClr>
                  </a:solidFill>
                </a:rPr>
                <a:t>lready</a:t>
              </a:r>
              <a:r>
                <a:rPr lang="en-AU" sz="2000" kern="0" dirty="0" smtClean="0">
                  <a:solidFill>
                    <a:schemeClr val="bg1">
                      <a:lumMod val="85000"/>
                    </a:schemeClr>
                  </a:solidFill>
                </a:rPr>
                <a:t> done</a:t>
              </a:r>
              <a:endParaRPr lang="en-AU" kern="0" dirty="0" smtClean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pic>
          <p:nvPicPr>
            <p:cNvPr id="59" name="Grafik 5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289" y="1574542"/>
              <a:ext cx="432000" cy="43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30519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nhaltsplatzhalter 1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918" y="476250"/>
            <a:ext cx="6947363" cy="5580063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A1 </a:t>
            </a:r>
            <a:r>
              <a:rPr lang="de-DE" dirty="0" err="1" smtClean="0"/>
              <a:t>Ethiopia</a:t>
            </a:r>
            <a:r>
              <a:rPr lang="de-DE" dirty="0" smtClean="0"/>
              <a:t> </a:t>
            </a:r>
            <a:r>
              <a:rPr lang="de-DE" dirty="0"/>
              <a:t>–</a:t>
            </a:r>
            <a:r>
              <a:rPr lang="de-DE" dirty="0" smtClean="0"/>
              <a:t> </a:t>
            </a:r>
            <a:r>
              <a:rPr lang="de-DE" dirty="0" err="1" smtClean="0"/>
              <a:t>Dendi</a:t>
            </a:r>
            <a:r>
              <a:rPr lang="de-DE" dirty="0" smtClean="0"/>
              <a:t> </a:t>
            </a:r>
            <a:r>
              <a:rPr lang="de-DE" dirty="0" err="1" smtClean="0"/>
              <a:t>crater</a:t>
            </a:r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107504" y="2247255"/>
            <a:ext cx="1713931" cy="46166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eaLnBrk="1" hangingPunct="1"/>
            <a:r>
              <a:rPr lang="en-AU" kern="0" dirty="0" smtClean="0">
                <a:latin typeface="Times" panose="02020603050405020304" pitchFamily="18" charset="0"/>
                <a:cs typeface="Times" panose="02020603050405020304" pitchFamily="18" charset="0"/>
              </a:rPr>
              <a:t>Case studies</a:t>
            </a:r>
          </a:p>
        </p:txBody>
      </p:sp>
      <p:grpSp>
        <p:nvGrpSpPr>
          <p:cNvPr id="5" name="Gruppieren 4"/>
          <p:cNvGrpSpPr/>
          <p:nvPr/>
        </p:nvGrpSpPr>
        <p:grpSpPr>
          <a:xfrm>
            <a:off x="163289" y="764752"/>
            <a:ext cx="1744415" cy="432000"/>
            <a:chOff x="163289" y="1000811"/>
            <a:chExt cx="1744415" cy="432000"/>
          </a:xfrm>
        </p:grpSpPr>
        <p:sp>
          <p:nvSpPr>
            <p:cNvPr id="6" name="Textfeld 5"/>
            <p:cNvSpPr txBox="1"/>
            <p:nvPr/>
          </p:nvSpPr>
          <p:spPr>
            <a:xfrm>
              <a:off x="395536" y="1012666"/>
              <a:ext cx="1512168" cy="400110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AU" sz="2000" kern="0" dirty="0" err="1" smtClean="0">
                  <a:solidFill>
                    <a:schemeClr val="bg1">
                      <a:lumMod val="85000"/>
                    </a:schemeClr>
                  </a:solidFill>
                </a:rPr>
                <a:t>ssumptions</a:t>
              </a:r>
              <a:endParaRPr lang="en-AU" kern="0" dirty="0" smtClean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pic>
          <p:nvPicPr>
            <p:cNvPr id="7" name="Grafik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289" y="1000811"/>
              <a:ext cx="432000" cy="432000"/>
            </a:xfrm>
            <a:prstGeom prst="rect">
              <a:avLst/>
            </a:prstGeom>
          </p:spPr>
        </p:pic>
      </p:grpSp>
      <p:pic>
        <p:nvPicPr>
          <p:cNvPr id="8" name="Grafik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59" y="2775482"/>
            <a:ext cx="432000" cy="432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59" y="3642301"/>
            <a:ext cx="432000" cy="432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59" y="4509120"/>
            <a:ext cx="432000" cy="432000"/>
          </a:xfrm>
          <a:prstGeom prst="rect">
            <a:avLst/>
          </a:prstGeom>
        </p:spPr>
      </p:pic>
      <p:grpSp>
        <p:nvGrpSpPr>
          <p:cNvPr id="11" name="Gruppieren 10"/>
          <p:cNvGrpSpPr/>
          <p:nvPr/>
        </p:nvGrpSpPr>
        <p:grpSpPr>
          <a:xfrm>
            <a:off x="163289" y="5445272"/>
            <a:ext cx="1058114" cy="432000"/>
            <a:chOff x="163289" y="4687783"/>
            <a:chExt cx="1058114" cy="432000"/>
          </a:xfrm>
        </p:grpSpPr>
        <p:sp>
          <p:nvSpPr>
            <p:cNvPr id="12" name="Textfeld 11"/>
            <p:cNvSpPr txBox="1"/>
            <p:nvPr/>
          </p:nvSpPr>
          <p:spPr>
            <a:xfrm>
              <a:off x="395536" y="4699638"/>
              <a:ext cx="825867" cy="400110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 eaLnBrk="1" hangingPunct="1"/>
              <a:r>
                <a:rPr lang="en-AU" sz="2000" kern="0" dirty="0" smtClean="0">
                  <a:solidFill>
                    <a:schemeClr val="bg1">
                      <a:lumMod val="85000"/>
                    </a:schemeClr>
                  </a:solidFill>
                </a:rPr>
                <a:t>head </a:t>
              </a:r>
              <a:endParaRPr lang="en-AU" kern="0" dirty="0" smtClean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pic>
          <p:nvPicPr>
            <p:cNvPr id="13" name="Grafik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289" y="4687783"/>
              <a:ext cx="432000" cy="432000"/>
            </a:xfrm>
            <a:prstGeom prst="rect">
              <a:avLst/>
            </a:prstGeom>
          </p:spPr>
        </p:pic>
      </p:grpSp>
      <p:grpSp>
        <p:nvGrpSpPr>
          <p:cNvPr id="14" name="Gruppieren 13"/>
          <p:cNvGrpSpPr/>
          <p:nvPr/>
        </p:nvGrpSpPr>
        <p:grpSpPr>
          <a:xfrm>
            <a:off x="163289" y="1574542"/>
            <a:ext cx="1744415" cy="432000"/>
            <a:chOff x="163289" y="1574542"/>
            <a:chExt cx="1744415" cy="432000"/>
          </a:xfrm>
        </p:grpSpPr>
        <p:sp>
          <p:nvSpPr>
            <p:cNvPr id="15" name="Textfeld 14"/>
            <p:cNvSpPr txBox="1"/>
            <p:nvPr/>
          </p:nvSpPr>
          <p:spPr>
            <a:xfrm>
              <a:off x="395536" y="1586397"/>
              <a:ext cx="1512168" cy="400110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AU" sz="2000" kern="0" dirty="0" err="1" smtClean="0">
                  <a:solidFill>
                    <a:schemeClr val="bg1">
                      <a:lumMod val="85000"/>
                    </a:schemeClr>
                  </a:solidFill>
                </a:rPr>
                <a:t>lready</a:t>
              </a:r>
              <a:r>
                <a:rPr lang="en-AU" sz="2000" kern="0" dirty="0" smtClean="0">
                  <a:solidFill>
                    <a:schemeClr val="bg1">
                      <a:lumMod val="85000"/>
                    </a:schemeClr>
                  </a:solidFill>
                </a:rPr>
                <a:t> done</a:t>
              </a:r>
              <a:endParaRPr lang="en-AU" kern="0" dirty="0" smtClean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pic>
          <p:nvPicPr>
            <p:cNvPr id="16" name="Grafik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289" y="1574542"/>
              <a:ext cx="432000" cy="43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89804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rafik 5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400" y="3904226"/>
            <a:ext cx="540000" cy="540000"/>
          </a:xfrm>
          <a:prstGeom prst="rect">
            <a:avLst/>
          </a:prstGeom>
        </p:spPr>
      </p:pic>
      <p:pic>
        <p:nvPicPr>
          <p:cNvPr id="53" name="Grafik 5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860" y="3904226"/>
            <a:ext cx="540000" cy="540000"/>
          </a:xfrm>
          <a:prstGeom prst="rect">
            <a:avLst/>
          </a:prstGeom>
        </p:spPr>
      </p:pic>
      <p:pic>
        <p:nvPicPr>
          <p:cNvPr id="54" name="Grafik 5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328" y="3904226"/>
            <a:ext cx="540000" cy="54000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610" y="406654"/>
            <a:ext cx="854224" cy="854224"/>
          </a:xfrm>
          <a:prstGeom prst="rect">
            <a:avLst/>
          </a:prstGeom>
        </p:spPr>
      </p:pic>
      <p:sp>
        <p:nvSpPr>
          <p:cNvPr id="70" name="Textfeld 69"/>
          <p:cNvSpPr txBox="1"/>
          <p:nvPr/>
        </p:nvSpPr>
        <p:spPr>
          <a:xfrm rot="18984645">
            <a:off x="3311179" y="688435"/>
            <a:ext cx="13516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 smtClean="0"/>
              <a:t>Mochena</a:t>
            </a:r>
            <a:r>
              <a:rPr lang="de-DE" sz="1200" dirty="0" smtClean="0"/>
              <a:t> </a:t>
            </a:r>
            <a:r>
              <a:rPr lang="de-DE" sz="1200" dirty="0" err="1" smtClean="0"/>
              <a:t>Borago</a:t>
            </a:r>
            <a:endParaRPr lang="de-DE" sz="1200" dirty="0"/>
          </a:p>
        </p:txBody>
      </p:sp>
      <p:grpSp>
        <p:nvGrpSpPr>
          <p:cNvPr id="2" name="Gruppieren 1"/>
          <p:cNvGrpSpPr/>
          <p:nvPr/>
        </p:nvGrpSpPr>
        <p:grpSpPr>
          <a:xfrm>
            <a:off x="4521389" y="1847573"/>
            <a:ext cx="804703" cy="4197509"/>
            <a:chOff x="251520" y="404664"/>
            <a:chExt cx="1271970" cy="5098992"/>
          </a:xfrm>
        </p:grpSpPr>
        <p:sp>
          <p:nvSpPr>
            <p:cNvPr id="3" name="Rechteck 2"/>
            <p:cNvSpPr/>
            <p:nvPr/>
          </p:nvSpPr>
          <p:spPr bwMode="auto">
            <a:xfrm flipH="1">
              <a:off x="251520" y="476672"/>
              <a:ext cx="1152043" cy="5018131"/>
            </a:xfrm>
            <a:prstGeom prst="rect">
              <a:avLst/>
            </a:prstGeom>
            <a:gradFill>
              <a:gsLst>
                <a:gs pos="0">
                  <a:srgbClr val="FF33CC">
                    <a:alpha val="49804"/>
                  </a:srgbClr>
                </a:gs>
                <a:gs pos="18000">
                  <a:schemeClr val="accent2">
                    <a:lumMod val="60000"/>
                    <a:lumOff val="40000"/>
                    <a:alpha val="50000"/>
                  </a:schemeClr>
                </a:gs>
                <a:gs pos="8000">
                  <a:schemeClr val="accent2">
                    <a:lumMod val="60000"/>
                    <a:lumOff val="40000"/>
                    <a:alpha val="50000"/>
                  </a:schemeClr>
                </a:gs>
                <a:gs pos="64000">
                  <a:schemeClr val="accent2">
                    <a:lumMod val="60000"/>
                    <a:lumOff val="40000"/>
                    <a:alpha val="50000"/>
                  </a:schemeClr>
                </a:gs>
                <a:gs pos="30000">
                  <a:srgbClr val="BA3B69">
                    <a:alpha val="50000"/>
                  </a:srgbClr>
                </a:gs>
                <a:gs pos="45000">
                  <a:srgbClr val="BA3B69">
                    <a:alpha val="50000"/>
                  </a:srgbClr>
                </a:gs>
                <a:gs pos="35000">
                  <a:srgbClr val="FF0000">
                    <a:alpha val="50000"/>
                  </a:srgbClr>
                </a:gs>
                <a:gs pos="54000">
                  <a:srgbClr val="FF0000">
                    <a:alpha val="50000"/>
                  </a:srgbClr>
                </a:gs>
                <a:gs pos="26000">
                  <a:srgbClr val="FF0000">
                    <a:alpha val="50000"/>
                  </a:srgbClr>
                </a:gs>
              </a:gsLst>
              <a:lin ang="5400000" scaled="0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ヒラギノ角ゴ Pro W3" charset="0"/>
                <a:cs typeface="ヒラギノ角ゴ Pro W3" charset="0"/>
              </a:endParaRPr>
            </a:p>
          </p:txBody>
        </p:sp>
        <p:cxnSp>
          <p:nvCxnSpPr>
            <p:cNvPr id="13" name="Gerader Verbinder 12"/>
            <p:cNvCxnSpPr/>
            <p:nvPr/>
          </p:nvCxnSpPr>
          <p:spPr bwMode="auto">
            <a:xfrm>
              <a:off x="635052" y="1792909"/>
              <a:ext cx="768511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4" name="Gerader Verbinder 13"/>
            <p:cNvCxnSpPr/>
            <p:nvPr/>
          </p:nvCxnSpPr>
          <p:spPr bwMode="auto">
            <a:xfrm>
              <a:off x="635052" y="1962720"/>
              <a:ext cx="768511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6" name="Gerader Verbinder 15"/>
            <p:cNvCxnSpPr/>
            <p:nvPr/>
          </p:nvCxnSpPr>
          <p:spPr bwMode="auto">
            <a:xfrm>
              <a:off x="635052" y="2709892"/>
              <a:ext cx="768511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7" name="Gerader Verbinder 16"/>
            <p:cNvCxnSpPr/>
            <p:nvPr/>
          </p:nvCxnSpPr>
          <p:spPr bwMode="auto">
            <a:xfrm>
              <a:off x="635052" y="3185364"/>
              <a:ext cx="768511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pic>
          <p:nvPicPr>
            <p:cNvPr id="20" name="Grafik 19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999" r="35150" b="4271"/>
            <a:stretch/>
          </p:blipFill>
          <p:spPr>
            <a:xfrm>
              <a:off x="251520" y="476672"/>
              <a:ext cx="1152128" cy="5026984"/>
            </a:xfrm>
            <a:prstGeom prst="rect">
              <a:avLst/>
            </a:prstGeom>
          </p:spPr>
        </p:pic>
        <p:sp>
          <p:nvSpPr>
            <p:cNvPr id="10" name="Textfeld 9"/>
            <p:cNvSpPr txBox="1"/>
            <p:nvPr/>
          </p:nvSpPr>
          <p:spPr>
            <a:xfrm>
              <a:off x="945608" y="3851889"/>
              <a:ext cx="517407" cy="4860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20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6</a:t>
              </a:r>
            </a:p>
          </p:txBody>
        </p:sp>
        <p:sp>
          <p:nvSpPr>
            <p:cNvPr id="11" name="Textfeld 10"/>
            <p:cNvSpPr txBox="1"/>
            <p:nvPr/>
          </p:nvSpPr>
          <p:spPr>
            <a:xfrm>
              <a:off x="945608" y="910455"/>
              <a:ext cx="517407" cy="4860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2000" b="1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4</a:t>
              </a:r>
              <a:endParaRPr lang="de-DE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534806" y="1314851"/>
              <a:ext cx="517407" cy="4860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2000" b="1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5</a:t>
              </a:r>
              <a:endParaRPr lang="de-DE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15" name="Textfeld 14"/>
            <p:cNvSpPr txBox="1"/>
            <p:nvPr/>
          </p:nvSpPr>
          <p:spPr>
            <a:xfrm flipH="1">
              <a:off x="491717" y="404664"/>
              <a:ext cx="1031773" cy="3738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b="1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MIS 3</a:t>
              </a:r>
              <a:endParaRPr lang="de-DE" sz="1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18" name="Textfeld 17"/>
            <p:cNvSpPr txBox="1"/>
            <p:nvPr/>
          </p:nvSpPr>
          <p:spPr>
            <a:xfrm>
              <a:off x="946586" y="1628006"/>
              <a:ext cx="494603" cy="3364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200" b="1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.1</a:t>
              </a:r>
              <a:endParaRPr lang="de-DE" sz="1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19" name="Textfeld 18"/>
            <p:cNvSpPr txBox="1"/>
            <p:nvPr/>
          </p:nvSpPr>
          <p:spPr>
            <a:xfrm>
              <a:off x="946587" y="1817276"/>
              <a:ext cx="494603" cy="3364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200" b="1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.2</a:t>
              </a:r>
              <a:endParaRPr lang="de-DE" sz="1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23" name="Textfeld 22"/>
            <p:cNvSpPr txBox="1"/>
            <p:nvPr/>
          </p:nvSpPr>
          <p:spPr>
            <a:xfrm>
              <a:off x="946587" y="2556000"/>
              <a:ext cx="494603" cy="3364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200" b="1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.4</a:t>
              </a:r>
              <a:endParaRPr lang="de-DE" sz="1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24" name="Textfeld 23"/>
            <p:cNvSpPr txBox="1"/>
            <p:nvPr/>
          </p:nvSpPr>
          <p:spPr>
            <a:xfrm>
              <a:off x="946587" y="3024000"/>
              <a:ext cx="494603" cy="3364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200" b="1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.5</a:t>
              </a:r>
              <a:endParaRPr lang="de-DE" sz="1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cxnSp>
          <p:nvCxnSpPr>
            <p:cNvPr id="25" name="Gerader Verbinder 24"/>
            <p:cNvCxnSpPr/>
            <p:nvPr/>
          </p:nvCxnSpPr>
          <p:spPr bwMode="auto">
            <a:xfrm>
              <a:off x="635137" y="2250000"/>
              <a:ext cx="768511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26" name="Textfeld 25"/>
            <p:cNvSpPr txBox="1"/>
            <p:nvPr/>
          </p:nvSpPr>
          <p:spPr>
            <a:xfrm>
              <a:off x="580415" y="1625945"/>
              <a:ext cx="426190" cy="3364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2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a</a:t>
              </a:r>
            </a:p>
          </p:txBody>
        </p:sp>
        <p:sp>
          <p:nvSpPr>
            <p:cNvPr id="27" name="Textfeld 26"/>
            <p:cNvSpPr txBox="1"/>
            <p:nvPr/>
          </p:nvSpPr>
          <p:spPr>
            <a:xfrm>
              <a:off x="572813" y="1815213"/>
              <a:ext cx="441393" cy="3364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2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b</a:t>
              </a:r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580415" y="2088000"/>
              <a:ext cx="426190" cy="3364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2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c</a:t>
              </a:r>
            </a:p>
          </p:txBody>
        </p:sp>
        <p:sp>
          <p:nvSpPr>
            <p:cNvPr id="29" name="Textfeld 28"/>
            <p:cNvSpPr txBox="1"/>
            <p:nvPr/>
          </p:nvSpPr>
          <p:spPr>
            <a:xfrm>
              <a:off x="572813" y="2556000"/>
              <a:ext cx="441393" cy="3364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2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d</a:t>
              </a:r>
            </a:p>
          </p:txBody>
        </p:sp>
        <p:sp>
          <p:nvSpPr>
            <p:cNvPr id="30" name="Textfeld 29"/>
            <p:cNvSpPr txBox="1"/>
            <p:nvPr/>
          </p:nvSpPr>
          <p:spPr>
            <a:xfrm>
              <a:off x="580415" y="3024000"/>
              <a:ext cx="426190" cy="3364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2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e</a:t>
              </a:r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946588" y="2088000"/>
              <a:ext cx="494601" cy="3364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200" b="1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.3</a:t>
              </a:r>
              <a:endParaRPr lang="de-DE" sz="1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sp>
        <p:nvSpPr>
          <p:cNvPr id="36" name="Textfeld 35"/>
          <p:cNvSpPr txBox="1"/>
          <p:nvPr/>
        </p:nvSpPr>
        <p:spPr>
          <a:xfrm rot="18984645">
            <a:off x="5782419" y="880571"/>
            <a:ext cx="944188" cy="274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Lake </a:t>
            </a:r>
            <a:r>
              <a:rPr lang="de-DE" sz="1200" dirty="0" err="1" smtClean="0"/>
              <a:t>Chamo</a:t>
            </a:r>
            <a:endParaRPr lang="de-DE" sz="1200" dirty="0"/>
          </a:p>
        </p:txBody>
      </p:sp>
      <p:sp>
        <p:nvSpPr>
          <p:cNvPr id="37" name="Textfeld 36"/>
          <p:cNvSpPr txBox="1"/>
          <p:nvPr/>
        </p:nvSpPr>
        <p:spPr>
          <a:xfrm rot="18984645">
            <a:off x="6378334" y="905641"/>
            <a:ext cx="9845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200" dirty="0" err="1" smtClean="0"/>
              <a:t>Dendi</a:t>
            </a:r>
            <a:r>
              <a:rPr lang="de-DE" sz="1200" dirty="0" smtClean="0"/>
              <a:t> </a:t>
            </a:r>
            <a:r>
              <a:rPr lang="de-DE" sz="1200" dirty="0" err="1" smtClean="0"/>
              <a:t>lakes</a:t>
            </a:r>
            <a:endParaRPr lang="de-DE" sz="1200" dirty="0"/>
          </a:p>
        </p:txBody>
      </p:sp>
      <p:sp>
        <p:nvSpPr>
          <p:cNvPr id="38" name="Textfeld 37"/>
          <p:cNvSpPr txBox="1"/>
          <p:nvPr/>
        </p:nvSpPr>
        <p:spPr>
          <a:xfrm rot="18984645">
            <a:off x="8134391" y="813308"/>
            <a:ext cx="976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200" dirty="0" err="1" smtClean="0"/>
              <a:t>Chew</a:t>
            </a:r>
            <a:r>
              <a:rPr lang="de-DE" sz="1200" dirty="0" smtClean="0"/>
              <a:t> </a:t>
            </a:r>
            <a:r>
              <a:rPr lang="de-DE" sz="1200" dirty="0" err="1" smtClean="0"/>
              <a:t>Bahir</a:t>
            </a:r>
            <a:endParaRPr lang="de-DE" sz="1200" dirty="0" smtClean="0"/>
          </a:p>
          <a:p>
            <a:pPr algn="ctr"/>
            <a:r>
              <a:rPr lang="de-DE" sz="1200" dirty="0" smtClean="0"/>
              <a:t>280m</a:t>
            </a:r>
            <a:endParaRPr lang="de-DE" sz="1200" dirty="0"/>
          </a:p>
        </p:txBody>
      </p:sp>
      <p:sp>
        <p:nvSpPr>
          <p:cNvPr id="39" name="Textfeld 38"/>
          <p:cNvSpPr txBox="1"/>
          <p:nvPr/>
        </p:nvSpPr>
        <p:spPr>
          <a:xfrm rot="18984645">
            <a:off x="7552771" y="813308"/>
            <a:ext cx="976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 smtClean="0"/>
              <a:t>Chew</a:t>
            </a:r>
            <a:r>
              <a:rPr lang="de-DE" sz="1200" dirty="0" smtClean="0"/>
              <a:t> </a:t>
            </a:r>
            <a:r>
              <a:rPr lang="de-DE" sz="1200" dirty="0" err="1" smtClean="0"/>
              <a:t>Bahir</a:t>
            </a:r>
            <a:endParaRPr lang="de-DE" sz="1200" dirty="0" smtClean="0"/>
          </a:p>
          <a:p>
            <a:pPr algn="ctr"/>
            <a:r>
              <a:rPr lang="de-DE" sz="1200" dirty="0" smtClean="0"/>
              <a:t>40m</a:t>
            </a:r>
            <a:endParaRPr lang="de-DE" sz="1200" dirty="0"/>
          </a:p>
        </p:txBody>
      </p:sp>
      <p:sp>
        <p:nvSpPr>
          <p:cNvPr id="40" name="Textfeld 39"/>
          <p:cNvSpPr txBox="1"/>
          <p:nvPr/>
        </p:nvSpPr>
        <p:spPr>
          <a:xfrm rot="18984645">
            <a:off x="6967556" y="810569"/>
            <a:ext cx="9765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200" dirty="0" err="1"/>
              <a:t>Chew</a:t>
            </a:r>
            <a:r>
              <a:rPr lang="de-DE" sz="1200" dirty="0"/>
              <a:t> </a:t>
            </a:r>
            <a:r>
              <a:rPr lang="de-DE" sz="1200" dirty="0" err="1"/>
              <a:t>Bahir</a:t>
            </a:r>
            <a:endParaRPr lang="de-DE" sz="1200" dirty="0"/>
          </a:p>
          <a:p>
            <a:pPr algn="ctr"/>
            <a:r>
              <a:rPr lang="de-DE" sz="1200" dirty="0"/>
              <a:t>20m</a:t>
            </a:r>
          </a:p>
        </p:txBody>
      </p:sp>
      <p:sp>
        <p:nvSpPr>
          <p:cNvPr id="7" name="Rechteck 6"/>
          <p:cNvSpPr/>
          <p:nvPr/>
        </p:nvSpPr>
        <p:spPr bwMode="auto">
          <a:xfrm>
            <a:off x="7586940" y="1437545"/>
            <a:ext cx="483972" cy="2646822"/>
          </a:xfrm>
          <a:prstGeom prst="rect">
            <a:avLst/>
          </a:prstGeom>
          <a:solidFill>
            <a:srgbClr val="0066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33" name="Rechteck 32"/>
          <p:cNvSpPr/>
          <p:nvPr/>
        </p:nvSpPr>
        <p:spPr bwMode="auto">
          <a:xfrm>
            <a:off x="5853112" y="1437545"/>
            <a:ext cx="483972" cy="252000"/>
          </a:xfrm>
          <a:prstGeom prst="rect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34" name="Rechteck 33"/>
          <p:cNvSpPr/>
          <p:nvPr/>
        </p:nvSpPr>
        <p:spPr bwMode="auto">
          <a:xfrm>
            <a:off x="6414922" y="1437544"/>
            <a:ext cx="483972" cy="396000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41" name="Pfeil nach unten 40"/>
          <p:cNvSpPr/>
          <p:nvPr/>
        </p:nvSpPr>
        <p:spPr bwMode="auto">
          <a:xfrm>
            <a:off x="7924536" y="1449801"/>
            <a:ext cx="967944" cy="4554780"/>
          </a:xfrm>
          <a:prstGeom prst="downArrow">
            <a:avLst/>
          </a:prstGeom>
          <a:solidFill>
            <a:srgbClr val="0000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4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ヒラギノ角ゴ Pro W3" charset="0"/>
                <a:cs typeface="ヒラギノ角ゴ Pro W3" charset="0"/>
              </a:rPr>
              <a:t>?</a:t>
            </a:r>
            <a:endParaRPr kumimoji="0" lang="de-DE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44" name="Textfeld 43"/>
          <p:cNvSpPr txBox="1"/>
          <p:nvPr/>
        </p:nvSpPr>
        <p:spPr>
          <a:xfrm rot="18984645">
            <a:off x="5345211" y="961923"/>
            <a:ext cx="730812" cy="274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Lake </a:t>
            </a:r>
            <a:r>
              <a:rPr lang="de-DE" sz="1200" dirty="0" err="1" smtClean="0"/>
              <a:t>Yoa</a:t>
            </a:r>
            <a:endParaRPr lang="de-DE" sz="1200" dirty="0"/>
          </a:p>
        </p:txBody>
      </p:sp>
      <p:pic>
        <p:nvPicPr>
          <p:cNvPr id="46" name="Grafik 45"/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632024"/>
            <a:ext cx="483972" cy="394390"/>
          </a:xfrm>
          <a:prstGeom prst="rect">
            <a:avLst/>
          </a:prstGeom>
        </p:spPr>
      </p:pic>
      <p:sp>
        <p:nvSpPr>
          <p:cNvPr id="48" name="Rechteck 47"/>
          <p:cNvSpPr/>
          <p:nvPr/>
        </p:nvSpPr>
        <p:spPr bwMode="auto">
          <a:xfrm>
            <a:off x="2295183" y="1437544"/>
            <a:ext cx="483972" cy="2646822"/>
          </a:xfrm>
          <a:prstGeom prst="rect">
            <a:avLst/>
          </a:prstGeom>
          <a:solidFill>
            <a:srgbClr val="FF33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50" name="Rechteck 49"/>
          <p:cNvSpPr/>
          <p:nvPr/>
        </p:nvSpPr>
        <p:spPr bwMode="auto">
          <a:xfrm>
            <a:off x="3441453" y="1437545"/>
            <a:ext cx="483972" cy="671210"/>
          </a:xfrm>
          <a:prstGeom prst="rect">
            <a:avLst/>
          </a:prstGeom>
          <a:solidFill>
            <a:srgbClr val="00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cxnSp>
        <p:nvCxnSpPr>
          <p:cNvPr id="56" name="Gerader Verbinder 55"/>
          <p:cNvCxnSpPr/>
          <p:nvPr/>
        </p:nvCxnSpPr>
        <p:spPr bwMode="auto">
          <a:xfrm>
            <a:off x="2256581" y="1906850"/>
            <a:ext cx="6398901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8" name="Rechteck 57"/>
          <p:cNvSpPr/>
          <p:nvPr/>
        </p:nvSpPr>
        <p:spPr bwMode="auto">
          <a:xfrm>
            <a:off x="6976732" y="1437544"/>
            <a:ext cx="532369" cy="540000"/>
          </a:xfrm>
          <a:prstGeom prst="rect">
            <a:avLst/>
          </a:prstGeom>
          <a:solidFill>
            <a:srgbClr val="66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59" name="Rechteck 58"/>
          <p:cNvSpPr/>
          <p:nvPr/>
        </p:nvSpPr>
        <p:spPr bwMode="auto">
          <a:xfrm>
            <a:off x="5291302" y="1437545"/>
            <a:ext cx="483972" cy="396000"/>
          </a:xfrm>
          <a:prstGeom prst="rect">
            <a:avLst/>
          </a:prstGeom>
          <a:solidFill>
            <a:srgbClr val="FF33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60" name="Pfeil nach unten 59"/>
          <p:cNvSpPr/>
          <p:nvPr/>
        </p:nvSpPr>
        <p:spPr bwMode="auto">
          <a:xfrm>
            <a:off x="2628910" y="4443225"/>
            <a:ext cx="956590" cy="1013903"/>
          </a:xfrm>
          <a:prstGeom prst="downArrow">
            <a:avLst/>
          </a:prstGeom>
          <a:solidFill>
            <a:srgbClr val="8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4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ヒラギノ角ゴ Pro W3" charset="0"/>
                <a:cs typeface="ヒラギノ角ゴ Pro W3" charset="0"/>
              </a:rPr>
              <a:t>?</a:t>
            </a:r>
            <a:endParaRPr kumimoji="0" lang="de-DE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61" name="Rechteck 60"/>
          <p:cNvSpPr/>
          <p:nvPr/>
        </p:nvSpPr>
        <p:spPr bwMode="auto">
          <a:xfrm>
            <a:off x="2865219" y="1437545"/>
            <a:ext cx="483972" cy="369529"/>
          </a:xfrm>
          <a:prstGeom prst="rect">
            <a:avLst/>
          </a:prstGeom>
          <a:solidFill>
            <a:srgbClr val="8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62" name="Rechteck 61"/>
          <p:cNvSpPr/>
          <p:nvPr/>
        </p:nvSpPr>
        <p:spPr bwMode="auto">
          <a:xfrm>
            <a:off x="2865219" y="1866994"/>
            <a:ext cx="483972" cy="369529"/>
          </a:xfrm>
          <a:prstGeom prst="rect">
            <a:avLst/>
          </a:prstGeom>
          <a:solidFill>
            <a:srgbClr val="8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63" name="Rechteck 62"/>
          <p:cNvSpPr/>
          <p:nvPr/>
        </p:nvSpPr>
        <p:spPr bwMode="auto">
          <a:xfrm>
            <a:off x="2865219" y="2296443"/>
            <a:ext cx="483972" cy="369529"/>
          </a:xfrm>
          <a:prstGeom prst="rect">
            <a:avLst/>
          </a:prstGeom>
          <a:solidFill>
            <a:srgbClr val="8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64" name="Rechteck 63"/>
          <p:cNvSpPr/>
          <p:nvPr/>
        </p:nvSpPr>
        <p:spPr bwMode="auto">
          <a:xfrm>
            <a:off x="2865219" y="2725892"/>
            <a:ext cx="483972" cy="369529"/>
          </a:xfrm>
          <a:prstGeom prst="rect">
            <a:avLst/>
          </a:prstGeom>
          <a:solidFill>
            <a:srgbClr val="8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65" name="Rechteck 64"/>
          <p:cNvSpPr/>
          <p:nvPr/>
        </p:nvSpPr>
        <p:spPr bwMode="auto">
          <a:xfrm>
            <a:off x="2865219" y="3155341"/>
            <a:ext cx="483972" cy="369529"/>
          </a:xfrm>
          <a:prstGeom prst="rect">
            <a:avLst/>
          </a:prstGeom>
          <a:solidFill>
            <a:srgbClr val="8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66" name="Rechteck 65"/>
          <p:cNvSpPr/>
          <p:nvPr/>
        </p:nvSpPr>
        <p:spPr bwMode="auto">
          <a:xfrm>
            <a:off x="2865219" y="3584790"/>
            <a:ext cx="483972" cy="369529"/>
          </a:xfrm>
          <a:prstGeom prst="rect">
            <a:avLst/>
          </a:prstGeom>
          <a:solidFill>
            <a:srgbClr val="8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67" name="Rechteck 66"/>
          <p:cNvSpPr/>
          <p:nvPr/>
        </p:nvSpPr>
        <p:spPr bwMode="auto">
          <a:xfrm>
            <a:off x="2865219" y="4014239"/>
            <a:ext cx="483972" cy="369529"/>
          </a:xfrm>
          <a:prstGeom prst="rect">
            <a:avLst/>
          </a:prstGeom>
          <a:solidFill>
            <a:srgbClr val="8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69" name="Textfeld 68"/>
          <p:cNvSpPr txBox="1"/>
          <p:nvPr/>
        </p:nvSpPr>
        <p:spPr>
          <a:xfrm rot="18984645">
            <a:off x="2199738" y="788913"/>
            <a:ext cx="1066306" cy="274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 smtClean="0"/>
              <a:t>Sodmein</a:t>
            </a:r>
            <a:r>
              <a:rPr lang="de-DE" sz="1200" dirty="0" smtClean="0"/>
              <a:t> Cave</a:t>
            </a:r>
            <a:endParaRPr lang="de-DE" sz="1200" dirty="0"/>
          </a:p>
        </p:txBody>
      </p:sp>
      <p:sp>
        <p:nvSpPr>
          <p:cNvPr id="71" name="Textfeld 70"/>
          <p:cNvSpPr txBox="1"/>
          <p:nvPr/>
        </p:nvSpPr>
        <p:spPr>
          <a:xfrm rot="18984645">
            <a:off x="3964590" y="841413"/>
            <a:ext cx="914018" cy="274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 smtClean="0"/>
              <a:t>Dendi</a:t>
            </a:r>
            <a:r>
              <a:rPr lang="de-DE" sz="1200" dirty="0" smtClean="0"/>
              <a:t> </a:t>
            </a:r>
            <a:r>
              <a:rPr lang="de-DE" sz="1200" dirty="0" err="1" smtClean="0"/>
              <a:t>crater</a:t>
            </a:r>
            <a:endParaRPr lang="de-DE" sz="1200" dirty="0"/>
          </a:p>
        </p:txBody>
      </p:sp>
      <p:sp>
        <p:nvSpPr>
          <p:cNvPr id="72" name="Textfeld 71"/>
          <p:cNvSpPr txBox="1"/>
          <p:nvPr/>
        </p:nvSpPr>
        <p:spPr>
          <a:xfrm rot="18984645">
            <a:off x="2829830" y="817748"/>
            <a:ext cx="976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 smtClean="0"/>
              <a:t>Saqia</a:t>
            </a:r>
            <a:r>
              <a:rPr lang="de-DE" sz="1200" dirty="0" smtClean="0"/>
              <a:t> Cave</a:t>
            </a:r>
            <a:endParaRPr lang="de-DE" sz="1200" dirty="0"/>
          </a:p>
        </p:txBody>
      </p:sp>
      <p:sp>
        <p:nvSpPr>
          <p:cNvPr id="74" name="Titel 2"/>
          <p:cNvSpPr>
            <a:spLocks noGrp="1"/>
          </p:cNvSpPr>
          <p:nvPr>
            <p:ph type="title"/>
          </p:nvPr>
        </p:nvSpPr>
        <p:spPr>
          <a:xfrm>
            <a:off x="1835696" y="116633"/>
            <a:ext cx="7200000" cy="360040"/>
          </a:xfrm>
        </p:spPr>
        <p:txBody>
          <a:bodyPr/>
          <a:lstStyle/>
          <a:p>
            <a:r>
              <a:rPr lang="de-DE" dirty="0" smtClean="0"/>
              <a:t>Archives </a:t>
            </a:r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 err="1" smtClean="0"/>
              <a:t>have</a:t>
            </a:r>
            <a:endParaRPr lang="de-DE" dirty="0"/>
          </a:p>
        </p:txBody>
      </p:sp>
      <p:sp>
        <p:nvSpPr>
          <p:cNvPr id="73" name="Textfeld 72"/>
          <p:cNvSpPr txBox="1"/>
          <p:nvPr/>
        </p:nvSpPr>
        <p:spPr>
          <a:xfrm>
            <a:off x="107504" y="2247255"/>
            <a:ext cx="1713931" cy="46166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eaLnBrk="1" hangingPunct="1"/>
            <a:r>
              <a:rPr lang="en-AU" kern="0" dirty="0" smtClean="0">
                <a:latin typeface="Times" panose="02020603050405020304" pitchFamily="18" charset="0"/>
                <a:cs typeface="Times" panose="02020603050405020304" pitchFamily="18" charset="0"/>
              </a:rPr>
              <a:t>Case studies</a:t>
            </a:r>
          </a:p>
        </p:txBody>
      </p:sp>
      <p:grpSp>
        <p:nvGrpSpPr>
          <p:cNvPr id="75" name="Gruppieren 74"/>
          <p:cNvGrpSpPr/>
          <p:nvPr/>
        </p:nvGrpSpPr>
        <p:grpSpPr>
          <a:xfrm>
            <a:off x="163289" y="764752"/>
            <a:ext cx="1744415" cy="432000"/>
            <a:chOff x="163289" y="1000811"/>
            <a:chExt cx="1744415" cy="432000"/>
          </a:xfrm>
        </p:grpSpPr>
        <p:sp>
          <p:nvSpPr>
            <p:cNvPr id="76" name="Textfeld 75"/>
            <p:cNvSpPr txBox="1"/>
            <p:nvPr/>
          </p:nvSpPr>
          <p:spPr>
            <a:xfrm>
              <a:off x="395536" y="1012666"/>
              <a:ext cx="1512168" cy="400110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AU" sz="2000" kern="0" dirty="0" err="1" smtClean="0">
                  <a:solidFill>
                    <a:schemeClr val="bg1">
                      <a:lumMod val="85000"/>
                    </a:schemeClr>
                  </a:solidFill>
                </a:rPr>
                <a:t>ssumptions</a:t>
              </a:r>
              <a:endParaRPr lang="en-AU" kern="0" dirty="0" smtClean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pic>
          <p:nvPicPr>
            <p:cNvPr id="77" name="Grafik 7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289" y="1000811"/>
              <a:ext cx="432000" cy="432000"/>
            </a:xfrm>
            <a:prstGeom prst="rect">
              <a:avLst/>
            </a:prstGeom>
          </p:spPr>
        </p:pic>
      </p:grpSp>
      <p:pic>
        <p:nvPicPr>
          <p:cNvPr id="78" name="Grafik 7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59" y="2775482"/>
            <a:ext cx="432000" cy="432000"/>
          </a:xfrm>
          <a:prstGeom prst="rect">
            <a:avLst/>
          </a:prstGeom>
        </p:spPr>
      </p:pic>
      <p:pic>
        <p:nvPicPr>
          <p:cNvPr id="79" name="Grafik 7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59" y="3642301"/>
            <a:ext cx="432000" cy="432000"/>
          </a:xfrm>
          <a:prstGeom prst="rect">
            <a:avLst/>
          </a:prstGeom>
        </p:spPr>
      </p:pic>
      <p:pic>
        <p:nvPicPr>
          <p:cNvPr id="80" name="Grafik 7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59" y="4509120"/>
            <a:ext cx="432000" cy="432000"/>
          </a:xfrm>
          <a:prstGeom prst="rect">
            <a:avLst/>
          </a:prstGeom>
        </p:spPr>
      </p:pic>
      <p:grpSp>
        <p:nvGrpSpPr>
          <p:cNvPr id="81" name="Gruppieren 80"/>
          <p:cNvGrpSpPr/>
          <p:nvPr/>
        </p:nvGrpSpPr>
        <p:grpSpPr>
          <a:xfrm>
            <a:off x="163289" y="5445272"/>
            <a:ext cx="1058114" cy="432000"/>
            <a:chOff x="163289" y="4687783"/>
            <a:chExt cx="1058114" cy="432000"/>
          </a:xfrm>
        </p:grpSpPr>
        <p:sp>
          <p:nvSpPr>
            <p:cNvPr id="82" name="Textfeld 81"/>
            <p:cNvSpPr txBox="1"/>
            <p:nvPr/>
          </p:nvSpPr>
          <p:spPr>
            <a:xfrm>
              <a:off x="395536" y="4699638"/>
              <a:ext cx="825867" cy="400110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 eaLnBrk="1" hangingPunct="1"/>
              <a:r>
                <a:rPr lang="en-AU" sz="2000" kern="0" dirty="0" smtClean="0">
                  <a:solidFill>
                    <a:schemeClr val="bg1">
                      <a:lumMod val="85000"/>
                    </a:schemeClr>
                  </a:solidFill>
                </a:rPr>
                <a:t>head </a:t>
              </a:r>
              <a:endParaRPr lang="en-AU" kern="0" dirty="0" smtClean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pic>
          <p:nvPicPr>
            <p:cNvPr id="83" name="Grafik 8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289" y="4687783"/>
              <a:ext cx="432000" cy="432000"/>
            </a:xfrm>
            <a:prstGeom prst="rect">
              <a:avLst/>
            </a:prstGeom>
          </p:spPr>
        </p:pic>
      </p:grpSp>
      <p:grpSp>
        <p:nvGrpSpPr>
          <p:cNvPr id="91" name="Gruppieren 90"/>
          <p:cNvGrpSpPr/>
          <p:nvPr/>
        </p:nvGrpSpPr>
        <p:grpSpPr>
          <a:xfrm>
            <a:off x="163289" y="1574542"/>
            <a:ext cx="1744415" cy="432000"/>
            <a:chOff x="163289" y="1574542"/>
            <a:chExt cx="1744415" cy="432000"/>
          </a:xfrm>
        </p:grpSpPr>
        <p:sp>
          <p:nvSpPr>
            <p:cNvPr id="95" name="Textfeld 94"/>
            <p:cNvSpPr txBox="1"/>
            <p:nvPr/>
          </p:nvSpPr>
          <p:spPr>
            <a:xfrm>
              <a:off x="395536" y="1586397"/>
              <a:ext cx="1512168" cy="400110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AU" sz="2000" kern="0" dirty="0" err="1" smtClean="0">
                  <a:solidFill>
                    <a:schemeClr val="bg1">
                      <a:lumMod val="85000"/>
                    </a:schemeClr>
                  </a:solidFill>
                </a:rPr>
                <a:t>lready</a:t>
              </a:r>
              <a:r>
                <a:rPr lang="en-AU" sz="2000" kern="0" dirty="0" smtClean="0">
                  <a:solidFill>
                    <a:schemeClr val="bg1">
                      <a:lumMod val="85000"/>
                    </a:schemeClr>
                  </a:solidFill>
                </a:rPr>
                <a:t> done</a:t>
              </a:r>
              <a:endParaRPr lang="en-AU" kern="0" dirty="0" smtClean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pic>
          <p:nvPicPr>
            <p:cNvPr id="96" name="Grafik 9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289" y="1574542"/>
              <a:ext cx="432000" cy="432000"/>
            </a:xfrm>
            <a:prstGeom prst="rect">
              <a:avLst/>
            </a:prstGeom>
          </p:spPr>
        </p:pic>
      </p:grpSp>
      <p:grpSp>
        <p:nvGrpSpPr>
          <p:cNvPr id="4" name="Gruppieren 3"/>
          <p:cNvGrpSpPr/>
          <p:nvPr/>
        </p:nvGrpSpPr>
        <p:grpSpPr>
          <a:xfrm>
            <a:off x="4014587" y="1437545"/>
            <a:ext cx="489597" cy="4019582"/>
            <a:chOff x="4014587" y="1437545"/>
            <a:chExt cx="489597" cy="4019582"/>
          </a:xfrm>
        </p:grpSpPr>
        <p:sp>
          <p:nvSpPr>
            <p:cNvPr id="51" name="Rechteck 50"/>
            <p:cNvSpPr/>
            <p:nvPr/>
          </p:nvSpPr>
          <p:spPr bwMode="auto">
            <a:xfrm>
              <a:off x="4014587" y="1437545"/>
              <a:ext cx="483972" cy="671210"/>
            </a:xfrm>
            <a:prstGeom prst="rect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85" name="Rechteck 84"/>
            <p:cNvSpPr/>
            <p:nvPr/>
          </p:nvSpPr>
          <p:spPr bwMode="auto">
            <a:xfrm>
              <a:off x="4020212" y="4785917"/>
              <a:ext cx="483972" cy="671210"/>
            </a:xfrm>
            <a:prstGeom prst="rect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de-DE" sz="4400" dirty="0">
                  <a:solidFill>
                    <a:schemeClr val="bg1"/>
                  </a:solidFill>
                </a:rPr>
                <a:t>?</a:t>
              </a:r>
              <a:endParaRPr lang="de-DE" sz="20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3590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48" grpId="0" animBg="1"/>
      <p:bldP spid="50" grpId="0" animBg="1"/>
      <p:bldP spid="7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A1 Egypt </a:t>
            </a:r>
            <a:r>
              <a:rPr lang="de-DE" dirty="0"/>
              <a:t>– </a:t>
            </a:r>
            <a:r>
              <a:rPr lang="de-DE" dirty="0" err="1"/>
              <a:t>Sodmein</a:t>
            </a:r>
            <a:r>
              <a:rPr lang="de-DE" dirty="0"/>
              <a:t> Cave</a:t>
            </a:r>
          </a:p>
        </p:txBody>
      </p:sp>
      <p:pic>
        <p:nvPicPr>
          <p:cNvPr id="5" name="Grafi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7"/>
          <a:stretch/>
        </p:blipFill>
        <p:spPr bwMode="auto">
          <a:xfrm>
            <a:off x="1939535" y="620688"/>
            <a:ext cx="7024035" cy="540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2"/>
          <p:cNvSpPr txBox="1">
            <a:spLocks noChangeArrowheads="1"/>
          </p:cNvSpPr>
          <p:nvPr/>
        </p:nvSpPr>
        <p:spPr bwMode="auto">
          <a:xfrm>
            <a:off x="5656880" y="3788187"/>
            <a:ext cx="2451312" cy="523220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lnSpc>
                <a:spcPct val="150000"/>
              </a:lnSpc>
              <a:spcBef>
                <a:spcPts val="425"/>
              </a:spcBef>
              <a:buFont typeface="Arial" pitchFamily="34" charset="0"/>
              <a:buChar char="•"/>
              <a:defRPr>
                <a:solidFill>
                  <a:srgbClr val="262626"/>
                </a:solidFill>
                <a:latin typeface="Arial" pitchFamily="34" charset="0"/>
                <a:ea typeface="ＭＳ Ｐゴシック" pitchFamily="34" charset="-128"/>
                <a:cs typeface="ＭＳ Ｐゴシック" pitchFamily="34" charset="-128"/>
              </a:defRPr>
            </a:lvl1pPr>
            <a:lvl2pPr marL="742950" indent="-285750" eaLnBrk="0" hangingPunct="0">
              <a:lnSpc>
                <a:spcPct val="150000"/>
              </a:lnSpc>
              <a:spcBef>
                <a:spcPts val="425"/>
              </a:spcBef>
              <a:buFont typeface="Arial" pitchFamily="34" charset="0"/>
              <a:buChar char="•"/>
              <a:defRPr sz="1600">
                <a:solidFill>
                  <a:srgbClr val="262626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2pPr>
            <a:lvl3pPr marL="1143000" indent="-228600" eaLnBrk="0" hangingPunct="0">
              <a:lnSpc>
                <a:spcPct val="150000"/>
              </a:lnSpc>
              <a:spcBef>
                <a:spcPts val="425"/>
              </a:spcBef>
              <a:buFont typeface="Arial" pitchFamily="34" charset="0"/>
              <a:buChar char="•"/>
              <a:defRPr sz="1400">
                <a:solidFill>
                  <a:srgbClr val="262626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•"/>
              <a:defRPr sz="1200">
                <a:solidFill>
                  <a:srgbClr val="262626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•"/>
              <a:defRPr sz="1200">
                <a:solidFill>
                  <a:srgbClr val="262626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200">
                <a:solidFill>
                  <a:srgbClr val="262626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200">
                <a:solidFill>
                  <a:srgbClr val="262626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200">
                <a:solidFill>
                  <a:srgbClr val="262626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200">
                <a:solidFill>
                  <a:srgbClr val="262626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1400" b="1" dirty="0">
                <a:solidFill>
                  <a:schemeClr val="tx1"/>
                </a:solidFill>
                <a:cs typeface="Arial" pitchFamily="34" charset="0"/>
              </a:rPr>
              <a:t>Early </a:t>
            </a:r>
            <a:r>
              <a:rPr lang="de-DE" altLang="de-DE" sz="1400" b="1" dirty="0" err="1">
                <a:solidFill>
                  <a:schemeClr val="tx1"/>
                </a:solidFill>
                <a:cs typeface="Arial" pitchFamily="34" charset="0"/>
              </a:rPr>
              <a:t>Nubian</a:t>
            </a:r>
            <a:r>
              <a:rPr lang="de-DE" altLang="de-DE" sz="1400" b="1" dirty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de-DE" altLang="de-DE" sz="1400" b="1" dirty="0" err="1">
                <a:solidFill>
                  <a:schemeClr val="tx1"/>
                </a:solidFill>
                <a:cs typeface="Arial" pitchFamily="34" charset="0"/>
              </a:rPr>
              <a:t>Complex</a:t>
            </a:r>
            <a:endParaRPr lang="de-DE" altLang="de-DE" sz="1400" b="1" dirty="0">
              <a:solidFill>
                <a:schemeClr val="tx1"/>
              </a:solidFill>
              <a:cs typeface="Arial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de-DE" sz="1400" b="1" dirty="0">
                <a:solidFill>
                  <a:schemeClr val="tx1"/>
                </a:solidFill>
                <a:cs typeface="Arial" pitchFamily="34" charset="0"/>
              </a:rPr>
              <a:t>86 ± 9 </a:t>
            </a:r>
            <a:r>
              <a:rPr lang="en-GB" altLang="de-DE" sz="1400" b="1" dirty="0" err="1">
                <a:solidFill>
                  <a:schemeClr val="tx1"/>
                </a:solidFill>
                <a:cs typeface="Arial" pitchFamily="34" charset="0"/>
              </a:rPr>
              <a:t>ka</a:t>
            </a:r>
            <a:r>
              <a:rPr lang="en-GB" altLang="de-DE" sz="1400" b="1" dirty="0">
                <a:solidFill>
                  <a:schemeClr val="tx1"/>
                </a:solidFill>
                <a:cs typeface="Arial" pitchFamily="34" charset="0"/>
              </a:rPr>
              <a:t> and 123 ± 15 </a:t>
            </a:r>
            <a:r>
              <a:rPr lang="en-GB" altLang="de-DE" sz="1400" b="1" dirty="0" err="1">
                <a:solidFill>
                  <a:schemeClr val="tx1"/>
                </a:solidFill>
                <a:cs typeface="Arial" pitchFamily="34" charset="0"/>
              </a:rPr>
              <a:t>ka</a:t>
            </a:r>
            <a:endParaRPr lang="de-DE" altLang="de-DE" sz="1400" b="1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7" name="Textfeld 16"/>
          <p:cNvSpPr txBox="1">
            <a:spLocks noChangeArrowheads="1"/>
          </p:cNvSpPr>
          <p:nvPr/>
        </p:nvSpPr>
        <p:spPr bwMode="auto">
          <a:xfrm>
            <a:off x="1835696" y="3212976"/>
            <a:ext cx="1696361" cy="738665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lnSpc>
                <a:spcPct val="150000"/>
              </a:lnSpc>
              <a:spcBef>
                <a:spcPts val="425"/>
              </a:spcBef>
              <a:buFont typeface="Arial" pitchFamily="34" charset="0"/>
              <a:buChar char="•"/>
              <a:defRPr>
                <a:solidFill>
                  <a:srgbClr val="262626"/>
                </a:solidFill>
                <a:latin typeface="Arial" pitchFamily="34" charset="0"/>
                <a:ea typeface="ＭＳ Ｐゴシック" pitchFamily="34" charset="-128"/>
                <a:cs typeface="ＭＳ Ｐゴシック" pitchFamily="34" charset="-128"/>
              </a:defRPr>
            </a:lvl1pPr>
            <a:lvl2pPr marL="742950" indent="-285750" eaLnBrk="0" hangingPunct="0">
              <a:lnSpc>
                <a:spcPct val="150000"/>
              </a:lnSpc>
              <a:spcBef>
                <a:spcPts val="425"/>
              </a:spcBef>
              <a:buFont typeface="Arial" pitchFamily="34" charset="0"/>
              <a:buChar char="•"/>
              <a:defRPr sz="1600">
                <a:solidFill>
                  <a:srgbClr val="262626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2pPr>
            <a:lvl3pPr marL="1143000" indent="-228600" eaLnBrk="0" hangingPunct="0">
              <a:lnSpc>
                <a:spcPct val="150000"/>
              </a:lnSpc>
              <a:spcBef>
                <a:spcPts val="425"/>
              </a:spcBef>
              <a:buFont typeface="Arial" pitchFamily="34" charset="0"/>
              <a:buChar char="•"/>
              <a:defRPr sz="1400">
                <a:solidFill>
                  <a:srgbClr val="262626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•"/>
              <a:defRPr sz="1200">
                <a:solidFill>
                  <a:srgbClr val="262626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•"/>
              <a:defRPr sz="1200">
                <a:solidFill>
                  <a:srgbClr val="262626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200">
                <a:solidFill>
                  <a:srgbClr val="262626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200">
                <a:solidFill>
                  <a:srgbClr val="262626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200">
                <a:solidFill>
                  <a:srgbClr val="262626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200">
                <a:solidFill>
                  <a:srgbClr val="262626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1400" b="1" dirty="0" err="1">
                <a:solidFill>
                  <a:schemeClr val="tx1"/>
                </a:solidFill>
                <a:cs typeface="Arial" pitchFamily="34" charset="0"/>
              </a:rPr>
              <a:t>Interstratification</a:t>
            </a:r>
            <a:endParaRPr lang="de-DE" altLang="de-DE" sz="1400" b="1" dirty="0">
              <a:solidFill>
                <a:schemeClr val="tx1"/>
              </a:solidFill>
              <a:cs typeface="Arial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1400" b="1" dirty="0" err="1">
                <a:solidFill>
                  <a:schemeClr val="tx1"/>
                </a:solidFill>
                <a:cs typeface="Arial" pitchFamily="34" charset="0"/>
              </a:rPr>
              <a:t>flake</a:t>
            </a:r>
            <a:r>
              <a:rPr lang="de-DE" altLang="de-DE" sz="1400" b="1" dirty="0">
                <a:solidFill>
                  <a:schemeClr val="tx1"/>
                </a:solidFill>
                <a:cs typeface="Arial" pitchFamily="34" charset="0"/>
              </a:rPr>
              <a:t>- &amp; blade-like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1400" b="1" dirty="0" err="1">
                <a:solidFill>
                  <a:schemeClr val="tx1"/>
                </a:solidFill>
                <a:cs typeface="Arial" pitchFamily="34" charset="0"/>
              </a:rPr>
              <a:t>technologies</a:t>
            </a:r>
            <a:endParaRPr lang="de-DE" altLang="de-DE" sz="1400" b="1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8" name="Rechteck 1"/>
          <p:cNvSpPr>
            <a:spLocks noChangeArrowheads="1"/>
          </p:cNvSpPr>
          <p:nvPr/>
        </p:nvSpPr>
        <p:spPr bwMode="auto">
          <a:xfrm>
            <a:off x="3787720" y="3347038"/>
            <a:ext cx="1308371" cy="307777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lnSpc>
                <a:spcPct val="150000"/>
              </a:lnSpc>
              <a:spcBef>
                <a:spcPts val="425"/>
              </a:spcBef>
              <a:buFont typeface="Arial" pitchFamily="34" charset="0"/>
              <a:buChar char="•"/>
              <a:defRPr>
                <a:solidFill>
                  <a:srgbClr val="262626"/>
                </a:solidFill>
                <a:latin typeface="Arial" pitchFamily="34" charset="0"/>
                <a:ea typeface="ＭＳ Ｐゴシック" pitchFamily="34" charset="-128"/>
                <a:cs typeface="ＭＳ Ｐゴシック" pitchFamily="34" charset="-128"/>
              </a:defRPr>
            </a:lvl1pPr>
            <a:lvl2pPr marL="742950" indent="-285750" eaLnBrk="0" hangingPunct="0">
              <a:lnSpc>
                <a:spcPct val="150000"/>
              </a:lnSpc>
              <a:spcBef>
                <a:spcPts val="425"/>
              </a:spcBef>
              <a:buFont typeface="Arial" pitchFamily="34" charset="0"/>
              <a:buChar char="•"/>
              <a:defRPr sz="1600">
                <a:solidFill>
                  <a:srgbClr val="262626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2pPr>
            <a:lvl3pPr marL="1143000" indent="-228600" eaLnBrk="0" hangingPunct="0">
              <a:lnSpc>
                <a:spcPct val="150000"/>
              </a:lnSpc>
              <a:spcBef>
                <a:spcPts val="425"/>
              </a:spcBef>
              <a:buFont typeface="Arial" pitchFamily="34" charset="0"/>
              <a:buChar char="•"/>
              <a:defRPr sz="1400">
                <a:solidFill>
                  <a:srgbClr val="262626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•"/>
              <a:defRPr sz="1200">
                <a:solidFill>
                  <a:srgbClr val="262626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•"/>
              <a:defRPr sz="1200">
                <a:solidFill>
                  <a:srgbClr val="262626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200">
                <a:solidFill>
                  <a:srgbClr val="262626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200">
                <a:solidFill>
                  <a:srgbClr val="262626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200">
                <a:solidFill>
                  <a:srgbClr val="262626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200">
                <a:solidFill>
                  <a:srgbClr val="262626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de-DE" sz="1400" b="1" dirty="0">
                <a:solidFill>
                  <a:schemeClr val="tx1"/>
                </a:solidFill>
                <a:cs typeface="Arial" pitchFamily="34" charset="0"/>
              </a:rPr>
              <a:t>78.2 ± 9.3 </a:t>
            </a:r>
            <a:r>
              <a:rPr lang="en-GB" altLang="de-DE" sz="1400" b="1" dirty="0" err="1">
                <a:solidFill>
                  <a:schemeClr val="tx1"/>
                </a:solidFill>
                <a:cs typeface="Arial" pitchFamily="34" charset="0"/>
              </a:rPr>
              <a:t>ka</a:t>
            </a:r>
            <a:endParaRPr lang="de-DE" altLang="de-DE" sz="1400" b="1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9" name="Textfeld 20"/>
          <p:cNvSpPr txBox="1">
            <a:spLocks noChangeArrowheads="1"/>
          </p:cNvSpPr>
          <p:nvPr/>
        </p:nvSpPr>
        <p:spPr bwMode="auto">
          <a:xfrm>
            <a:off x="4932040" y="2412182"/>
            <a:ext cx="1596912" cy="523220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lnSpc>
                <a:spcPct val="150000"/>
              </a:lnSpc>
              <a:spcBef>
                <a:spcPts val="425"/>
              </a:spcBef>
              <a:buFont typeface="Arial" pitchFamily="34" charset="0"/>
              <a:buChar char="•"/>
              <a:defRPr>
                <a:solidFill>
                  <a:srgbClr val="262626"/>
                </a:solidFill>
                <a:latin typeface="Arial" pitchFamily="34" charset="0"/>
                <a:ea typeface="ＭＳ Ｐゴシック" pitchFamily="34" charset="-128"/>
                <a:cs typeface="ＭＳ Ｐゴシック" pitchFamily="34" charset="-128"/>
              </a:defRPr>
            </a:lvl1pPr>
            <a:lvl2pPr marL="742950" indent="-285750" eaLnBrk="0" hangingPunct="0">
              <a:lnSpc>
                <a:spcPct val="150000"/>
              </a:lnSpc>
              <a:spcBef>
                <a:spcPts val="425"/>
              </a:spcBef>
              <a:buFont typeface="Arial" pitchFamily="34" charset="0"/>
              <a:buChar char="•"/>
              <a:defRPr sz="1600">
                <a:solidFill>
                  <a:srgbClr val="262626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2pPr>
            <a:lvl3pPr marL="1143000" indent="-228600" eaLnBrk="0" hangingPunct="0">
              <a:lnSpc>
                <a:spcPct val="150000"/>
              </a:lnSpc>
              <a:spcBef>
                <a:spcPts val="425"/>
              </a:spcBef>
              <a:buFont typeface="Arial" pitchFamily="34" charset="0"/>
              <a:buChar char="•"/>
              <a:defRPr sz="1400">
                <a:solidFill>
                  <a:srgbClr val="262626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•"/>
              <a:defRPr sz="1200">
                <a:solidFill>
                  <a:srgbClr val="262626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•"/>
              <a:defRPr sz="1200">
                <a:solidFill>
                  <a:srgbClr val="262626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200">
                <a:solidFill>
                  <a:srgbClr val="262626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200">
                <a:solidFill>
                  <a:srgbClr val="262626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200">
                <a:solidFill>
                  <a:srgbClr val="262626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200">
                <a:solidFill>
                  <a:srgbClr val="262626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1400" b="1" dirty="0" err="1">
                <a:solidFill>
                  <a:schemeClr val="tx1"/>
                </a:solidFill>
                <a:cs typeface="Arial" pitchFamily="34" charset="0"/>
              </a:rPr>
              <a:t>Nubian</a:t>
            </a:r>
            <a:r>
              <a:rPr lang="de-DE" altLang="de-DE" sz="1400" b="1" dirty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de-DE" altLang="de-DE" sz="1400" b="1" dirty="0" err="1" smtClean="0">
                <a:solidFill>
                  <a:schemeClr val="tx1"/>
                </a:solidFill>
                <a:cs typeface="Arial" pitchFamily="34" charset="0"/>
              </a:rPr>
              <a:t>Complex</a:t>
            </a:r>
            <a:endParaRPr lang="de-DE" altLang="de-DE" sz="1400" b="1" dirty="0" smtClean="0">
              <a:solidFill>
                <a:schemeClr val="tx1"/>
              </a:solidFill>
              <a:cs typeface="Arial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de-DE" sz="1400" b="1" dirty="0" smtClean="0">
                <a:solidFill>
                  <a:schemeClr val="tx1"/>
                </a:solidFill>
                <a:cs typeface="Arial" pitchFamily="34" charset="0"/>
              </a:rPr>
              <a:t>63.9 ± </a:t>
            </a:r>
            <a:r>
              <a:rPr lang="en-GB" altLang="de-DE" sz="1400" b="1" dirty="0">
                <a:solidFill>
                  <a:schemeClr val="tx1"/>
                </a:solidFill>
                <a:cs typeface="Arial" pitchFamily="34" charset="0"/>
              </a:rPr>
              <a:t>4.4 </a:t>
            </a:r>
            <a:r>
              <a:rPr lang="en-GB" altLang="de-DE" sz="1400" b="1" dirty="0" err="1">
                <a:solidFill>
                  <a:schemeClr val="tx1"/>
                </a:solidFill>
                <a:cs typeface="Arial" pitchFamily="34" charset="0"/>
              </a:rPr>
              <a:t>ka</a:t>
            </a:r>
            <a:endParaRPr lang="de-DE" altLang="de-DE" sz="1400" b="1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10" name="Textfeld 19"/>
          <p:cNvSpPr txBox="1">
            <a:spLocks noChangeArrowheads="1"/>
          </p:cNvSpPr>
          <p:nvPr/>
        </p:nvSpPr>
        <p:spPr bwMode="auto">
          <a:xfrm>
            <a:off x="3780563" y="908720"/>
            <a:ext cx="1507144" cy="523220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lnSpc>
                <a:spcPct val="150000"/>
              </a:lnSpc>
              <a:spcBef>
                <a:spcPts val="425"/>
              </a:spcBef>
              <a:buFont typeface="Arial" pitchFamily="34" charset="0"/>
              <a:buChar char="•"/>
              <a:defRPr>
                <a:solidFill>
                  <a:srgbClr val="262626"/>
                </a:solidFill>
                <a:latin typeface="Arial" pitchFamily="34" charset="0"/>
                <a:ea typeface="ＭＳ Ｐゴシック" pitchFamily="34" charset="-128"/>
                <a:cs typeface="ＭＳ Ｐゴシック" pitchFamily="34" charset="-128"/>
              </a:defRPr>
            </a:lvl1pPr>
            <a:lvl2pPr marL="742950" indent="-285750" eaLnBrk="0" hangingPunct="0">
              <a:lnSpc>
                <a:spcPct val="150000"/>
              </a:lnSpc>
              <a:spcBef>
                <a:spcPts val="425"/>
              </a:spcBef>
              <a:buFont typeface="Arial" pitchFamily="34" charset="0"/>
              <a:buChar char="•"/>
              <a:defRPr sz="1600">
                <a:solidFill>
                  <a:srgbClr val="262626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2pPr>
            <a:lvl3pPr marL="1143000" indent="-228600" eaLnBrk="0" hangingPunct="0">
              <a:lnSpc>
                <a:spcPct val="150000"/>
              </a:lnSpc>
              <a:spcBef>
                <a:spcPts val="425"/>
              </a:spcBef>
              <a:buFont typeface="Arial" pitchFamily="34" charset="0"/>
              <a:buChar char="•"/>
              <a:defRPr sz="1400">
                <a:solidFill>
                  <a:srgbClr val="262626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•"/>
              <a:defRPr sz="1200">
                <a:solidFill>
                  <a:srgbClr val="262626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•"/>
              <a:defRPr sz="1200">
                <a:solidFill>
                  <a:srgbClr val="262626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200">
                <a:solidFill>
                  <a:srgbClr val="262626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200">
                <a:solidFill>
                  <a:srgbClr val="262626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200">
                <a:solidFill>
                  <a:srgbClr val="262626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200">
                <a:solidFill>
                  <a:srgbClr val="262626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1400" b="1" dirty="0" err="1">
                <a:solidFill>
                  <a:schemeClr val="tx1"/>
                </a:solidFill>
                <a:cs typeface="Arial" pitchFamily="34" charset="0"/>
              </a:rPr>
              <a:t>Neolithic</a:t>
            </a:r>
            <a:r>
              <a:rPr lang="de-DE" altLang="de-DE" sz="1400" b="1" dirty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de-DE" altLang="de-DE" sz="1400" b="1" dirty="0" err="1">
                <a:solidFill>
                  <a:schemeClr val="tx1"/>
                </a:solidFill>
                <a:cs typeface="Arial" pitchFamily="34" charset="0"/>
              </a:rPr>
              <a:t>layers</a:t>
            </a:r>
            <a:endParaRPr lang="de-DE" altLang="de-DE" sz="1400" b="1" dirty="0">
              <a:solidFill>
                <a:schemeClr val="tx1"/>
              </a:solidFill>
              <a:cs typeface="Arial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1400" b="1" dirty="0">
                <a:solidFill>
                  <a:schemeClr val="tx1"/>
                </a:solidFill>
                <a:cs typeface="Arial" pitchFamily="34" charset="0"/>
              </a:rPr>
              <a:t>~ 7.5 </a:t>
            </a:r>
            <a:r>
              <a:rPr lang="de-DE" altLang="de-DE" sz="1400" b="1" dirty="0" err="1">
                <a:solidFill>
                  <a:schemeClr val="tx1"/>
                </a:solidFill>
                <a:cs typeface="Arial" pitchFamily="34" charset="0"/>
              </a:rPr>
              <a:t>to</a:t>
            </a:r>
            <a:r>
              <a:rPr lang="de-DE" altLang="de-DE" sz="1400" b="1" dirty="0">
                <a:solidFill>
                  <a:schemeClr val="tx1"/>
                </a:solidFill>
                <a:cs typeface="Arial" pitchFamily="34" charset="0"/>
              </a:rPr>
              <a:t> 6.1 </a:t>
            </a:r>
            <a:r>
              <a:rPr lang="de-DE" altLang="de-DE" sz="1400" b="1" dirty="0" err="1">
                <a:solidFill>
                  <a:schemeClr val="tx1"/>
                </a:solidFill>
                <a:cs typeface="Arial" pitchFamily="34" charset="0"/>
              </a:rPr>
              <a:t>ka</a:t>
            </a:r>
            <a:endParaRPr lang="de-DE" altLang="de-DE" sz="1400" b="1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11" name="Textfeld 21"/>
          <p:cNvSpPr txBox="1">
            <a:spLocks noChangeArrowheads="1"/>
          </p:cNvSpPr>
          <p:nvPr/>
        </p:nvSpPr>
        <p:spPr bwMode="auto">
          <a:xfrm>
            <a:off x="3906129" y="1465620"/>
            <a:ext cx="1745991" cy="523220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lnSpc>
                <a:spcPct val="150000"/>
              </a:lnSpc>
              <a:spcBef>
                <a:spcPts val="425"/>
              </a:spcBef>
              <a:buFont typeface="Arial" pitchFamily="34" charset="0"/>
              <a:buChar char="•"/>
              <a:defRPr>
                <a:solidFill>
                  <a:srgbClr val="262626"/>
                </a:solidFill>
                <a:latin typeface="Arial" pitchFamily="34" charset="0"/>
                <a:ea typeface="ＭＳ Ｐゴシック" pitchFamily="34" charset="-128"/>
                <a:cs typeface="ＭＳ Ｐゴシック" pitchFamily="34" charset="-128"/>
              </a:defRPr>
            </a:lvl1pPr>
            <a:lvl2pPr marL="742950" indent="-285750" eaLnBrk="0" hangingPunct="0">
              <a:lnSpc>
                <a:spcPct val="150000"/>
              </a:lnSpc>
              <a:spcBef>
                <a:spcPts val="425"/>
              </a:spcBef>
              <a:buFont typeface="Arial" pitchFamily="34" charset="0"/>
              <a:buChar char="•"/>
              <a:defRPr sz="1600">
                <a:solidFill>
                  <a:srgbClr val="262626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2pPr>
            <a:lvl3pPr marL="1143000" indent="-228600" eaLnBrk="0" hangingPunct="0">
              <a:lnSpc>
                <a:spcPct val="150000"/>
              </a:lnSpc>
              <a:spcBef>
                <a:spcPts val="425"/>
              </a:spcBef>
              <a:buFont typeface="Arial" pitchFamily="34" charset="0"/>
              <a:buChar char="•"/>
              <a:defRPr sz="1400">
                <a:solidFill>
                  <a:srgbClr val="262626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•"/>
              <a:defRPr sz="1200">
                <a:solidFill>
                  <a:srgbClr val="262626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•"/>
              <a:defRPr sz="1200">
                <a:solidFill>
                  <a:srgbClr val="262626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200">
                <a:solidFill>
                  <a:srgbClr val="262626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200">
                <a:solidFill>
                  <a:srgbClr val="262626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200">
                <a:solidFill>
                  <a:srgbClr val="262626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200">
                <a:solidFill>
                  <a:srgbClr val="262626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1400" b="1" dirty="0" err="1">
                <a:solidFill>
                  <a:schemeClr val="tx1"/>
                </a:solidFill>
                <a:cs typeface="Arial" pitchFamily="34" charset="0"/>
              </a:rPr>
              <a:t>Upper</a:t>
            </a:r>
            <a:r>
              <a:rPr lang="de-DE" altLang="de-DE" sz="1400" b="1" dirty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de-DE" altLang="de-DE" sz="1400" b="1" dirty="0" err="1">
                <a:solidFill>
                  <a:schemeClr val="tx1"/>
                </a:solidFill>
                <a:cs typeface="Arial" pitchFamily="34" charset="0"/>
              </a:rPr>
              <a:t>Palaeolithic</a:t>
            </a:r>
            <a:endParaRPr lang="de-DE" altLang="de-DE" sz="1400" b="1" dirty="0">
              <a:solidFill>
                <a:schemeClr val="tx1"/>
              </a:solidFill>
              <a:cs typeface="Arial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de-DE" sz="1400" b="1" dirty="0">
                <a:solidFill>
                  <a:schemeClr val="tx1"/>
                </a:solidFill>
                <a:cs typeface="Arial" pitchFamily="34" charset="0"/>
              </a:rPr>
              <a:t>around 25 </a:t>
            </a:r>
            <a:r>
              <a:rPr lang="en-GB" altLang="de-DE" sz="1400" b="1" dirty="0" err="1">
                <a:solidFill>
                  <a:schemeClr val="tx1"/>
                </a:solidFill>
                <a:cs typeface="Arial" pitchFamily="34" charset="0"/>
              </a:rPr>
              <a:t>ka</a:t>
            </a:r>
            <a:endParaRPr lang="de-DE" altLang="de-DE" sz="1400" b="1" dirty="0">
              <a:solidFill>
                <a:schemeClr val="tx1"/>
              </a:solidFill>
              <a:cs typeface="Arial" pitchFamily="34" charset="0"/>
            </a:endParaRPr>
          </a:p>
        </p:txBody>
      </p:sp>
      <p:pic>
        <p:nvPicPr>
          <p:cNvPr id="12" name="Grafik 2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1361" y="3654815"/>
            <a:ext cx="1674979" cy="2143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7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883" y="1823377"/>
            <a:ext cx="2816293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feld 20"/>
          <p:cNvSpPr txBox="1"/>
          <p:nvPr/>
        </p:nvSpPr>
        <p:spPr>
          <a:xfrm>
            <a:off x="107504" y="2247255"/>
            <a:ext cx="1713931" cy="46166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eaLnBrk="1" hangingPunct="1"/>
            <a:r>
              <a:rPr lang="en-AU" kern="0" dirty="0" smtClean="0">
                <a:latin typeface="Times" panose="02020603050405020304" pitchFamily="18" charset="0"/>
                <a:cs typeface="Times" panose="02020603050405020304" pitchFamily="18" charset="0"/>
              </a:rPr>
              <a:t>Case studies</a:t>
            </a:r>
          </a:p>
        </p:txBody>
      </p:sp>
      <p:grpSp>
        <p:nvGrpSpPr>
          <p:cNvPr id="22" name="Gruppieren 21"/>
          <p:cNvGrpSpPr/>
          <p:nvPr/>
        </p:nvGrpSpPr>
        <p:grpSpPr>
          <a:xfrm>
            <a:off x="163289" y="764752"/>
            <a:ext cx="1744415" cy="432000"/>
            <a:chOff x="163289" y="1000811"/>
            <a:chExt cx="1744415" cy="432000"/>
          </a:xfrm>
        </p:grpSpPr>
        <p:sp>
          <p:nvSpPr>
            <p:cNvPr id="23" name="Textfeld 22"/>
            <p:cNvSpPr txBox="1"/>
            <p:nvPr/>
          </p:nvSpPr>
          <p:spPr>
            <a:xfrm>
              <a:off x="395536" y="1012666"/>
              <a:ext cx="1512168" cy="400110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AU" sz="2000" kern="0" dirty="0" err="1" smtClean="0">
                  <a:solidFill>
                    <a:schemeClr val="bg1">
                      <a:lumMod val="85000"/>
                    </a:schemeClr>
                  </a:solidFill>
                </a:rPr>
                <a:t>ssumptions</a:t>
              </a:r>
              <a:endParaRPr lang="en-AU" kern="0" dirty="0" smtClean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pic>
          <p:nvPicPr>
            <p:cNvPr id="24" name="Grafik 2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289" y="1000811"/>
              <a:ext cx="432000" cy="432000"/>
            </a:xfrm>
            <a:prstGeom prst="rect">
              <a:avLst/>
            </a:prstGeom>
          </p:spPr>
        </p:pic>
      </p:grpSp>
      <p:pic>
        <p:nvPicPr>
          <p:cNvPr id="25" name="Grafik 2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59" y="2775482"/>
            <a:ext cx="432000" cy="432000"/>
          </a:xfrm>
          <a:prstGeom prst="rect">
            <a:avLst/>
          </a:prstGeom>
        </p:spPr>
      </p:pic>
      <p:pic>
        <p:nvPicPr>
          <p:cNvPr id="26" name="Grafik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59" y="3642301"/>
            <a:ext cx="432000" cy="432000"/>
          </a:xfrm>
          <a:prstGeom prst="rect">
            <a:avLst/>
          </a:prstGeom>
        </p:spPr>
      </p:pic>
      <p:pic>
        <p:nvPicPr>
          <p:cNvPr id="27" name="Grafik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59" y="4509120"/>
            <a:ext cx="432000" cy="432000"/>
          </a:xfrm>
          <a:prstGeom prst="rect">
            <a:avLst/>
          </a:prstGeom>
        </p:spPr>
      </p:pic>
      <p:grpSp>
        <p:nvGrpSpPr>
          <p:cNvPr id="28" name="Gruppieren 27"/>
          <p:cNvGrpSpPr/>
          <p:nvPr/>
        </p:nvGrpSpPr>
        <p:grpSpPr>
          <a:xfrm>
            <a:off x="163289" y="5445272"/>
            <a:ext cx="1058114" cy="432000"/>
            <a:chOff x="163289" y="4687783"/>
            <a:chExt cx="1058114" cy="432000"/>
          </a:xfrm>
        </p:grpSpPr>
        <p:sp>
          <p:nvSpPr>
            <p:cNvPr id="29" name="Textfeld 28"/>
            <p:cNvSpPr txBox="1"/>
            <p:nvPr/>
          </p:nvSpPr>
          <p:spPr>
            <a:xfrm>
              <a:off x="395536" y="4699638"/>
              <a:ext cx="825867" cy="400110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 eaLnBrk="1" hangingPunct="1"/>
              <a:r>
                <a:rPr lang="en-AU" sz="2000" kern="0" dirty="0" smtClean="0">
                  <a:solidFill>
                    <a:schemeClr val="bg1">
                      <a:lumMod val="85000"/>
                    </a:schemeClr>
                  </a:solidFill>
                </a:rPr>
                <a:t>head </a:t>
              </a:r>
              <a:endParaRPr lang="en-AU" kern="0" dirty="0" smtClean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pic>
          <p:nvPicPr>
            <p:cNvPr id="30" name="Grafik 2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289" y="4687783"/>
              <a:ext cx="432000" cy="432000"/>
            </a:xfrm>
            <a:prstGeom prst="rect">
              <a:avLst/>
            </a:prstGeom>
          </p:spPr>
        </p:pic>
      </p:grpSp>
      <p:grpSp>
        <p:nvGrpSpPr>
          <p:cNvPr id="31" name="Gruppieren 30"/>
          <p:cNvGrpSpPr/>
          <p:nvPr/>
        </p:nvGrpSpPr>
        <p:grpSpPr>
          <a:xfrm>
            <a:off x="163289" y="1574542"/>
            <a:ext cx="1744415" cy="432000"/>
            <a:chOff x="163289" y="1574542"/>
            <a:chExt cx="1744415" cy="432000"/>
          </a:xfrm>
        </p:grpSpPr>
        <p:sp>
          <p:nvSpPr>
            <p:cNvPr id="32" name="Textfeld 31"/>
            <p:cNvSpPr txBox="1"/>
            <p:nvPr/>
          </p:nvSpPr>
          <p:spPr>
            <a:xfrm>
              <a:off x="395536" y="1586397"/>
              <a:ext cx="1512168" cy="400110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AU" sz="2000" kern="0" dirty="0" err="1" smtClean="0">
                  <a:solidFill>
                    <a:schemeClr val="bg1">
                      <a:lumMod val="85000"/>
                    </a:schemeClr>
                  </a:solidFill>
                </a:rPr>
                <a:t>lready</a:t>
              </a:r>
              <a:r>
                <a:rPr lang="en-AU" sz="2000" kern="0" dirty="0" smtClean="0">
                  <a:solidFill>
                    <a:schemeClr val="bg1">
                      <a:lumMod val="85000"/>
                    </a:schemeClr>
                  </a:solidFill>
                </a:rPr>
                <a:t> done</a:t>
              </a:r>
              <a:endParaRPr lang="en-AU" kern="0" dirty="0" smtClean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pic>
          <p:nvPicPr>
            <p:cNvPr id="33" name="Grafik 3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289" y="1574542"/>
              <a:ext cx="432000" cy="43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0015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A1 Egypt </a:t>
            </a:r>
            <a:r>
              <a:rPr lang="de-DE" dirty="0"/>
              <a:t>– </a:t>
            </a:r>
            <a:r>
              <a:rPr lang="de-DE" dirty="0" err="1"/>
              <a:t>Saqia</a:t>
            </a:r>
            <a:r>
              <a:rPr lang="de-DE" dirty="0"/>
              <a:t> </a:t>
            </a:r>
            <a:r>
              <a:rPr lang="de-DE" dirty="0" smtClean="0"/>
              <a:t>Cave</a:t>
            </a:r>
            <a:endParaRPr lang="de-DE" dirty="0"/>
          </a:p>
        </p:txBody>
      </p:sp>
      <p:grpSp>
        <p:nvGrpSpPr>
          <p:cNvPr id="7" name="Gruppieren 6"/>
          <p:cNvGrpSpPr/>
          <p:nvPr/>
        </p:nvGrpSpPr>
        <p:grpSpPr>
          <a:xfrm>
            <a:off x="1907704" y="476671"/>
            <a:ext cx="3888432" cy="5580001"/>
            <a:chOff x="2339752" y="2708920"/>
            <a:chExt cx="1434589" cy="2058441"/>
          </a:xfrm>
        </p:grpSpPr>
        <p:pic>
          <p:nvPicPr>
            <p:cNvPr id="4" name="Grafik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9752" y="2708920"/>
              <a:ext cx="1434589" cy="2058441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Ellipse 4"/>
            <p:cNvSpPr>
              <a:spLocks noChangeArrowheads="1"/>
            </p:cNvSpPr>
            <p:nvPr/>
          </p:nvSpPr>
          <p:spPr bwMode="auto">
            <a:xfrm>
              <a:off x="3147391" y="3548598"/>
              <a:ext cx="313475" cy="611633"/>
            </a:xfrm>
            <a:prstGeom prst="ellipse">
              <a:avLst/>
            </a:prstGeom>
            <a:noFill/>
            <a:ln w="25400" algn="ctr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lnSpc>
                  <a:spcPct val="150000"/>
                </a:lnSpc>
                <a:spcBef>
                  <a:spcPts val="425"/>
                </a:spcBef>
                <a:buFont typeface="Arial" charset="0"/>
                <a:buChar char="•"/>
                <a:defRPr>
                  <a:solidFill>
                    <a:srgbClr val="262626"/>
                  </a:solidFill>
                  <a:latin typeface="Arial" charset="0"/>
                  <a:ea typeface="ＭＳ Ｐゴシック" pitchFamily="34" charset="-128"/>
                  <a:cs typeface="ＭＳ Ｐゴシック" pitchFamily="34" charset="-128"/>
                </a:defRPr>
              </a:lvl1pPr>
              <a:lvl2pPr marL="742950" indent="-285750" eaLnBrk="0" hangingPunct="0">
                <a:lnSpc>
                  <a:spcPct val="150000"/>
                </a:lnSpc>
                <a:spcBef>
                  <a:spcPts val="425"/>
                </a:spcBef>
                <a:buFont typeface="Arial" charset="0"/>
                <a:buChar char="•"/>
                <a:defRPr sz="1600">
                  <a:solidFill>
                    <a:srgbClr val="262626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2pPr>
              <a:lvl3pPr marL="1143000" indent="-228600" eaLnBrk="0" hangingPunct="0">
                <a:lnSpc>
                  <a:spcPct val="150000"/>
                </a:lnSpc>
                <a:spcBef>
                  <a:spcPts val="425"/>
                </a:spcBef>
                <a:buFont typeface="Arial" charset="0"/>
                <a:buChar char="•"/>
                <a:defRPr sz="1400">
                  <a:solidFill>
                    <a:srgbClr val="262626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•"/>
                <a:defRPr sz="1200">
                  <a:solidFill>
                    <a:srgbClr val="262626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•"/>
                <a:defRPr sz="1200">
                  <a:solidFill>
                    <a:srgbClr val="262626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1200">
                  <a:solidFill>
                    <a:srgbClr val="262626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1200">
                  <a:solidFill>
                    <a:srgbClr val="262626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1200">
                  <a:solidFill>
                    <a:srgbClr val="262626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1200">
                  <a:solidFill>
                    <a:srgbClr val="262626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de-DE" altLang="de-DE" sz="4200">
                <a:solidFill>
                  <a:srgbClr val="C00000"/>
                </a:solidFill>
                <a:latin typeface="Gill Sans" charset="0"/>
                <a:cs typeface="Arial" charset="0"/>
                <a:sym typeface="Gill Sans" charset="0"/>
              </a:endParaRPr>
            </a:p>
          </p:txBody>
        </p:sp>
      </p:grpSp>
      <p:sp>
        <p:nvSpPr>
          <p:cNvPr id="6" name="Rechteck 5"/>
          <p:cNvSpPr/>
          <p:nvPr/>
        </p:nvSpPr>
        <p:spPr>
          <a:xfrm>
            <a:off x="6012160" y="1772816"/>
            <a:ext cx="2448272" cy="1031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altLang="de-DE" sz="1600" b="1" dirty="0" err="1">
                <a:latin typeface="+mj-lt"/>
              </a:rPr>
              <a:t>Th</a:t>
            </a:r>
            <a:r>
              <a:rPr lang="en-GB" altLang="de-DE" sz="1600" b="1" dirty="0">
                <a:latin typeface="+mj-lt"/>
              </a:rPr>
              <a:t>/U – </a:t>
            </a:r>
            <a:r>
              <a:rPr lang="en-GB" altLang="de-DE" sz="1600" b="1" dirty="0" smtClean="0">
                <a:latin typeface="+mj-lt"/>
              </a:rPr>
              <a:t>dating:</a:t>
            </a:r>
            <a:endParaRPr lang="en-GB" altLang="de-DE" sz="1600" b="1" dirty="0">
              <a:latin typeface="+mj-lt"/>
            </a:endParaRPr>
          </a:p>
          <a:p>
            <a:pPr>
              <a:lnSpc>
                <a:spcPts val="1800"/>
              </a:lnSpc>
              <a:defRPr/>
            </a:pPr>
            <a:r>
              <a:rPr lang="en-GB" altLang="de-DE" sz="1600" b="1" dirty="0" smtClean="0">
                <a:latin typeface="+mj-lt"/>
              </a:rPr>
              <a:t>  </a:t>
            </a:r>
            <a:r>
              <a:rPr lang="en-GB" altLang="de-DE" sz="1600" dirty="0">
                <a:latin typeface="+mj-lt"/>
              </a:rPr>
              <a:t>83.2 ± 2.1 </a:t>
            </a:r>
            <a:r>
              <a:rPr lang="en-GB" altLang="de-DE" sz="1600" dirty="0" err="1">
                <a:latin typeface="+mj-lt"/>
              </a:rPr>
              <a:t>ka</a:t>
            </a:r>
            <a:r>
              <a:rPr lang="en-GB" altLang="de-DE" sz="1600" dirty="0">
                <a:latin typeface="+mj-lt"/>
              </a:rPr>
              <a:t> (MIS  5a)</a:t>
            </a:r>
          </a:p>
          <a:p>
            <a:pPr>
              <a:lnSpc>
                <a:spcPts val="1800"/>
              </a:lnSpc>
              <a:defRPr/>
            </a:pPr>
            <a:r>
              <a:rPr lang="en-GB" altLang="de-DE" sz="1600" dirty="0">
                <a:latin typeface="+mj-lt"/>
              </a:rPr>
              <a:t>103.8 ± 3.6 </a:t>
            </a:r>
            <a:r>
              <a:rPr lang="en-GB" altLang="de-DE" sz="1600" dirty="0" err="1">
                <a:latin typeface="+mj-lt"/>
              </a:rPr>
              <a:t>ka</a:t>
            </a:r>
            <a:r>
              <a:rPr lang="en-GB" altLang="de-DE" sz="1600" dirty="0">
                <a:latin typeface="+mj-lt"/>
              </a:rPr>
              <a:t> (MIS  5c)</a:t>
            </a:r>
          </a:p>
          <a:p>
            <a:pPr>
              <a:lnSpc>
                <a:spcPts val="1800"/>
              </a:lnSpc>
              <a:defRPr/>
            </a:pPr>
            <a:r>
              <a:rPr lang="en-GB" altLang="de-DE" sz="1600" dirty="0">
                <a:latin typeface="+mj-lt"/>
              </a:rPr>
              <a:t>123.3 ± 1.8 </a:t>
            </a:r>
            <a:r>
              <a:rPr lang="en-GB" altLang="de-DE" sz="1600" dirty="0" err="1">
                <a:latin typeface="+mj-lt"/>
              </a:rPr>
              <a:t>ka</a:t>
            </a:r>
            <a:r>
              <a:rPr lang="en-GB" altLang="de-DE" sz="1600" dirty="0">
                <a:latin typeface="+mj-lt"/>
              </a:rPr>
              <a:t> (MIS  5e)</a:t>
            </a:r>
            <a:endParaRPr lang="de-DE" altLang="de-DE" sz="1600" dirty="0">
              <a:latin typeface="+mj-lt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07504" y="2247255"/>
            <a:ext cx="1713931" cy="46166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eaLnBrk="1" hangingPunct="1"/>
            <a:r>
              <a:rPr lang="en-AU" kern="0" dirty="0" smtClean="0">
                <a:latin typeface="Times" panose="02020603050405020304" pitchFamily="18" charset="0"/>
                <a:cs typeface="Times" panose="02020603050405020304" pitchFamily="18" charset="0"/>
              </a:rPr>
              <a:t>Case studies</a:t>
            </a:r>
          </a:p>
        </p:txBody>
      </p:sp>
      <p:grpSp>
        <p:nvGrpSpPr>
          <p:cNvPr id="9" name="Gruppieren 8"/>
          <p:cNvGrpSpPr/>
          <p:nvPr/>
        </p:nvGrpSpPr>
        <p:grpSpPr>
          <a:xfrm>
            <a:off x="163289" y="764752"/>
            <a:ext cx="1744415" cy="432000"/>
            <a:chOff x="163289" y="1000811"/>
            <a:chExt cx="1744415" cy="432000"/>
          </a:xfrm>
        </p:grpSpPr>
        <p:sp>
          <p:nvSpPr>
            <p:cNvPr id="10" name="Textfeld 9"/>
            <p:cNvSpPr txBox="1"/>
            <p:nvPr/>
          </p:nvSpPr>
          <p:spPr>
            <a:xfrm>
              <a:off x="395536" y="1012666"/>
              <a:ext cx="1512168" cy="400110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AU" sz="2000" kern="0" dirty="0" err="1" smtClean="0">
                  <a:solidFill>
                    <a:schemeClr val="bg1">
                      <a:lumMod val="85000"/>
                    </a:schemeClr>
                  </a:solidFill>
                </a:rPr>
                <a:t>ssumptions</a:t>
              </a:r>
              <a:endParaRPr lang="en-AU" kern="0" dirty="0" smtClean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pic>
          <p:nvPicPr>
            <p:cNvPr id="11" name="Grafik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289" y="1000811"/>
              <a:ext cx="432000" cy="432000"/>
            </a:xfrm>
            <a:prstGeom prst="rect">
              <a:avLst/>
            </a:prstGeom>
          </p:spPr>
        </p:pic>
      </p:grpSp>
      <p:pic>
        <p:nvPicPr>
          <p:cNvPr id="12" name="Grafik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59" y="2775482"/>
            <a:ext cx="432000" cy="4320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59" y="3642301"/>
            <a:ext cx="432000" cy="432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59" y="4509120"/>
            <a:ext cx="432000" cy="432000"/>
          </a:xfrm>
          <a:prstGeom prst="rect">
            <a:avLst/>
          </a:prstGeom>
        </p:spPr>
      </p:pic>
      <p:grpSp>
        <p:nvGrpSpPr>
          <p:cNvPr id="15" name="Gruppieren 14"/>
          <p:cNvGrpSpPr/>
          <p:nvPr/>
        </p:nvGrpSpPr>
        <p:grpSpPr>
          <a:xfrm>
            <a:off x="163289" y="5445272"/>
            <a:ext cx="1058114" cy="432000"/>
            <a:chOff x="163289" y="4687783"/>
            <a:chExt cx="1058114" cy="432000"/>
          </a:xfrm>
        </p:grpSpPr>
        <p:sp>
          <p:nvSpPr>
            <p:cNvPr id="16" name="Textfeld 15"/>
            <p:cNvSpPr txBox="1"/>
            <p:nvPr/>
          </p:nvSpPr>
          <p:spPr>
            <a:xfrm>
              <a:off x="395536" y="4699638"/>
              <a:ext cx="825867" cy="400110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 eaLnBrk="1" hangingPunct="1"/>
              <a:r>
                <a:rPr lang="en-AU" sz="2000" kern="0" dirty="0" smtClean="0">
                  <a:solidFill>
                    <a:schemeClr val="bg1">
                      <a:lumMod val="85000"/>
                    </a:schemeClr>
                  </a:solidFill>
                </a:rPr>
                <a:t>head </a:t>
              </a:r>
              <a:endParaRPr lang="en-AU" kern="0" dirty="0" smtClean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pic>
          <p:nvPicPr>
            <p:cNvPr id="17" name="Grafik 1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289" y="4687783"/>
              <a:ext cx="432000" cy="432000"/>
            </a:xfrm>
            <a:prstGeom prst="rect">
              <a:avLst/>
            </a:prstGeom>
          </p:spPr>
        </p:pic>
      </p:grpSp>
      <p:grpSp>
        <p:nvGrpSpPr>
          <p:cNvPr id="18" name="Gruppieren 17"/>
          <p:cNvGrpSpPr/>
          <p:nvPr/>
        </p:nvGrpSpPr>
        <p:grpSpPr>
          <a:xfrm>
            <a:off x="163289" y="1574542"/>
            <a:ext cx="1744415" cy="432000"/>
            <a:chOff x="163289" y="1574542"/>
            <a:chExt cx="1744415" cy="432000"/>
          </a:xfrm>
        </p:grpSpPr>
        <p:sp>
          <p:nvSpPr>
            <p:cNvPr id="19" name="Textfeld 18"/>
            <p:cNvSpPr txBox="1"/>
            <p:nvPr/>
          </p:nvSpPr>
          <p:spPr>
            <a:xfrm>
              <a:off x="395536" y="1586397"/>
              <a:ext cx="1512168" cy="400110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AU" sz="2000" kern="0" dirty="0" err="1" smtClean="0">
                  <a:solidFill>
                    <a:schemeClr val="bg1">
                      <a:lumMod val="85000"/>
                    </a:schemeClr>
                  </a:solidFill>
                </a:rPr>
                <a:t>lready</a:t>
              </a:r>
              <a:r>
                <a:rPr lang="en-AU" sz="2000" kern="0" dirty="0" smtClean="0">
                  <a:solidFill>
                    <a:schemeClr val="bg1">
                      <a:lumMod val="85000"/>
                    </a:schemeClr>
                  </a:solidFill>
                </a:rPr>
                <a:t> done</a:t>
              </a:r>
              <a:endParaRPr lang="en-AU" kern="0" dirty="0" smtClean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pic>
          <p:nvPicPr>
            <p:cNvPr id="20" name="Grafik 1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289" y="1574542"/>
              <a:ext cx="432000" cy="43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87360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rafik 5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400" y="3904226"/>
            <a:ext cx="540000" cy="540000"/>
          </a:xfrm>
          <a:prstGeom prst="rect">
            <a:avLst/>
          </a:prstGeom>
        </p:spPr>
      </p:pic>
      <p:pic>
        <p:nvPicPr>
          <p:cNvPr id="53" name="Grafik 5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860" y="3904226"/>
            <a:ext cx="540000" cy="540000"/>
          </a:xfrm>
          <a:prstGeom prst="rect">
            <a:avLst/>
          </a:prstGeom>
        </p:spPr>
      </p:pic>
      <p:pic>
        <p:nvPicPr>
          <p:cNvPr id="54" name="Grafik 5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320" y="3904226"/>
            <a:ext cx="540000" cy="54000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610" y="406654"/>
            <a:ext cx="854224" cy="854224"/>
          </a:xfrm>
          <a:prstGeom prst="rect">
            <a:avLst/>
          </a:prstGeom>
        </p:spPr>
      </p:pic>
      <p:grpSp>
        <p:nvGrpSpPr>
          <p:cNvPr id="2" name="Gruppieren 1"/>
          <p:cNvGrpSpPr/>
          <p:nvPr/>
        </p:nvGrpSpPr>
        <p:grpSpPr>
          <a:xfrm>
            <a:off x="4521389" y="1847573"/>
            <a:ext cx="804703" cy="4197509"/>
            <a:chOff x="251520" y="404664"/>
            <a:chExt cx="1271970" cy="5098992"/>
          </a:xfrm>
        </p:grpSpPr>
        <p:sp>
          <p:nvSpPr>
            <p:cNvPr id="3" name="Rechteck 2"/>
            <p:cNvSpPr/>
            <p:nvPr/>
          </p:nvSpPr>
          <p:spPr bwMode="auto">
            <a:xfrm flipH="1">
              <a:off x="251520" y="476672"/>
              <a:ext cx="1152043" cy="5018131"/>
            </a:xfrm>
            <a:prstGeom prst="rect">
              <a:avLst/>
            </a:prstGeom>
            <a:gradFill>
              <a:gsLst>
                <a:gs pos="0">
                  <a:srgbClr val="FF33CC">
                    <a:alpha val="49804"/>
                  </a:srgbClr>
                </a:gs>
                <a:gs pos="18000">
                  <a:schemeClr val="accent2">
                    <a:lumMod val="60000"/>
                    <a:lumOff val="40000"/>
                    <a:alpha val="50000"/>
                  </a:schemeClr>
                </a:gs>
                <a:gs pos="8000">
                  <a:schemeClr val="accent2">
                    <a:lumMod val="60000"/>
                    <a:lumOff val="40000"/>
                    <a:alpha val="50000"/>
                  </a:schemeClr>
                </a:gs>
                <a:gs pos="64000">
                  <a:schemeClr val="accent2">
                    <a:lumMod val="60000"/>
                    <a:lumOff val="40000"/>
                    <a:alpha val="50000"/>
                  </a:schemeClr>
                </a:gs>
                <a:gs pos="30000">
                  <a:srgbClr val="BA3B69">
                    <a:alpha val="50000"/>
                  </a:srgbClr>
                </a:gs>
                <a:gs pos="45000">
                  <a:srgbClr val="BA3B69">
                    <a:alpha val="50000"/>
                  </a:srgbClr>
                </a:gs>
                <a:gs pos="35000">
                  <a:srgbClr val="FF0000">
                    <a:alpha val="50000"/>
                  </a:srgbClr>
                </a:gs>
                <a:gs pos="54000">
                  <a:srgbClr val="FF0000">
                    <a:alpha val="50000"/>
                  </a:srgbClr>
                </a:gs>
                <a:gs pos="26000">
                  <a:srgbClr val="FF0000">
                    <a:alpha val="50000"/>
                  </a:srgbClr>
                </a:gs>
              </a:gsLst>
              <a:lin ang="5400000" scaled="0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ヒラギノ角ゴ Pro W3" charset="0"/>
                <a:cs typeface="ヒラギノ角ゴ Pro W3" charset="0"/>
              </a:endParaRPr>
            </a:p>
          </p:txBody>
        </p:sp>
        <p:cxnSp>
          <p:nvCxnSpPr>
            <p:cNvPr id="13" name="Gerader Verbinder 12"/>
            <p:cNvCxnSpPr/>
            <p:nvPr/>
          </p:nvCxnSpPr>
          <p:spPr bwMode="auto">
            <a:xfrm>
              <a:off x="635052" y="1792909"/>
              <a:ext cx="768511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4" name="Gerader Verbinder 13"/>
            <p:cNvCxnSpPr/>
            <p:nvPr/>
          </p:nvCxnSpPr>
          <p:spPr bwMode="auto">
            <a:xfrm>
              <a:off x="635052" y="1962720"/>
              <a:ext cx="768511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6" name="Gerader Verbinder 15"/>
            <p:cNvCxnSpPr/>
            <p:nvPr/>
          </p:nvCxnSpPr>
          <p:spPr bwMode="auto">
            <a:xfrm>
              <a:off x="635052" y="2709892"/>
              <a:ext cx="768511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7" name="Gerader Verbinder 16"/>
            <p:cNvCxnSpPr/>
            <p:nvPr/>
          </p:nvCxnSpPr>
          <p:spPr bwMode="auto">
            <a:xfrm>
              <a:off x="635052" y="3185364"/>
              <a:ext cx="768511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pic>
          <p:nvPicPr>
            <p:cNvPr id="20" name="Grafik 19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999" r="35150" b="4271"/>
            <a:stretch/>
          </p:blipFill>
          <p:spPr>
            <a:xfrm>
              <a:off x="251520" y="476672"/>
              <a:ext cx="1152128" cy="5026984"/>
            </a:xfrm>
            <a:prstGeom prst="rect">
              <a:avLst/>
            </a:prstGeom>
          </p:spPr>
        </p:pic>
        <p:sp>
          <p:nvSpPr>
            <p:cNvPr id="10" name="Textfeld 9"/>
            <p:cNvSpPr txBox="1"/>
            <p:nvPr/>
          </p:nvSpPr>
          <p:spPr>
            <a:xfrm>
              <a:off x="945608" y="3851889"/>
              <a:ext cx="517407" cy="4860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20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6</a:t>
              </a:r>
            </a:p>
          </p:txBody>
        </p:sp>
        <p:sp>
          <p:nvSpPr>
            <p:cNvPr id="11" name="Textfeld 10"/>
            <p:cNvSpPr txBox="1"/>
            <p:nvPr/>
          </p:nvSpPr>
          <p:spPr>
            <a:xfrm>
              <a:off x="945608" y="910455"/>
              <a:ext cx="517407" cy="4860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2000" b="1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4</a:t>
              </a:r>
              <a:endParaRPr lang="de-DE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534806" y="1314851"/>
              <a:ext cx="517407" cy="4860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2000" b="1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5</a:t>
              </a:r>
              <a:endParaRPr lang="de-DE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15" name="Textfeld 14"/>
            <p:cNvSpPr txBox="1"/>
            <p:nvPr/>
          </p:nvSpPr>
          <p:spPr>
            <a:xfrm flipH="1">
              <a:off x="491717" y="404664"/>
              <a:ext cx="1031773" cy="3738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b="1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MIS 3</a:t>
              </a:r>
              <a:endParaRPr lang="de-DE" sz="1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18" name="Textfeld 17"/>
            <p:cNvSpPr txBox="1"/>
            <p:nvPr/>
          </p:nvSpPr>
          <p:spPr>
            <a:xfrm>
              <a:off x="946586" y="1628006"/>
              <a:ext cx="494603" cy="3364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200" b="1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.1</a:t>
              </a:r>
              <a:endParaRPr lang="de-DE" sz="1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19" name="Textfeld 18"/>
            <p:cNvSpPr txBox="1"/>
            <p:nvPr/>
          </p:nvSpPr>
          <p:spPr>
            <a:xfrm>
              <a:off x="946587" y="1817276"/>
              <a:ext cx="494603" cy="3364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200" b="1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.2</a:t>
              </a:r>
              <a:endParaRPr lang="de-DE" sz="1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23" name="Textfeld 22"/>
            <p:cNvSpPr txBox="1"/>
            <p:nvPr/>
          </p:nvSpPr>
          <p:spPr>
            <a:xfrm>
              <a:off x="946587" y="2556000"/>
              <a:ext cx="494603" cy="3364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200" b="1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.4</a:t>
              </a:r>
              <a:endParaRPr lang="de-DE" sz="1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24" name="Textfeld 23"/>
            <p:cNvSpPr txBox="1"/>
            <p:nvPr/>
          </p:nvSpPr>
          <p:spPr>
            <a:xfrm>
              <a:off x="946587" y="3024000"/>
              <a:ext cx="494603" cy="3364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200" b="1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.5</a:t>
              </a:r>
              <a:endParaRPr lang="de-DE" sz="1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cxnSp>
          <p:nvCxnSpPr>
            <p:cNvPr id="25" name="Gerader Verbinder 24"/>
            <p:cNvCxnSpPr/>
            <p:nvPr/>
          </p:nvCxnSpPr>
          <p:spPr bwMode="auto">
            <a:xfrm>
              <a:off x="635137" y="2250000"/>
              <a:ext cx="768511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26" name="Textfeld 25"/>
            <p:cNvSpPr txBox="1"/>
            <p:nvPr/>
          </p:nvSpPr>
          <p:spPr>
            <a:xfrm>
              <a:off x="580415" y="1625945"/>
              <a:ext cx="426190" cy="3364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2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a</a:t>
              </a:r>
            </a:p>
          </p:txBody>
        </p:sp>
        <p:sp>
          <p:nvSpPr>
            <p:cNvPr id="27" name="Textfeld 26"/>
            <p:cNvSpPr txBox="1"/>
            <p:nvPr/>
          </p:nvSpPr>
          <p:spPr>
            <a:xfrm>
              <a:off x="572813" y="1815213"/>
              <a:ext cx="441393" cy="3364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2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b</a:t>
              </a:r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580415" y="2088000"/>
              <a:ext cx="426190" cy="3364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2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c</a:t>
              </a:r>
            </a:p>
          </p:txBody>
        </p:sp>
        <p:sp>
          <p:nvSpPr>
            <p:cNvPr id="29" name="Textfeld 28"/>
            <p:cNvSpPr txBox="1"/>
            <p:nvPr/>
          </p:nvSpPr>
          <p:spPr>
            <a:xfrm>
              <a:off x="572813" y="2556000"/>
              <a:ext cx="441393" cy="3364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2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d</a:t>
              </a:r>
            </a:p>
          </p:txBody>
        </p:sp>
        <p:sp>
          <p:nvSpPr>
            <p:cNvPr id="30" name="Textfeld 29"/>
            <p:cNvSpPr txBox="1"/>
            <p:nvPr/>
          </p:nvSpPr>
          <p:spPr>
            <a:xfrm>
              <a:off x="580415" y="3024000"/>
              <a:ext cx="426190" cy="3364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2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e</a:t>
              </a:r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946588" y="2088000"/>
              <a:ext cx="494601" cy="3364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200" b="1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.3</a:t>
              </a:r>
              <a:endParaRPr lang="de-DE" sz="1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sp>
        <p:nvSpPr>
          <p:cNvPr id="36" name="Textfeld 35"/>
          <p:cNvSpPr txBox="1"/>
          <p:nvPr/>
        </p:nvSpPr>
        <p:spPr>
          <a:xfrm rot="18984645">
            <a:off x="5782419" y="880571"/>
            <a:ext cx="944188" cy="274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Lake </a:t>
            </a:r>
            <a:r>
              <a:rPr lang="de-DE" sz="1200" dirty="0" err="1" smtClean="0"/>
              <a:t>Chamo</a:t>
            </a:r>
            <a:endParaRPr lang="de-DE" sz="1200" dirty="0"/>
          </a:p>
        </p:txBody>
      </p:sp>
      <p:sp>
        <p:nvSpPr>
          <p:cNvPr id="37" name="Textfeld 36"/>
          <p:cNvSpPr txBox="1"/>
          <p:nvPr/>
        </p:nvSpPr>
        <p:spPr>
          <a:xfrm rot="18984645">
            <a:off x="6378334" y="905641"/>
            <a:ext cx="9845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200" dirty="0" err="1" smtClean="0"/>
              <a:t>Dendi</a:t>
            </a:r>
            <a:r>
              <a:rPr lang="de-DE" sz="1200" dirty="0" smtClean="0"/>
              <a:t> </a:t>
            </a:r>
            <a:r>
              <a:rPr lang="de-DE" sz="1200" dirty="0" err="1" smtClean="0"/>
              <a:t>lakes</a:t>
            </a:r>
            <a:endParaRPr lang="de-DE" sz="1200" dirty="0"/>
          </a:p>
        </p:txBody>
      </p:sp>
      <p:sp>
        <p:nvSpPr>
          <p:cNvPr id="38" name="Textfeld 37"/>
          <p:cNvSpPr txBox="1"/>
          <p:nvPr/>
        </p:nvSpPr>
        <p:spPr>
          <a:xfrm rot="18984645">
            <a:off x="8134391" y="813308"/>
            <a:ext cx="976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200" dirty="0" err="1" smtClean="0"/>
              <a:t>Chew</a:t>
            </a:r>
            <a:r>
              <a:rPr lang="de-DE" sz="1200" dirty="0" smtClean="0"/>
              <a:t> </a:t>
            </a:r>
            <a:r>
              <a:rPr lang="de-DE" sz="1200" dirty="0" err="1" smtClean="0"/>
              <a:t>Bahir</a:t>
            </a:r>
            <a:endParaRPr lang="de-DE" sz="1200" dirty="0" smtClean="0"/>
          </a:p>
          <a:p>
            <a:pPr algn="ctr"/>
            <a:r>
              <a:rPr lang="de-DE" sz="1200" dirty="0" smtClean="0"/>
              <a:t>280m</a:t>
            </a:r>
            <a:endParaRPr lang="de-DE" sz="1200" dirty="0"/>
          </a:p>
        </p:txBody>
      </p:sp>
      <p:sp>
        <p:nvSpPr>
          <p:cNvPr id="39" name="Textfeld 38"/>
          <p:cNvSpPr txBox="1"/>
          <p:nvPr/>
        </p:nvSpPr>
        <p:spPr>
          <a:xfrm rot="18984645">
            <a:off x="7552771" y="813308"/>
            <a:ext cx="976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 smtClean="0"/>
              <a:t>Chew</a:t>
            </a:r>
            <a:r>
              <a:rPr lang="de-DE" sz="1200" dirty="0" smtClean="0"/>
              <a:t> </a:t>
            </a:r>
            <a:r>
              <a:rPr lang="de-DE" sz="1200" dirty="0" err="1" smtClean="0"/>
              <a:t>Bahir</a:t>
            </a:r>
            <a:endParaRPr lang="de-DE" sz="1200" dirty="0" smtClean="0"/>
          </a:p>
          <a:p>
            <a:pPr algn="ctr"/>
            <a:r>
              <a:rPr lang="de-DE" sz="1200" dirty="0" smtClean="0"/>
              <a:t>40m</a:t>
            </a:r>
            <a:endParaRPr lang="de-DE" sz="1200" dirty="0"/>
          </a:p>
        </p:txBody>
      </p:sp>
      <p:sp>
        <p:nvSpPr>
          <p:cNvPr id="40" name="Textfeld 39"/>
          <p:cNvSpPr txBox="1"/>
          <p:nvPr/>
        </p:nvSpPr>
        <p:spPr>
          <a:xfrm rot="18984645">
            <a:off x="6967556" y="810569"/>
            <a:ext cx="9765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200" dirty="0" err="1"/>
              <a:t>Chew</a:t>
            </a:r>
            <a:r>
              <a:rPr lang="de-DE" sz="1200" dirty="0"/>
              <a:t> </a:t>
            </a:r>
            <a:r>
              <a:rPr lang="de-DE" sz="1200" dirty="0" err="1"/>
              <a:t>Bahir</a:t>
            </a:r>
            <a:endParaRPr lang="de-DE" sz="1200" dirty="0"/>
          </a:p>
          <a:p>
            <a:pPr algn="ctr"/>
            <a:r>
              <a:rPr lang="de-DE" sz="1200" dirty="0"/>
              <a:t>20m</a:t>
            </a:r>
          </a:p>
        </p:txBody>
      </p:sp>
      <p:sp>
        <p:nvSpPr>
          <p:cNvPr id="7" name="Rechteck 6"/>
          <p:cNvSpPr/>
          <p:nvPr/>
        </p:nvSpPr>
        <p:spPr bwMode="auto">
          <a:xfrm>
            <a:off x="7586940" y="1437545"/>
            <a:ext cx="483972" cy="2646822"/>
          </a:xfrm>
          <a:prstGeom prst="rect">
            <a:avLst/>
          </a:prstGeom>
          <a:solidFill>
            <a:srgbClr val="0066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33" name="Rechteck 32"/>
          <p:cNvSpPr/>
          <p:nvPr/>
        </p:nvSpPr>
        <p:spPr bwMode="auto">
          <a:xfrm>
            <a:off x="5853112" y="1437545"/>
            <a:ext cx="483972" cy="252000"/>
          </a:xfrm>
          <a:prstGeom prst="rect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34" name="Rechteck 33"/>
          <p:cNvSpPr/>
          <p:nvPr/>
        </p:nvSpPr>
        <p:spPr bwMode="auto">
          <a:xfrm>
            <a:off x="6414922" y="1437544"/>
            <a:ext cx="483972" cy="396000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41" name="Pfeil nach unten 40"/>
          <p:cNvSpPr/>
          <p:nvPr/>
        </p:nvSpPr>
        <p:spPr bwMode="auto">
          <a:xfrm>
            <a:off x="7924536" y="1449801"/>
            <a:ext cx="967944" cy="4554780"/>
          </a:xfrm>
          <a:prstGeom prst="downArrow">
            <a:avLst/>
          </a:prstGeom>
          <a:solidFill>
            <a:srgbClr val="0000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4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ヒラギノ角ゴ Pro W3" charset="0"/>
                <a:cs typeface="ヒラギノ角ゴ Pro W3" charset="0"/>
              </a:rPr>
              <a:t>?</a:t>
            </a:r>
            <a:endParaRPr kumimoji="0" lang="de-DE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44" name="Textfeld 43"/>
          <p:cNvSpPr txBox="1"/>
          <p:nvPr/>
        </p:nvSpPr>
        <p:spPr>
          <a:xfrm rot="18984645">
            <a:off x="5345211" y="961923"/>
            <a:ext cx="730812" cy="274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Lake </a:t>
            </a:r>
            <a:r>
              <a:rPr lang="de-DE" sz="1200" dirty="0" err="1" smtClean="0"/>
              <a:t>Yoa</a:t>
            </a:r>
            <a:endParaRPr lang="de-DE" sz="1200" dirty="0"/>
          </a:p>
        </p:txBody>
      </p:sp>
      <p:pic>
        <p:nvPicPr>
          <p:cNvPr id="46" name="Grafik 45"/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632024"/>
            <a:ext cx="483972" cy="394390"/>
          </a:xfrm>
          <a:prstGeom prst="rect">
            <a:avLst/>
          </a:prstGeom>
        </p:spPr>
      </p:pic>
      <p:sp>
        <p:nvSpPr>
          <p:cNvPr id="48" name="Rechteck 47"/>
          <p:cNvSpPr/>
          <p:nvPr/>
        </p:nvSpPr>
        <p:spPr bwMode="auto">
          <a:xfrm>
            <a:off x="2295183" y="1437544"/>
            <a:ext cx="483972" cy="2646822"/>
          </a:xfrm>
          <a:prstGeom prst="rect">
            <a:avLst/>
          </a:prstGeom>
          <a:solidFill>
            <a:srgbClr val="FF33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cxnSp>
        <p:nvCxnSpPr>
          <p:cNvPr id="56" name="Gerader Verbinder 55"/>
          <p:cNvCxnSpPr/>
          <p:nvPr/>
        </p:nvCxnSpPr>
        <p:spPr bwMode="auto">
          <a:xfrm>
            <a:off x="2256581" y="1906850"/>
            <a:ext cx="6398901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8" name="Rechteck 57"/>
          <p:cNvSpPr/>
          <p:nvPr/>
        </p:nvSpPr>
        <p:spPr bwMode="auto">
          <a:xfrm>
            <a:off x="6976732" y="1437544"/>
            <a:ext cx="532369" cy="540000"/>
          </a:xfrm>
          <a:prstGeom prst="rect">
            <a:avLst/>
          </a:prstGeom>
          <a:solidFill>
            <a:srgbClr val="66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59" name="Rechteck 58"/>
          <p:cNvSpPr/>
          <p:nvPr/>
        </p:nvSpPr>
        <p:spPr bwMode="auto">
          <a:xfrm>
            <a:off x="5291302" y="1437545"/>
            <a:ext cx="483972" cy="396000"/>
          </a:xfrm>
          <a:prstGeom prst="rect">
            <a:avLst/>
          </a:prstGeom>
          <a:solidFill>
            <a:srgbClr val="FF33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60" name="Pfeil nach unten 59"/>
          <p:cNvSpPr/>
          <p:nvPr/>
        </p:nvSpPr>
        <p:spPr bwMode="auto">
          <a:xfrm>
            <a:off x="2628910" y="4443225"/>
            <a:ext cx="956590" cy="1013903"/>
          </a:xfrm>
          <a:prstGeom prst="downArrow">
            <a:avLst/>
          </a:prstGeom>
          <a:solidFill>
            <a:srgbClr val="8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4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ヒラギノ角ゴ Pro W3" charset="0"/>
                <a:cs typeface="ヒラギノ角ゴ Pro W3" charset="0"/>
              </a:rPr>
              <a:t>?</a:t>
            </a:r>
            <a:endParaRPr kumimoji="0" lang="de-DE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61" name="Rechteck 60"/>
          <p:cNvSpPr/>
          <p:nvPr/>
        </p:nvSpPr>
        <p:spPr bwMode="auto">
          <a:xfrm>
            <a:off x="2865219" y="1437545"/>
            <a:ext cx="483972" cy="369529"/>
          </a:xfrm>
          <a:prstGeom prst="rect">
            <a:avLst/>
          </a:prstGeom>
          <a:solidFill>
            <a:srgbClr val="8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62" name="Rechteck 61"/>
          <p:cNvSpPr/>
          <p:nvPr/>
        </p:nvSpPr>
        <p:spPr bwMode="auto">
          <a:xfrm>
            <a:off x="2865219" y="1866994"/>
            <a:ext cx="483972" cy="369529"/>
          </a:xfrm>
          <a:prstGeom prst="rect">
            <a:avLst/>
          </a:prstGeom>
          <a:solidFill>
            <a:srgbClr val="8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63" name="Rechteck 62"/>
          <p:cNvSpPr/>
          <p:nvPr/>
        </p:nvSpPr>
        <p:spPr bwMode="auto">
          <a:xfrm>
            <a:off x="2865219" y="2296443"/>
            <a:ext cx="483972" cy="369529"/>
          </a:xfrm>
          <a:prstGeom prst="rect">
            <a:avLst/>
          </a:prstGeom>
          <a:solidFill>
            <a:srgbClr val="8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64" name="Rechteck 63"/>
          <p:cNvSpPr/>
          <p:nvPr/>
        </p:nvSpPr>
        <p:spPr bwMode="auto">
          <a:xfrm>
            <a:off x="2865219" y="2725892"/>
            <a:ext cx="483972" cy="369529"/>
          </a:xfrm>
          <a:prstGeom prst="rect">
            <a:avLst/>
          </a:prstGeom>
          <a:solidFill>
            <a:srgbClr val="8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65" name="Rechteck 64"/>
          <p:cNvSpPr/>
          <p:nvPr/>
        </p:nvSpPr>
        <p:spPr bwMode="auto">
          <a:xfrm>
            <a:off x="2865219" y="3155341"/>
            <a:ext cx="483972" cy="369529"/>
          </a:xfrm>
          <a:prstGeom prst="rect">
            <a:avLst/>
          </a:prstGeom>
          <a:solidFill>
            <a:srgbClr val="8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66" name="Rechteck 65"/>
          <p:cNvSpPr/>
          <p:nvPr/>
        </p:nvSpPr>
        <p:spPr bwMode="auto">
          <a:xfrm>
            <a:off x="2865219" y="3584790"/>
            <a:ext cx="483972" cy="369529"/>
          </a:xfrm>
          <a:prstGeom prst="rect">
            <a:avLst/>
          </a:prstGeom>
          <a:solidFill>
            <a:srgbClr val="8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67" name="Rechteck 66"/>
          <p:cNvSpPr/>
          <p:nvPr/>
        </p:nvSpPr>
        <p:spPr bwMode="auto">
          <a:xfrm>
            <a:off x="2865219" y="4014239"/>
            <a:ext cx="483972" cy="369529"/>
          </a:xfrm>
          <a:prstGeom prst="rect">
            <a:avLst/>
          </a:prstGeom>
          <a:solidFill>
            <a:srgbClr val="8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69" name="Textfeld 68"/>
          <p:cNvSpPr txBox="1"/>
          <p:nvPr/>
        </p:nvSpPr>
        <p:spPr>
          <a:xfrm rot="18984645">
            <a:off x="2199738" y="788913"/>
            <a:ext cx="1066306" cy="274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 smtClean="0"/>
              <a:t>Sodmein</a:t>
            </a:r>
            <a:r>
              <a:rPr lang="de-DE" sz="1200" dirty="0" smtClean="0"/>
              <a:t> Cave</a:t>
            </a:r>
            <a:endParaRPr lang="de-DE" sz="1200" dirty="0"/>
          </a:p>
        </p:txBody>
      </p:sp>
      <p:sp>
        <p:nvSpPr>
          <p:cNvPr id="72" name="Textfeld 71"/>
          <p:cNvSpPr txBox="1"/>
          <p:nvPr/>
        </p:nvSpPr>
        <p:spPr>
          <a:xfrm rot="18984645">
            <a:off x="2829830" y="817748"/>
            <a:ext cx="976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 smtClean="0"/>
              <a:t>Saqia</a:t>
            </a:r>
            <a:r>
              <a:rPr lang="de-DE" sz="1200" dirty="0" smtClean="0"/>
              <a:t> Cave</a:t>
            </a:r>
            <a:endParaRPr lang="de-DE" sz="1200" dirty="0"/>
          </a:p>
        </p:txBody>
      </p:sp>
      <p:sp>
        <p:nvSpPr>
          <p:cNvPr id="74" name="Titel 2"/>
          <p:cNvSpPr>
            <a:spLocks noGrp="1"/>
          </p:cNvSpPr>
          <p:nvPr>
            <p:ph type="title"/>
          </p:nvPr>
        </p:nvSpPr>
        <p:spPr>
          <a:xfrm>
            <a:off x="1835696" y="116633"/>
            <a:ext cx="7200000" cy="360040"/>
          </a:xfrm>
        </p:spPr>
        <p:txBody>
          <a:bodyPr/>
          <a:lstStyle/>
          <a:p>
            <a:r>
              <a:rPr lang="de-DE" dirty="0" smtClean="0"/>
              <a:t>Archives </a:t>
            </a:r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 err="1" smtClean="0"/>
              <a:t>have</a:t>
            </a:r>
            <a:endParaRPr lang="de-DE" dirty="0"/>
          </a:p>
        </p:txBody>
      </p:sp>
      <p:sp>
        <p:nvSpPr>
          <p:cNvPr id="87" name="Pfeil nach unten 86"/>
          <p:cNvSpPr/>
          <p:nvPr/>
        </p:nvSpPr>
        <p:spPr bwMode="auto">
          <a:xfrm rot="10800000">
            <a:off x="5417568" y="2052647"/>
            <a:ext cx="230730" cy="508702"/>
          </a:xfrm>
          <a:prstGeom prst="downArrow">
            <a:avLst/>
          </a:prstGeom>
          <a:pattFill prst="wdUpDiag">
            <a:fgClr>
              <a:schemeClr val="bg1"/>
            </a:fgClr>
            <a:bgClr>
              <a:srgbClr val="FF0000"/>
            </a:bgClr>
          </a:patt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88" name="Pfeil nach unten 87"/>
          <p:cNvSpPr/>
          <p:nvPr/>
        </p:nvSpPr>
        <p:spPr bwMode="auto">
          <a:xfrm rot="10800000">
            <a:off x="5995835" y="2052647"/>
            <a:ext cx="230730" cy="508702"/>
          </a:xfrm>
          <a:prstGeom prst="downArrow">
            <a:avLst/>
          </a:prstGeom>
          <a:pattFill prst="wdUpDiag">
            <a:fgClr>
              <a:schemeClr val="bg1"/>
            </a:fgClr>
            <a:bgClr>
              <a:srgbClr val="FF0000"/>
            </a:bgClr>
          </a:patt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89" name="Pfeil nach unten 88"/>
          <p:cNvSpPr/>
          <p:nvPr/>
        </p:nvSpPr>
        <p:spPr bwMode="auto">
          <a:xfrm rot="10800000">
            <a:off x="6543398" y="2052647"/>
            <a:ext cx="230730" cy="508702"/>
          </a:xfrm>
          <a:prstGeom prst="downArrow">
            <a:avLst/>
          </a:prstGeom>
          <a:pattFill prst="wdUpDiag">
            <a:fgClr>
              <a:schemeClr val="bg1"/>
            </a:fgClr>
            <a:bgClr>
              <a:srgbClr val="FF0000"/>
            </a:bgClr>
          </a:patt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90" name="Textfeld 89"/>
          <p:cNvSpPr txBox="1"/>
          <p:nvPr/>
        </p:nvSpPr>
        <p:spPr>
          <a:xfrm>
            <a:off x="5400130" y="2636912"/>
            <a:ext cx="1521570" cy="830997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eaLnBrk="1" hangingPunct="1"/>
            <a:r>
              <a:rPr lang="de-DE" kern="0" dirty="0" err="1" smtClean="0"/>
              <a:t>Holocene</a:t>
            </a:r>
            <a:endParaRPr lang="de-DE" kern="0" dirty="0" smtClean="0"/>
          </a:p>
          <a:p>
            <a:pPr eaLnBrk="1" hangingPunct="1"/>
            <a:r>
              <a:rPr lang="de-DE" kern="0" dirty="0" err="1" smtClean="0"/>
              <a:t>sequence</a:t>
            </a:r>
            <a:endParaRPr lang="de-DE" kern="0" dirty="0" smtClean="0"/>
          </a:p>
        </p:txBody>
      </p:sp>
      <p:sp>
        <p:nvSpPr>
          <p:cNvPr id="91" name="Textfeld 90"/>
          <p:cNvSpPr txBox="1"/>
          <p:nvPr/>
        </p:nvSpPr>
        <p:spPr>
          <a:xfrm>
            <a:off x="107504" y="2247255"/>
            <a:ext cx="1713931" cy="46166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eaLnBrk="1" hangingPunct="1"/>
            <a:r>
              <a:rPr lang="en-AU" kern="0" dirty="0" smtClean="0">
                <a:latin typeface="Times" panose="02020603050405020304" pitchFamily="18" charset="0"/>
                <a:cs typeface="Times" panose="02020603050405020304" pitchFamily="18" charset="0"/>
              </a:rPr>
              <a:t>Case studies</a:t>
            </a:r>
          </a:p>
        </p:txBody>
      </p:sp>
      <p:grpSp>
        <p:nvGrpSpPr>
          <p:cNvPr id="95" name="Gruppieren 94"/>
          <p:cNvGrpSpPr/>
          <p:nvPr/>
        </p:nvGrpSpPr>
        <p:grpSpPr>
          <a:xfrm>
            <a:off x="163289" y="764752"/>
            <a:ext cx="1744415" cy="432000"/>
            <a:chOff x="163289" y="1000811"/>
            <a:chExt cx="1744415" cy="432000"/>
          </a:xfrm>
        </p:grpSpPr>
        <p:sp>
          <p:nvSpPr>
            <p:cNvPr id="96" name="Textfeld 95"/>
            <p:cNvSpPr txBox="1"/>
            <p:nvPr/>
          </p:nvSpPr>
          <p:spPr>
            <a:xfrm>
              <a:off x="395536" y="1012666"/>
              <a:ext cx="1512168" cy="400110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AU" sz="2000" kern="0" dirty="0" err="1" smtClean="0">
                  <a:solidFill>
                    <a:schemeClr val="bg1">
                      <a:lumMod val="85000"/>
                    </a:schemeClr>
                  </a:solidFill>
                </a:rPr>
                <a:t>ssumptions</a:t>
              </a:r>
              <a:endParaRPr lang="en-AU" kern="0" dirty="0" smtClean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pic>
          <p:nvPicPr>
            <p:cNvPr id="97" name="Grafik 9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289" y="1000811"/>
              <a:ext cx="432000" cy="432000"/>
            </a:xfrm>
            <a:prstGeom prst="rect">
              <a:avLst/>
            </a:prstGeom>
          </p:spPr>
        </p:pic>
      </p:grpSp>
      <p:pic>
        <p:nvPicPr>
          <p:cNvPr id="99" name="Grafik 9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59" y="3642301"/>
            <a:ext cx="432000" cy="432000"/>
          </a:xfrm>
          <a:prstGeom prst="rect">
            <a:avLst/>
          </a:prstGeom>
        </p:spPr>
      </p:pic>
      <p:pic>
        <p:nvPicPr>
          <p:cNvPr id="100" name="Grafik 9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59" y="4509120"/>
            <a:ext cx="432000" cy="432000"/>
          </a:xfrm>
          <a:prstGeom prst="rect">
            <a:avLst/>
          </a:prstGeom>
        </p:spPr>
      </p:pic>
      <p:grpSp>
        <p:nvGrpSpPr>
          <p:cNvPr id="101" name="Gruppieren 100"/>
          <p:cNvGrpSpPr/>
          <p:nvPr/>
        </p:nvGrpSpPr>
        <p:grpSpPr>
          <a:xfrm>
            <a:off x="163289" y="5445272"/>
            <a:ext cx="1058114" cy="432000"/>
            <a:chOff x="163289" y="4687783"/>
            <a:chExt cx="1058114" cy="432000"/>
          </a:xfrm>
        </p:grpSpPr>
        <p:sp>
          <p:nvSpPr>
            <p:cNvPr id="102" name="Textfeld 101"/>
            <p:cNvSpPr txBox="1"/>
            <p:nvPr/>
          </p:nvSpPr>
          <p:spPr>
            <a:xfrm>
              <a:off x="395536" y="4699638"/>
              <a:ext cx="825867" cy="400110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 eaLnBrk="1" hangingPunct="1"/>
              <a:r>
                <a:rPr lang="en-AU" sz="2000" kern="0" dirty="0" smtClean="0">
                  <a:solidFill>
                    <a:schemeClr val="bg1">
                      <a:lumMod val="85000"/>
                    </a:schemeClr>
                  </a:solidFill>
                </a:rPr>
                <a:t>head </a:t>
              </a:r>
              <a:endParaRPr lang="en-AU" kern="0" dirty="0" smtClean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pic>
          <p:nvPicPr>
            <p:cNvPr id="103" name="Grafik 10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289" y="4687783"/>
              <a:ext cx="432000" cy="432000"/>
            </a:xfrm>
            <a:prstGeom prst="rect">
              <a:avLst/>
            </a:prstGeom>
          </p:spPr>
        </p:pic>
      </p:grpSp>
      <p:grpSp>
        <p:nvGrpSpPr>
          <p:cNvPr id="104" name="Gruppieren 103"/>
          <p:cNvGrpSpPr/>
          <p:nvPr/>
        </p:nvGrpSpPr>
        <p:grpSpPr>
          <a:xfrm>
            <a:off x="163289" y="1574542"/>
            <a:ext cx="1744415" cy="432000"/>
            <a:chOff x="163289" y="1574542"/>
            <a:chExt cx="1744415" cy="432000"/>
          </a:xfrm>
        </p:grpSpPr>
        <p:sp>
          <p:nvSpPr>
            <p:cNvPr id="105" name="Textfeld 104"/>
            <p:cNvSpPr txBox="1"/>
            <p:nvPr/>
          </p:nvSpPr>
          <p:spPr>
            <a:xfrm>
              <a:off x="395536" y="1586397"/>
              <a:ext cx="1512168" cy="400110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AU" sz="2000" kern="0" dirty="0" err="1" smtClean="0">
                  <a:solidFill>
                    <a:schemeClr val="bg1">
                      <a:lumMod val="85000"/>
                    </a:schemeClr>
                  </a:solidFill>
                </a:rPr>
                <a:t>lready</a:t>
              </a:r>
              <a:r>
                <a:rPr lang="en-AU" sz="2000" kern="0" dirty="0" smtClean="0">
                  <a:solidFill>
                    <a:schemeClr val="bg1">
                      <a:lumMod val="85000"/>
                    </a:schemeClr>
                  </a:solidFill>
                </a:rPr>
                <a:t> done</a:t>
              </a:r>
              <a:endParaRPr lang="en-AU" kern="0" dirty="0" smtClean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pic>
          <p:nvPicPr>
            <p:cNvPr id="106" name="Grafik 10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289" y="1574542"/>
              <a:ext cx="432000" cy="432000"/>
            </a:xfrm>
            <a:prstGeom prst="rect">
              <a:avLst/>
            </a:prstGeom>
          </p:spPr>
        </p:pic>
      </p:grpSp>
      <p:pic>
        <p:nvPicPr>
          <p:cNvPr id="107" name="Grafik 10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59" y="2775482"/>
            <a:ext cx="432000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462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  <p:bldP spid="88" grpId="0" animBg="1"/>
      <p:bldP spid="89" grpId="0" animBg="1"/>
      <p:bldP spid="9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70657"/>
            <a:ext cx="6660000" cy="6660000"/>
          </a:xfrm>
          <a:prstGeom prst="rect">
            <a:avLst/>
          </a:prstGeom>
        </p:spPr>
      </p:pic>
      <p:sp>
        <p:nvSpPr>
          <p:cNvPr id="4" name="Fußzeilenplatzhalter 3"/>
          <p:cNvSpPr>
            <a:spLocks noGrp="1"/>
          </p:cNvSpPr>
          <p:nvPr>
            <p:ph type="ftr" sz="quarter" idx="4294967295"/>
          </p:nvPr>
        </p:nvSpPr>
        <p:spPr>
          <a:xfrm>
            <a:off x="6804248" y="6237312"/>
            <a:ext cx="2119927" cy="45720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Finn </a:t>
            </a:r>
            <a:r>
              <a:rPr lang="de-DE" dirty="0" smtClean="0"/>
              <a:t>Viehberg</a:t>
            </a:r>
            <a:endParaRPr lang="de-DE" dirty="0"/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3837420"/>
            <a:ext cx="2748597" cy="2891699"/>
          </a:xfrm>
          <a:prstGeom prst="rect">
            <a:avLst/>
          </a:prstGeom>
        </p:spPr>
      </p:pic>
      <p:sp>
        <p:nvSpPr>
          <p:cNvPr id="16" name="Titel 15"/>
          <p:cNvSpPr>
            <a:spLocks noGrp="1"/>
          </p:cNvSpPr>
          <p:nvPr>
            <p:ph type="ctrTitle"/>
          </p:nvPr>
        </p:nvSpPr>
        <p:spPr>
          <a:xfrm>
            <a:off x="2233464" y="0"/>
            <a:ext cx="6910536" cy="720080"/>
          </a:xfrm>
          <a:solidFill>
            <a:schemeClr val="bg1">
              <a:alpha val="34000"/>
            </a:schemeClr>
          </a:solidFill>
        </p:spPr>
        <p:txBody>
          <a:bodyPr/>
          <a:lstStyle/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Source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area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in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CRC </a:t>
            </a:r>
            <a:r>
              <a:rPr lang="de-D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806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Untertitel 1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0" name="Inhaltsplatzhalter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81072"/>
            <a:ext cx="3308452" cy="39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59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316 -0.01157 L -0.08646 0.1763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4" y="9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/>
          <a:srcRect t="5264"/>
          <a:stretch/>
        </p:blipFill>
        <p:spPr>
          <a:xfrm>
            <a:off x="2411760" y="476672"/>
            <a:ext cx="5760640" cy="5544616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835696" y="116633"/>
            <a:ext cx="7200000" cy="360040"/>
          </a:xfrm>
        </p:spPr>
        <p:txBody>
          <a:bodyPr/>
          <a:lstStyle/>
          <a:p>
            <a:r>
              <a:rPr lang="de-DE" dirty="0" smtClean="0"/>
              <a:t>Lake </a:t>
            </a:r>
            <a:r>
              <a:rPr lang="de-DE" dirty="0" err="1" smtClean="0"/>
              <a:t>Yoa</a:t>
            </a:r>
            <a:r>
              <a:rPr lang="de-DE" dirty="0" smtClean="0"/>
              <a:t> – </a:t>
            </a:r>
            <a:r>
              <a:rPr lang="de-DE" dirty="0" err="1" smtClean="0"/>
              <a:t>age-depth</a:t>
            </a:r>
            <a:r>
              <a:rPr lang="de-DE" dirty="0" smtClean="0"/>
              <a:t> </a:t>
            </a:r>
            <a:r>
              <a:rPr lang="de-DE" dirty="0" err="1" smtClean="0"/>
              <a:t>model</a:t>
            </a:r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3709810" y="5683804"/>
            <a:ext cx="668773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eaLnBrk="1" hangingPunct="1"/>
            <a:r>
              <a:rPr lang="de-DE" sz="2000" kern="0" dirty="0" smtClean="0">
                <a:solidFill>
                  <a:srgbClr val="C00000"/>
                </a:solidFill>
              </a:rPr>
              <a:t>9 </a:t>
            </a:r>
            <a:r>
              <a:rPr lang="de-DE" sz="2000" kern="0" dirty="0" err="1" smtClean="0">
                <a:solidFill>
                  <a:srgbClr val="C00000"/>
                </a:solidFill>
              </a:rPr>
              <a:t>ka</a:t>
            </a:r>
            <a:endParaRPr lang="de-DE" sz="2000" kern="0" dirty="0" smtClean="0">
              <a:solidFill>
                <a:srgbClr val="C00000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2796833" y="5683804"/>
            <a:ext cx="81144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eaLnBrk="1" hangingPunct="1"/>
            <a:r>
              <a:rPr lang="de-DE" sz="2000" kern="0" dirty="0" smtClean="0">
                <a:solidFill>
                  <a:srgbClr val="C00000"/>
                </a:solidFill>
              </a:rPr>
              <a:t>11 </a:t>
            </a:r>
            <a:r>
              <a:rPr lang="de-DE" sz="2000" kern="0" dirty="0" err="1" smtClean="0">
                <a:solidFill>
                  <a:srgbClr val="C00000"/>
                </a:solidFill>
              </a:rPr>
              <a:t>ka</a:t>
            </a:r>
            <a:endParaRPr lang="de-DE" sz="2000" kern="0" dirty="0" smtClean="0">
              <a:solidFill>
                <a:srgbClr val="C00000"/>
              </a:solidFill>
            </a:endParaRPr>
          </a:p>
        </p:txBody>
      </p:sp>
      <p:cxnSp>
        <p:nvCxnSpPr>
          <p:cNvPr id="7" name="Gerade Verbindung mit Pfeil 6"/>
          <p:cNvCxnSpPr/>
          <p:nvPr/>
        </p:nvCxnSpPr>
        <p:spPr bwMode="auto">
          <a:xfrm flipV="1">
            <a:off x="4427984" y="5883859"/>
            <a:ext cx="3384376" cy="1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039739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568" y="476250"/>
            <a:ext cx="5580063" cy="5580063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Dendi</a:t>
            </a:r>
            <a:r>
              <a:rPr lang="de-DE" dirty="0" smtClean="0"/>
              <a:t> </a:t>
            </a:r>
            <a:r>
              <a:rPr lang="de-DE" dirty="0" err="1" smtClean="0"/>
              <a:t>lake</a:t>
            </a:r>
            <a:r>
              <a:rPr lang="de-DE" dirty="0" smtClean="0"/>
              <a:t> – </a:t>
            </a:r>
            <a:r>
              <a:rPr lang="de-DE" dirty="0" err="1" smtClean="0"/>
              <a:t>age-depth</a:t>
            </a:r>
            <a:r>
              <a:rPr lang="de-DE" dirty="0" smtClean="0"/>
              <a:t> </a:t>
            </a:r>
            <a:r>
              <a:rPr lang="de-DE" dirty="0" err="1"/>
              <a:t>m</a:t>
            </a:r>
            <a:r>
              <a:rPr lang="de-DE" dirty="0" err="1" smtClean="0"/>
              <a:t>odel</a:t>
            </a:r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6611835" y="3774365"/>
            <a:ext cx="96898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000" dirty="0" err="1" smtClean="0"/>
              <a:t>Tephra</a:t>
            </a:r>
            <a:endParaRPr lang="de-DE" sz="2000" dirty="0" smtClean="0"/>
          </a:p>
          <a:p>
            <a:pPr algn="ctr"/>
            <a:r>
              <a:rPr lang="de-DE" sz="2000" dirty="0" smtClean="0"/>
              <a:t>Layer</a:t>
            </a:r>
          </a:p>
          <a:p>
            <a:pPr algn="ctr"/>
            <a:r>
              <a:rPr lang="de-DE" sz="2000" dirty="0" smtClean="0"/>
              <a:t>(2m)</a:t>
            </a:r>
            <a:endParaRPr lang="de-DE" sz="2000" dirty="0"/>
          </a:p>
        </p:txBody>
      </p:sp>
      <p:cxnSp>
        <p:nvCxnSpPr>
          <p:cNvPr id="7" name="Gerader Verbinder 6"/>
          <p:cNvCxnSpPr/>
          <p:nvPr/>
        </p:nvCxnSpPr>
        <p:spPr bwMode="auto">
          <a:xfrm flipH="1">
            <a:off x="2951820" y="2970000"/>
            <a:ext cx="36004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8" name="Gerader Verbinder 7"/>
          <p:cNvCxnSpPr/>
          <p:nvPr/>
        </p:nvCxnSpPr>
        <p:spPr bwMode="auto">
          <a:xfrm>
            <a:off x="2699792" y="2636912"/>
            <a:ext cx="5112568" cy="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tx1"/>
            </a:solidFill>
            <a:prstDash val="lgDashDot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0" name="Textfeld 9"/>
          <p:cNvSpPr txBox="1"/>
          <p:nvPr/>
        </p:nvSpPr>
        <p:spPr>
          <a:xfrm>
            <a:off x="2115098" y="3266281"/>
            <a:ext cx="76655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eaLnBrk="1" hangingPunct="1"/>
            <a:r>
              <a:rPr lang="de-DE" kern="0" dirty="0" smtClean="0">
                <a:solidFill>
                  <a:srgbClr val="C00000"/>
                </a:solidFill>
              </a:rPr>
              <a:t>8 </a:t>
            </a:r>
            <a:r>
              <a:rPr lang="de-DE" kern="0" dirty="0" err="1" smtClean="0">
                <a:solidFill>
                  <a:srgbClr val="C00000"/>
                </a:solidFill>
              </a:rPr>
              <a:t>ka</a:t>
            </a:r>
            <a:endParaRPr lang="de-DE" kern="0" dirty="0" smtClean="0">
              <a:solidFill>
                <a:srgbClr val="C00000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1957336" y="2765697"/>
            <a:ext cx="93807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eaLnBrk="1" hangingPunct="1"/>
            <a:r>
              <a:rPr lang="de-DE" kern="0" dirty="0" smtClean="0">
                <a:solidFill>
                  <a:srgbClr val="C00000"/>
                </a:solidFill>
              </a:rPr>
              <a:t>10 </a:t>
            </a:r>
            <a:r>
              <a:rPr lang="de-DE" kern="0" dirty="0" err="1" smtClean="0">
                <a:solidFill>
                  <a:srgbClr val="C00000"/>
                </a:solidFill>
              </a:rPr>
              <a:t>ka</a:t>
            </a:r>
            <a:endParaRPr lang="de-DE" kern="0" dirty="0" smtClean="0">
              <a:solidFill>
                <a:srgbClr val="C0000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1957336" y="2239640"/>
            <a:ext cx="93807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eaLnBrk="1" hangingPunct="1"/>
            <a:r>
              <a:rPr lang="de-DE" kern="0" dirty="0" smtClean="0">
                <a:solidFill>
                  <a:srgbClr val="C00000"/>
                </a:solidFill>
              </a:rPr>
              <a:t>12 </a:t>
            </a:r>
            <a:r>
              <a:rPr lang="de-DE" kern="0" dirty="0" err="1" smtClean="0">
                <a:solidFill>
                  <a:srgbClr val="C00000"/>
                </a:solidFill>
              </a:rPr>
              <a:t>ka</a:t>
            </a:r>
            <a:endParaRPr lang="de-DE" kern="0" dirty="0" smtClean="0">
              <a:solidFill>
                <a:srgbClr val="C00000"/>
              </a:solidFill>
            </a:endParaRPr>
          </a:p>
        </p:txBody>
      </p:sp>
      <p:cxnSp>
        <p:nvCxnSpPr>
          <p:cNvPr id="13" name="Gerade Verbindung mit Pfeil 12"/>
          <p:cNvCxnSpPr/>
          <p:nvPr/>
        </p:nvCxnSpPr>
        <p:spPr bwMode="auto">
          <a:xfrm>
            <a:off x="2486544" y="3841495"/>
            <a:ext cx="11832" cy="181953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500036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Lake </a:t>
            </a:r>
            <a:r>
              <a:rPr lang="de-DE" dirty="0" err="1" smtClean="0"/>
              <a:t>Chamo</a:t>
            </a:r>
            <a:r>
              <a:rPr lang="de-DE" dirty="0" smtClean="0"/>
              <a:t> – </a:t>
            </a:r>
            <a:r>
              <a:rPr lang="de-DE" dirty="0" err="1" smtClean="0"/>
              <a:t>age-depth</a:t>
            </a:r>
            <a:r>
              <a:rPr lang="de-DE" dirty="0" smtClean="0"/>
              <a:t> </a:t>
            </a:r>
            <a:r>
              <a:rPr lang="de-DE" dirty="0" err="1" smtClean="0"/>
              <a:t>model</a:t>
            </a:r>
            <a:endParaRPr lang="de-DE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784" y="692696"/>
            <a:ext cx="7127992" cy="5142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7380312" y="4797152"/>
            <a:ext cx="76655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eaLnBrk="1" hangingPunct="1"/>
            <a:r>
              <a:rPr lang="de-DE" kern="0" dirty="0" smtClean="0">
                <a:solidFill>
                  <a:srgbClr val="C00000"/>
                </a:solidFill>
              </a:rPr>
              <a:t>8 </a:t>
            </a:r>
            <a:r>
              <a:rPr lang="de-DE" kern="0" dirty="0" err="1" smtClean="0">
                <a:solidFill>
                  <a:srgbClr val="C00000"/>
                </a:solidFill>
              </a:rPr>
              <a:t>ka</a:t>
            </a:r>
            <a:endParaRPr lang="de-DE" kern="0" dirty="0" smtClean="0">
              <a:solidFill>
                <a:srgbClr val="C00000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8146869" y="4797152"/>
            <a:ext cx="93807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eaLnBrk="1" hangingPunct="1"/>
            <a:r>
              <a:rPr lang="de-DE" kern="0" dirty="0" smtClean="0">
                <a:solidFill>
                  <a:srgbClr val="C00000"/>
                </a:solidFill>
              </a:rPr>
              <a:t>10 </a:t>
            </a:r>
            <a:r>
              <a:rPr lang="de-DE" kern="0" dirty="0" err="1" smtClean="0">
                <a:solidFill>
                  <a:srgbClr val="C00000"/>
                </a:solidFill>
              </a:rPr>
              <a:t>ka</a:t>
            </a:r>
            <a:endParaRPr lang="de-DE" kern="0" dirty="0" smtClean="0">
              <a:solidFill>
                <a:srgbClr val="C00000"/>
              </a:solidFill>
            </a:endParaRPr>
          </a:p>
        </p:txBody>
      </p:sp>
      <p:cxnSp>
        <p:nvCxnSpPr>
          <p:cNvPr id="10" name="Gerade Verbindung mit Pfeil 9"/>
          <p:cNvCxnSpPr/>
          <p:nvPr/>
        </p:nvCxnSpPr>
        <p:spPr bwMode="auto">
          <a:xfrm flipH="1">
            <a:off x="3624176" y="4869160"/>
            <a:ext cx="3718966" cy="1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458387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504" r="3534" b="1204"/>
          <a:stretch/>
        </p:blipFill>
        <p:spPr>
          <a:xfrm rot="20037504">
            <a:off x="2863292" y="957917"/>
            <a:ext cx="4559018" cy="42288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African Humid </a:t>
            </a:r>
            <a:r>
              <a:rPr lang="de-DE" dirty="0" err="1" smtClean="0"/>
              <a:t>Period</a:t>
            </a:r>
            <a:endParaRPr lang="de-DE" dirty="0"/>
          </a:p>
        </p:txBody>
      </p:sp>
      <p:sp>
        <p:nvSpPr>
          <p:cNvPr id="6" name="Legende m. Linie (2) (Markierungsleiste) 7"/>
          <p:cNvSpPr/>
          <p:nvPr/>
        </p:nvSpPr>
        <p:spPr bwMode="auto">
          <a:xfrm>
            <a:off x="2267745" y="764704"/>
            <a:ext cx="1728192" cy="576064"/>
          </a:xfrm>
          <a:prstGeom prst="accentCallout2">
            <a:avLst>
              <a:gd name="adj1" fmla="val 68988"/>
              <a:gd name="adj2" fmla="val -2037"/>
              <a:gd name="adj3" fmla="val 67569"/>
              <a:gd name="adj4" fmla="val -15520"/>
              <a:gd name="adj5" fmla="val 228394"/>
              <a:gd name="adj6" fmla="val 22686"/>
            </a:avLst>
          </a:prstGeom>
          <a:solidFill>
            <a:schemeClr val="lt1">
              <a:alpha val="90000"/>
            </a:schemeClr>
          </a:solidFill>
          <a:ln w="38100">
            <a:solidFill>
              <a:srgbClr val="FF0000"/>
            </a:solidFill>
            <a:headEnd type="none" w="med" len="med"/>
            <a:tailEnd type="oval" w="med" len="med"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/>
            <a:r>
              <a:rPr lang="de-DE" sz="1400" dirty="0" smtClean="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de </a:t>
            </a:r>
            <a:r>
              <a:rPr lang="de-DE" sz="1400" dirty="0" err="1" smtClean="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Menocal</a:t>
            </a:r>
            <a:r>
              <a:rPr lang="de-DE" sz="1400" dirty="0" smtClean="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 2015 </a:t>
            </a:r>
            <a:endParaRPr lang="de-DE" sz="1400" dirty="0" smtClean="0">
              <a:solidFill>
                <a:schemeClr val="tx1"/>
              </a:solidFill>
            </a:endParaRPr>
          </a:p>
          <a:p>
            <a:pPr algn="r"/>
            <a:r>
              <a:rPr lang="de-DE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ヒラギノ角ゴ Pro W3" charset="0"/>
                <a:cs typeface="ヒラギノ角ゴ Pro W3" charset="0"/>
              </a:rPr>
              <a:t>10.1038/ngeo2355</a:t>
            </a:r>
            <a:endParaRPr kumimoji="0" lang="de-DE" sz="1400" b="0" i="0" u="none" strike="noStrike" cap="none" normalizeH="0" baseline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8701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rafik 5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400" y="3904226"/>
            <a:ext cx="540000" cy="540000"/>
          </a:xfrm>
          <a:prstGeom prst="rect">
            <a:avLst/>
          </a:prstGeom>
        </p:spPr>
      </p:pic>
      <p:pic>
        <p:nvPicPr>
          <p:cNvPr id="53" name="Grafik 5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860" y="3904226"/>
            <a:ext cx="540000" cy="540000"/>
          </a:xfrm>
          <a:prstGeom prst="rect">
            <a:avLst/>
          </a:prstGeom>
        </p:spPr>
      </p:pic>
      <p:pic>
        <p:nvPicPr>
          <p:cNvPr id="54" name="Grafik 5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320" y="3904226"/>
            <a:ext cx="540000" cy="54000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610" y="406654"/>
            <a:ext cx="854224" cy="854224"/>
          </a:xfrm>
          <a:prstGeom prst="rect">
            <a:avLst/>
          </a:prstGeom>
        </p:spPr>
      </p:pic>
      <p:grpSp>
        <p:nvGrpSpPr>
          <p:cNvPr id="2" name="Gruppieren 1"/>
          <p:cNvGrpSpPr/>
          <p:nvPr/>
        </p:nvGrpSpPr>
        <p:grpSpPr>
          <a:xfrm>
            <a:off x="4521389" y="1847573"/>
            <a:ext cx="804703" cy="4197509"/>
            <a:chOff x="251520" y="404664"/>
            <a:chExt cx="1271970" cy="5098992"/>
          </a:xfrm>
        </p:grpSpPr>
        <p:sp>
          <p:nvSpPr>
            <p:cNvPr id="3" name="Rechteck 2"/>
            <p:cNvSpPr/>
            <p:nvPr/>
          </p:nvSpPr>
          <p:spPr bwMode="auto">
            <a:xfrm flipH="1">
              <a:off x="251520" y="476672"/>
              <a:ext cx="1152043" cy="5018131"/>
            </a:xfrm>
            <a:prstGeom prst="rect">
              <a:avLst/>
            </a:prstGeom>
            <a:gradFill>
              <a:gsLst>
                <a:gs pos="0">
                  <a:srgbClr val="FF33CC">
                    <a:alpha val="49804"/>
                  </a:srgbClr>
                </a:gs>
                <a:gs pos="18000">
                  <a:schemeClr val="accent2">
                    <a:lumMod val="60000"/>
                    <a:lumOff val="40000"/>
                    <a:alpha val="50000"/>
                  </a:schemeClr>
                </a:gs>
                <a:gs pos="8000">
                  <a:schemeClr val="accent2">
                    <a:lumMod val="60000"/>
                    <a:lumOff val="40000"/>
                    <a:alpha val="50000"/>
                  </a:schemeClr>
                </a:gs>
                <a:gs pos="64000">
                  <a:schemeClr val="accent2">
                    <a:lumMod val="60000"/>
                    <a:lumOff val="40000"/>
                    <a:alpha val="50000"/>
                  </a:schemeClr>
                </a:gs>
                <a:gs pos="30000">
                  <a:srgbClr val="BA3B69">
                    <a:alpha val="50000"/>
                  </a:srgbClr>
                </a:gs>
                <a:gs pos="45000">
                  <a:srgbClr val="BA3B69">
                    <a:alpha val="50000"/>
                  </a:srgbClr>
                </a:gs>
                <a:gs pos="35000">
                  <a:srgbClr val="FF0000">
                    <a:alpha val="50000"/>
                  </a:srgbClr>
                </a:gs>
                <a:gs pos="54000">
                  <a:srgbClr val="FF0000">
                    <a:alpha val="50000"/>
                  </a:srgbClr>
                </a:gs>
                <a:gs pos="26000">
                  <a:srgbClr val="FF0000">
                    <a:alpha val="50000"/>
                  </a:srgbClr>
                </a:gs>
              </a:gsLst>
              <a:lin ang="5400000" scaled="0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ヒラギノ角ゴ Pro W3" charset="0"/>
                <a:cs typeface="ヒラギノ角ゴ Pro W3" charset="0"/>
              </a:endParaRPr>
            </a:p>
          </p:txBody>
        </p:sp>
        <p:cxnSp>
          <p:nvCxnSpPr>
            <p:cNvPr id="13" name="Gerader Verbinder 12"/>
            <p:cNvCxnSpPr/>
            <p:nvPr/>
          </p:nvCxnSpPr>
          <p:spPr bwMode="auto">
            <a:xfrm>
              <a:off x="635052" y="1792909"/>
              <a:ext cx="768511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4" name="Gerader Verbinder 13"/>
            <p:cNvCxnSpPr/>
            <p:nvPr/>
          </p:nvCxnSpPr>
          <p:spPr bwMode="auto">
            <a:xfrm>
              <a:off x="635052" y="1962720"/>
              <a:ext cx="768511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6" name="Gerader Verbinder 15"/>
            <p:cNvCxnSpPr/>
            <p:nvPr/>
          </p:nvCxnSpPr>
          <p:spPr bwMode="auto">
            <a:xfrm>
              <a:off x="635052" y="2709892"/>
              <a:ext cx="768511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7" name="Gerader Verbinder 16"/>
            <p:cNvCxnSpPr/>
            <p:nvPr/>
          </p:nvCxnSpPr>
          <p:spPr bwMode="auto">
            <a:xfrm>
              <a:off x="635052" y="3185364"/>
              <a:ext cx="768511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pic>
          <p:nvPicPr>
            <p:cNvPr id="20" name="Grafik 19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999" r="35150" b="4271"/>
            <a:stretch/>
          </p:blipFill>
          <p:spPr>
            <a:xfrm>
              <a:off x="251520" y="476672"/>
              <a:ext cx="1152128" cy="5026984"/>
            </a:xfrm>
            <a:prstGeom prst="rect">
              <a:avLst/>
            </a:prstGeom>
          </p:spPr>
        </p:pic>
        <p:sp>
          <p:nvSpPr>
            <p:cNvPr id="10" name="Textfeld 9"/>
            <p:cNvSpPr txBox="1"/>
            <p:nvPr/>
          </p:nvSpPr>
          <p:spPr>
            <a:xfrm>
              <a:off x="945608" y="3851889"/>
              <a:ext cx="517407" cy="4860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20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6</a:t>
              </a:r>
            </a:p>
          </p:txBody>
        </p:sp>
        <p:sp>
          <p:nvSpPr>
            <p:cNvPr id="11" name="Textfeld 10"/>
            <p:cNvSpPr txBox="1"/>
            <p:nvPr/>
          </p:nvSpPr>
          <p:spPr>
            <a:xfrm>
              <a:off x="945608" y="910455"/>
              <a:ext cx="517407" cy="4860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2000" b="1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4</a:t>
              </a:r>
              <a:endParaRPr lang="de-DE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534806" y="1314851"/>
              <a:ext cx="517407" cy="4860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2000" b="1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5</a:t>
              </a:r>
              <a:endParaRPr lang="de-DE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15" name="Textfeld 14"/>
            <p:cNvSpPr txBox="1"/>
            <p:nvPr/>
          </p:nvSpPr>
          <p:spPr>
            <a:xfrm flipH="1">
              <a:off x="491717" y="404664"/>
              <a:ext cx="1031773" cy="3738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b="1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MIS 3</a:t>
              </a:r>
              <a:endParaRPr lang="de-DE" sz="1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18" name="Textfeld 17"/>
            <p:cNvSpPr txBox="1"/>
            <p:nvPr/>
          </p:nvSpPr>
          <p:spPr>
            <a:xfrm>
              <a:off x="946586" y="1628006"/>
              <a:ext cx="494603" cy="3364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200" b="1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.1</a:t>
              </a:r>
              <a:endParaRPr lang="de-DE" sz="1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19" name="Textfeld 18"/>
            <p:cNvSpPr txBox="1"/>
            <p:nvPr/>
          </p:nvSpPr>
          <p:spPr>
            <a:xfrm>
              <a:off x="946587" y="1817276"/>
              <a:ext cx="494603" cy="3364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200" b="1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.2</a:t>
              </a:r>
              <a:endParaRPr lang="de-DE" sz="1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23" name="Textfeld 22"/>
            <p:cNvSpPr txBox="1"/>
            <p:nvPr/>
          </p:nvSpPr>
          <p:spPr>
            <a:xfrm>
              <a:off x="946587" y="2556000"/>
              <a:ext cx="494603" cy="3364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200" b="1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.4</a:t>
              </a:r>
              <a:endParaRPr lang="de-DE" sz="1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24" name="Textfeld 23"/>
            <p:cNvSpPr txBox="1"/>
            <p:nvPr/>
          </p:nvSpPr>
          <p:spPr>
            <a:xfrm>
              <a:off x="946587" y="3024000"/>
              <a:ext cx="494603" cy="3364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200" b="1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.5</a:t>
              </a:r>
              <a:endParaRPr lang="de-DE" sz="1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cxnSp>
          <p:nvCxnSpPr>
            <p:cNvPr id="25" name="Gerader Verbinder 24"/>
            <p:cNvCxnSpPr/>
            <p:nvPr/>
          </p:nvCxnSpPr>
          <p:spPr bwMode="auto">
            <a:xfrm>
              <a:off x="635137" y="2250000"/>
              <a:ext cx="768511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26" name="Textfeld 25"/>
            <p:cNvSpPr txBox="1"/>
            <p:nvPr/>
          </p:nvSpPr>
          <p:spPr>
            <a:xfrm>
              <a:off x="580415" y="1625945"/>
              <a:ext cx="426190" cy="3364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2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a</a:t>
              </a:r>
            </a:p>
          </p:txBody>
        </p:sp>
        <p:sp>
          <p:nvSpPr>
            <p:cNvPr id="27" name="Textfeld 26"/>
            <p:cNvSpPr txBox="1"/>
            <p:nvPr/>
          </p:nvSpPr>
          <p:spPr>
            <a:xfrm>
              <a:off x="572813" y="1815213"/>
              <a:ext cx="441393" cy="3364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2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b</a:t>
              </a:r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580415" y="2088000"/>
              <a:ext cx="426190" cy="3364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2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c</a:t>
              </a:r>
            </a:p>
          </p:txBody>
        </p:sp>
        <p:sp>
          <p:nvSpPr>
            <p:cNvPr id="29" name="Textfeld 28"/>
            <p:cNvSpPr txBox="1"/>
            <p:nvPr/>
          </p:nvSpPr>
          <p:spPr>
            <a:xfrm>
              <a:off x="572813" y="2556000"/>
              <a:ext cx="441393" cy="3364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2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d</a:t>
              </a:r>
            </a:p>
          </p:txBody>
        </p:sp>
        <p:sp>
          <p:nvSpPr>
            <p:cNvPr id="30" name="Textfeld 29"/>
            <p:cNvSpPr txBox="1"/>
            <p:nvPr/>
          </p:nvSpPr>
          <p:spPr>
            <a:xfrm>
              <a:off x="580415" y="3024000"/>
              <a:ext cx="426190" cy="3364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2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e</a:t>
              </a:r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946588" y="2088000"/>
              <a:ext cx="494601" cy="3364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200" b="1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.3</a:t>
              </a:r>
              <a:endParaRPr lang="de-DE" sz="1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sp>
        <p:nvSpPr>
          <p:cNvPr id="36" name="Textfeld 35"/>
          <p:cNvSpPr txBox="1"/>
          <p:nvPr/>
        </p:nvSpPr>
        <p:spPr>
          <a:xfrm rot="18984645">
            <a:off x="5782419" y="880571"/>
            <a:ext cx="944188" cy="274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Lake </a:t>
            </a:r>
            <a:r>
              <a:rPr lang="de-DE" sz="1200" dirty="0" err="1" smtClean="0"/>
              <a:t>Chamo</a:t>
            </a:r>
            <a:endParaRPr lang="de-DE" sz="1200" dirty="0"/>
          </a:p>
        </p:txBody>
      </p:sp>
      <p:sp>
        <p:nvSpPr>
          <p:cNvPr id="37" name="Textfeld 36"/>
          <p:cNvSpPr txBox="1"/>
          <p:nvPr/>
        </p:nvSpPr>
        <p:spPr>
          <a:xfrm rot="18984645">
            <a:off x="6378334" y="905641"/>
            <a:ext cx="9845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200" dirty="0" err="1" smtClean="0"/>
              <a:t>Dendi</a:t>
            </a:r>
            <a:r>
              <a:rPr lang="de-DE" sz="1200" dirty="0" smtClean="0"/>
              <a:t> </a:t>
            </a:r>
            <a:r>
              <a:rPr lang="de-DE" sz="1200" dirty="0" err="1" smtClean="0"/>
              <a:t>lakes</a:t>
            </a:r>
            <a:endParaRPr lang="de-DE" sz="1200" dirty="0"/>
          </a:p>
        </p:txBody>
      </p:sp>
      <p:sp>
        <p:nvSpPr>
          <p:cNvPr id="38" name="Textfeld 37"/>
          <p:cNvSpPr txBox="1"/>
          <p:nvPr/>
        </p:nvSpPr>
        <p:spPr>
          <a:xfrm rot="18984645">
            <a:off x="8134391" y="813308"/>
            <a:ext cx="976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200" dirty="0" err="1" smtClean="0"/>
              <a:t>Chew</a:t>
            </a:r>
            <a:r>
              <a:rPr lang="de-DE" sz="1200" dirty="0" smtClean="0"/>
              <a:t> </a:t>
            </a:r>
            <a:r>
              <a:rPr lang="de-DE" sz="1200" dirty="0" err="1" smtClean="0"/>
              <a:t>Bahir</a:t>
            </a:r>
            <a:endParaRPr lang="de-DE" sz="1200" dirty="0" smtClean="0"/>
          </a:p>
          <a:p>
            <a:pPr algn="ctr"/>
            <a:r>
              <a:rPr lang="de-DE" sz="1200" dirty="0" smtClean="0"/>
              <a:t>280m</a:t>
            </a:r>
            <a:endParaRPr lang="de-DE" sz="1200" dirty="0"/>
          </a:p>
        </p:txBody>
      </p:sp>
      <p:sp>
        <p:nvSpPr>
          <p:cNvPr id="39" name="Textfeld 38"/>
          <p:cNvSpPr txBox="1"/>
          <p:nvPr/>
        </p:nvSpPr>
        <p:spPr>
          <a:xfrm rot="18984645">
            <a:off x="7552771" y="813308"/>
            <a:ext cx="976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 smtClean="0"/>
              <a:t>Chew</a:t>
            </a:r>
            <a:r>
              <a:rPr lang="de-DE" sz="1200" dirty="0" smtClean="0"/>
              <a:t> </a:t>
            </a:r>
            <a:r>
              <a:rPr lang="de-DE" sz="1200" dirty="0" err="1" smtClean="0"/>
              <a:t>Bahir</a:t>
            </a:r>
            <a:endParaRPr lang="de-DE" sz="1200" dirty="0" smtClean="0"/>
          </a:p>
          <a:p>
            <a:pPr algn="ctr"/>
            <a:r>
              <a:rPr lang="de-DE" sz="1200" dirty="0" smtClean="0"/>
              <a:t>40m</a:t>
            </a:r>
            <a:endParaRPr lang="de-DE" sz="1200" dirty="0"/>
          </a:p>
        </p:txBody>
      </p:sp>
      <p:sp>
        <p:nvSpPr>
          <p:cNvPr id="40" name="Textfeld 39"/>
          <p:cNvSpPr txBox="1"/>
          <p:nvPr/>
        </p:nvSpPr>
        <p:spPr>
          <a:xfrm rot="18984645">
            <a:off x="6967556" y="810569"/>
            <a:ext cx="9765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200" dirty="0" err="1"/>
              <a:t>Chew</a:t>
            </a:r>
            <a:r>
              <a:rPr lang="de-DE" sz="1200" dirty="0"/>
              <a:t> </a:t>
            </a:r>
            <a:r>
              <a:rPr lang="de-DE" sz="1200" dirty="0" err="1"/>
              <a:t>Bahir</a:t>
            </a:r>
            <a:endParaRPr lang="de-DE" sz="1200" dirty="0"/>
          </a:p>
          <a:p>
            <a:pPr algn="ctr"/>
            <a:r>
              <a:rPr lang="de-DE" sz="1200" dirty="0"/>
              <a:t>20m</a:t>
            </a:r>
          </a:p>
        </p:txBody>
      </p:sp>
      <p:sp>
        <p:nvSpPr>
          <p:cNvPr id="7" name="Rechteck 6"/>
          <p:cNvSpPr/>
          <p:nvPr/>
        </p:nvSpPr>
        <p:spPr bwMode="auto">
          <a:xfrm>
            <a:off x="7586940" y="1437545"/>
            <a:ext cx="483972" cy="2646822"/>
          </a:xfrm>
          <a:prstGeom prst="rect">
            <a:avLst/>
          </a:prstGeom>
          <a:solidFill>
            <a:srgbClr val="0066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33" name="Rechteck 32"/>
          <p:cNvSpPr/>
          <p:nvPr/>
        </p:nvSpPr>
        <p:spPr bwMode="auto">
          <a:xfrm>
            <a:off x="5853112" y="1437545"/>
            <a:ext cx="483972" cy="252000"/>
          </a:xfrm>
          <a:prstGeom prst="rect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34" name="Rechteck 33"/>
          <p:cNvSpPr/>
          <p:nvPr/>
        </p:nvSpPr>
        <p:spPr bwMode="auto">
          <a:xfrm>
            <a:off x="6414922" y="1437544"/>
            <a:ext cx="483972" cy="396000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41" name="Pfeil nach unten 40"/>
          <p:cNvSpPr/>
          <p:nvPr/>
        </p:nvSpPr>
        <p:spPr bwMode="auto">
          <a:xfrm>
            <a:off x="7924536" y="1449801"/>
            <a:ext cx="967944" cy="4554780"/>
          </a:xfrm>
          <a:prstGeom prst="downArrow">
            <a:avLst/>
          </a:prstGeom>
          <a:solidFill>
            <a:srgbClr val="0000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4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ヒラギノ角ゴ Pro W3" charset="0"/>
                <a:cs typeface="ヒラギノ角ゴ Pro W3" charset="0"/>
              </a:rPr>
              <a:t>?</a:t>
            </a:r>
            <a:endParaRPr kumimoji="0" lang="de-DE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44" name="Textfeld 43"/>
          <p:cNvSpPr txBox="1"/>
          <p:nvPr/>
        </p:nvSpPr>
        <p:spPr>
          <a:xfrm rot="18984645">
            <a:off x="5345211" y="961923"/>
            <a:ext cx="730812" cy="274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Lake </a:t>
            </a:r>
            <a:r>
              <a:rPr lang="de-DE" sz="1200" dirty="0" err="1" smtClean="0"/>
              <a:t>Yoa</a:t>
            </a:r>
            <a:endParaRPr lang="de-DE" sz="1200" dirty="0"/>
          </a:p>
        </p:txBody>
      </p:sp>
      <p:pic>
        <p:nvPicPr>
          <p:cNvPr id="46" name="Grafik 45"/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632024"/>
            <a:ext cx="483972" cy="394390"/>
          </a:xfrm>
          <a:prstGeom prst="rect">
            <a:avLst/>
          </a:prstGeom>
        </p:spPr>
      </p:pic>
      <p:sp>
        <p:nvSpPr>
          <p:cNvPr id="48" name="Rechteck 47"/>
          <p:cNvSpPr/>
          <p:nvPr/>
        </p:nvSpPr>
        <p:spPr bwMode="auto">
          <a:xfrm>
            <a:off x="2295183" y="1437544"/>
            <a:ext cx="483972" cy="2646822"/>
          </a:xfrm>
          <a:prstGeom prst="rect">
            <a:avLst/>
          </a:prstGeom>
          <a:solidFill>
            <a:srgbClr val="FF33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cxnSp>
        <p:nvCxnSpPr>
          <p:cNvPr id="56" name="Gerader Verbinder 55"/>
          <p:cNvCxnSpPr/>
          <p:nvPr/>
        </p:nvCxnSpPr>
        <p:spPr bwMode="auto">
          <a:xfrm>
            <a:off x="2256581" y="1906850"/>
            <a:ext cx="6398901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8" name="Rechteck 57"/>
          <p:cNvSpPr/>
          <p:nvPr/>
        </p:nvSpPr>
        <p:spPr bwMode="auto">
          <a:xfrm>
            <a:off x="6976732" y="1437544"/>
            <a:ext cx="532369" cy="540000"/>
          </a:xfrm>
          <a:prstGeom prst="rect">
            <a:avLst/>
          </a:prstGeom>
          <a:solidFill>
            <a:srgbClr val="66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59" name="Rechteck 58"/>
          <p:cNvSpPr/>
          <p:nvPr/>
        </p:nvSpPr>
        <p:spPr bwMode="auto">
          <a:xfrm>
            <a:off x="5291302" y="1437545"/>
            <a:ext cx="483972" cy="396000"/>
          </a:xfrm>
          <a:prstGeom prst="rect">
            <a:avLst/>
          </a:prstGeom>
          <a:solidFill>
            <a:srgbClr val="FF33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60" name="Pfeil nach unten 59"/>
          <p:cNvSpPr/>
          <p:nvPr/>
        </p:nvSpPr>
        <p:spPr bwMode="auto">
          <a:xfrm>
            <a:off x="2628910" y="4443225"/>
            <a:ext cx="956590" cy="1013903"/>
          </a:xfrm>
          <a:prstGeom prst="downArrow">
            <a:avLst/>
          </a:prstGeom>
          <a:solidFill>
            <a:srgbClr val="8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4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ヒラギノ角ゴ Pro W3" charset="0"/>
                <a:cs typeface="ヒラギノ角ゴ Pro W3" charset="0"/>
              </a:rPr>
              <a:t>?</a:t>
            </a:r>
            <a:endParaRPr kumimoji="0" lang="de-DE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61" name="Rechteck 60"/>
          <p:cNvSpPr/>
          <p:nvPr/>
        </p:nvSpPr>
        <p:spPr bwMode="auto">
          <a:xfrm>
            <a:off x="2865219" y="1437545"/>
            <a:ext cx="483972" cy="369529"/>
          </a:xfrm>
          <a:prstGeom prst="rect">
            <a:avLst/>
          </a:prstGeom>
          <a:solidFill>
            <a:srgbClr val="8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62" name="Rechteck 61"/>
          <p:cNvSpPr/>
          <p:nvPr/>
        </p:nvSpPr>
        <p:spPr bwMode="auto">
          <a:xfrm>
            <a:off x="2865219" y="1866994"/>
            <a:ext cx="483972" cy="369529"/>
          </a:xfrm>
          <a:prstGeom prst="rect">
            <a:avLst/>
          </a:prstGeom>
          <a:solidFill>
            <a:srgbClr val="8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63" name="Rechteck 62"/>
          <p:cNvSpPr/>
          <p:nvPr/>
        </p:nvSpPr>
        <p:spPr bwMode="auto">
          <a:xfrm>
            <a:off x="2865219" y="2296443"/>
            <a:ext cx="483972" cy="369529"/>
          </a:xfrm>
          <a:prstGeom prst="rect">
            <a:avLst/>
          </a:prstGeom>
          <a:solidFill>
            <a:srgbClr val="8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64" name="Rechteck 63"/>
          <p:cNvSpPr/>
          <p:nvPr/>
        </p:nvSpPr>
        <p:spPr bwMode="auto">
          <a:xfrm>
            <a:off x="2865219" y="2725892"/>
            <a:ext cx="483972" cy="369529"/>
          </a:xfrm>
          <a:prstGeom prst="rect">
            <a:avLst/>
          </a:prstGeom>
          <a:solidFill>
            <a:srgbClr val="8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65" name="Rechteck 64"/>
          <p:cNvSpPr/>
          <p:nvPr/>
        </p:nvSpPr>
        <p:spPr bwMode="auto">
          <a:xfrm>
            <a:off x="2865219" y="3155341"/>
            <a:ext cx="483972" cy="369529"/>
          </a:xfrm>
          <a:prstGeom prst="rect">
            <a:avLst/>
          </a:prstGeom>
          <a:solidFill>
            <a:srgbClr val="8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66" name="Rechteck 65"/>
          <p:cNvSpPr/>
          <p:nvPr/>
        </p:nvSpPr>
        <p:spPr bwMode="auto">
          <a:xfrm>
            <a:off x="2865219" y="3584790"/>
            <a:ext cx="483972" cy="369529"/>
          </a:xfrm>
          <a:prstGeom prst="rect">
            <a:avLst/>
          </a:prstGeom>
          <a:solidFill>
            <a:srgbClr val="8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67" name="Rechteck 66"/>
          <p:cNvSpPr/>
          <p:nvPr/>
        </p:nvSpPr>
        <p:spPr bwMode="auto">
          <a:xfrm>
            <a:off x="2865219" y="4014239"/>
            <a:ext cx="483972" cy="369529"/>
          </a:xfrm>
          <a:prstGeom prst="rect">
            <a:avLst/>
          </a:prstGeom>
          <a:solidFill>
            <a:srgbClr val="8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69" name="Textfeld 68"/>
          <p:cNvSpPr txBox="1"/>
          <p:nvPr/>
        </p:nvSpPr>
        <p:spPr>
          <a:xfrm rot="18984645">
            <a:off x="2199738" y="788913"/>
            <a:ext cx="1066306" cy="274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 smtClean="0"/>
              <a:t>Sodmein</a:t>
            </a:r>
            <a:r>
              <a:rPr lang="de-DE" sz="1200" dirty="0" smtClean="0"/>
              <a:t> Cave</a:t>
            </a:r>
            <a:endParaRPr lang="de-DE" sz="1200" dirty="0"/>
          </a:p>
        </p:txBody>
      </p:sp>
      <p:sp>
        <p:nvSpPr>
          <p:cNvPr id="72" name="Textfeld 71"/>
          <p:cNvSpPr txBox="1"/>
          <p:nvPr/>
        </p:nvSpPr>
        <p:spPr>
          <a:xfrm rot="18984645">
            <a:off x="2829830" y="817748"/>
            <a:ext cx="976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 smtClean="0"/>
              <a:t>Saqia</a:t>
            </a:r>
            <a:r>
              <a:rPr lang="de-DE" sz="1200" dirty="0" smtClean="0"/>
              <a:t> Cave</a:t>
            </a:r>
            <a:endParaRPr lang="de-DE" sz="1200" dirty="0"/>
          </a:p>
        </p:txBody>
      </p:sp>
      <p:sp>
        <p:nvSpPr>
          <p:cNvPr id="74" name="Titel 2"/>
          <p:cNvSpPr>
            <a:spLocks noGrp="1"/>
          </p:cNvSpPr>
          <p:nvPr>
            <p:ph type="title"/>
          </p:nvPr>
        </p:nvSpPr>
        <p:spPr>
          <a:xfrm>
            <a:off x="1835696" y="116633"/>
            <a:ext cx="7200000" cy="360040"/>
          </a:xfrm>
        </p:spPr>
        <p:txBody>
          <a:bodyPr/>
          <a:lstStyle/>
          <a:p>
            <a:r>
              <a:rPr lang="de-DE" dirty="0" smtClean="0"/>
              <a:t>Archives </a:t>
            </a:r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 err="1" smtClean="0"/>
              <a:t>have</a:t>
            </a:r>
            <a:endParaRPr lang="de-DE" dirty="0"/>
          </a:p>
        </p:txBody>
      </p:sp>
      <p:sp>
        <p:nvSpPr>
          <p:cNvPr id="91" name="Textfeld 90"/>
          <p:cNvSpPr txBox="1"/>
          <p:nvPr/>
        </p:nvSpPr>
        <p:spPr>
          <a:xfrm>
            <a:off x="107504" y="2247255"/>
            <a:ext cx="1713931" cy="46166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eaLnBrk="1" hangingPunct="1"/>
            <a:r>
              <a:rPr lang="en-AU" kern="0" dirty="0" smtClean="0">
                <a:latin typeface="Times" panose="02020603050405020304" pitchFamily="18" charset="0"/>
                <a:cs typeface="Times" panose="02020603050405020304" pitchFamily="18" charset="0"/>
              </a:rPr>
              <a:t>Case studies</a:t>
            </a:r>
          </a:p>
        </p:txBody>
      </p:sp>
      <p:grpSp>
        <p:nvGrpSpPr>
          <p:cNvPr id="95" name="Gruppieren 94"/>
          <p:cNvGrpSpPr/>
          <p:nvPr/>
        </p:nvGrpSpPr>
        <p:grpSpPr>
          <a:xfrm>
            <a:off x="163289" y="764752"/>
            <a:ext cx="1744415" cy="432000"/>
            <a:chOff x="163289" y="1000811"/>
            <a:chExt cx="1744415" cy="432000"/>
          </a:xfrm>
        </p:grpSpPr>
        <p:sp>
          <p:nvSpPr>
            <p:cNvPr id="96" name="Textfeld 95"/>
            <p:cNvSpPr txBox="1"/>
            <p:nvPr/>
          </p:nvSpPr>
          <p:spPr>
            <a:xfrm>
              <a:off x="395536" y="1012666"/>
              <a:ext cx="1512168" cy="400110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AU" sz="2000" kern="0" dirty="0" err="1" smtClean="0">
                  <a:solidFill>
                    <a:schemeClr val="bg1">
                      <a:lumMod val="85000"/>
                    </a:schemeClr>
                  </a:solidFill>
                </a:rPr>
                <a:t>ssumptions</a:t>
              </a:r>
              <a:endParaRPr lang="en-AU" kern="0" dirty="0" smtClean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pic>
          <p:nvPicPr>
            <p:cNvPr id="97" name="Grafik 9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289" y="1000811"/>
              <a:ext cx="432000" cy="432000"/>
            </a:xfrm>
            <a:prstGeom prst="rect">
              <a:avLst/>
            </a:prstGeom>
          </p:spPr>
        </p:pic>
      </p:grpSp>
      <p:pic>
        <p:nvPicPr>
          <p:cNvPr id="99" name="Grafik 9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59" y="3642301"/>
            <a:ext cx="432000" cy="432000"/>
          </a:xfrm>
          <a:prstGeom prst="rect">
            <a:avLst/>
          </a:prstGeom>
        </p:spPr>
      </p:pic>
      <p:pic>
        <p:nvPicPr>
          <p:cNvPr id="100" name="Grafik 9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59" y="4509120"/>
            <a:ext cx="432000" cy="432000"/>
          </a:xfrm>
          <a:prstGeom prst="rect">
            <a:avLst/>
          </a:prstGeom>
        </p:spPr>
      </p:pic>
      <p:grpSp>
        <p:nvGrpSpPr>
          <p:cNvPr id="101" name="Gruppieren 100"/>
          <p:cNvGrpSpPr/>
          <p:nvPr/>
        </p:nvGrpSpPr>
        <p:grpSpPr>
          <a:xfrm>
            <a:off x="163289" y="5445272"/>
            <a:ext cx="1058114" cy="432000"/>
            <a:chOff x="163289" y="4687783"/>
            <a:chExt cx="1058114" cy="432000"/>
          </a:xfrm>
        </p:grpSpPr>
        <p:sp>
          <p:nvSpPr>
            <p:cNvPr id="102" name="Textfeld 101"/>
            <p:cNvSpPr txBox="1"/>
            <p:nvPr/>
          </p:nvSpPr>
          <p:spPr>
            <a:xfrm>
              <a:off x="395536" y="4699638"/>
              <a:ext cx="825867" cy="400110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 eaLnBrk="1" hangingPunct="1"/>
              <a:r>
                <a:rPr lang="en-AU" sz="2000" kern="0" dirty="0" smtClean="0">
                  <a:solidFill>
                    <a:schemeClr val="bg1">
                      <a:lumMod val="85000"/>
                    </a:schemeClr>
                  </a:solidFill>
                </a:rPr>
                <a:t>head </a:t>
              </a:r>
              <a:endParaRPr lang="en-AU" kern="0" dirty="0" smtClean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pic>
          <p:nvPicPr>
            <p:cNvPr id="103" name="Grafik 10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289" y="4687783"/>
              <a:ext cx="432000" cy="432000"/>
            </a:xfrm>
            <a:prstGeom prst="rect">
              <a:avLst/>
            </a:prstGeom>
          </p:spPr>
        </p:pic>
      </p:grpSp>
      <p:grpSp>
        <p:nvGrpSpPr>
          <p:cNvPr id="104" name="Gruppieren 103"/>
          <p:cNvGrpSpPr/>
          <p:nvPr/>
        </p:nvGrpSpPr>
        <p:grpSpPr>
          <a:xfrm>
            <a:off x="163289" y="1574542"/>
            <a:ext cx="1744415" cy="432000"/>
            <a:chOff x="163289" y="1574542"/>
            <a:chExt cx="1744415" cy="432000"/>
          </a:xfrm>
        </p:grpSpPr>
        <p:sp>
          <p:nvSpPr>
            <p:cNvPr id="105" name="Textfeld 104"/>
            <p:cNvSpPr txBox="1"/>
            <p:nvPr/>
          </p:nvSpPr>
          <p:spPr>
            <a:xfrm>
              <a:off x="395536" y="1586397"/>
              <a:ext cx="1512168" cy="400110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AU" sz="2000" kern="0" dirty="0" err="1" smtClean="0">
                  <a:solidFill>
                    <a:schemeClr val="bg1">
                      <a:lumMod val="85000"/>
                    </a:schemeClr>
                  </a:solidFill>
                </a:rPr>
                <a:t>lready</a:t>
              </a:r>
              <a:r>
                <a:rPr lang="en-AU" sz="2000" kern="0" dirty="0" smtClean="0">
                  <a:solidFill>
                    <a:schemeClr val="bg1">
                      <a:lumMod val="85000"/>
                    </a:schemeClr>
                  </a:solidFill>
                </a:rPr>
                <a:t> done</a:t>
              </a:r>
              <a:endParaRPr lang="en-AU" kern="0" dirty="0" smtClean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pic>
          <p:nvPicPr>
            <p:cNvPr id="106" name="Grafik 10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289" y="1574542"/>
              <a:ext cx="432000" cy="432000"/>
            </a:xfrm>
            <a:prstGeom prst="rect">
              <a:avLst/>
            </a:prstGeom>
          </p:spPr>
        </p:pic>
      </p:grpSp>
      <p:pic>
        <p:nvPicPr>
          <p:cNvPr id="107" name="Grafik 10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59" y="2775482"/>
            <a:ext cx="432000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759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7" grpId="0" animBg="1"/>
      <p:bldP spid="33" grpId="0" animBg="1"/>
      <p:bldP spid="34" grpId="0" animBg="1"/>
      <p:bldP spid="41" grpId="0" animBg="1"/>
      <p:bldP spid="44" grpId="0"/>
      <p:bldP spid="5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>
          <a:xfrm rot="19278050">
            <a:off x="6862522" y="597194"/>
            <a:ext cx="938077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eaLnBrk="1" hangingPunct="1"/>
            <a:r>
              <a:rPr lang="de-DE" sz="1100" kern="0" dirty="0"/>
              <a:t>MQ: X=1.03</a:t>
            </a:r>
          </a:p>
        </p:txBody>
      </p:sp>
      <p:pic>
        <p:nvPicPr>
          <p:cNvPr id="13" name="Inhaltsplatzhalter 1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404664"/>
            <a:ext cx="4567182" cy="5580063"/>
          </a:xfrm>
        </p:spPr>
      </p:pic>
      <p:sp>
        <p:nvSpPr>
          <p:cNvPr id="5" name="Rechteck 4"/>
          <p:cNvSpPr/>
          <p:nvPr/>
        </p:nvSpPr>
        <p:spPr bwMode="auto">
          <a:xfrm>
            <a:off x="6483698" y="5733256"/>
            <a:ext cx="1008112" cy="14401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 rot="19324861">
            <a:off x="6430309" y="576149"/>
            <a:ext cx="893193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eaLnBrk="1" hangingPunct="1"/>
            <a:r>
              <a:rPr lang="de-DE" sz="1100" kern="0" dirty="0" smtClean="0">
                <a:solidFill>
                  <a:srgbClr val="00B050"/>
                </a:solidFill>
              </a:rPr>
              <a:t>R2: X=0.72</a:t>
            </a:r>
          </a:p>
        </p:txBody>
      </p:sp>
      <p:sp>
        <p:nvSpPr>
          <p:cNvPr id="8" name="Rechteck 7"/>
          <p:cNvSpPr/>
          <p:nvPr/>
        </p:nvSpPr>
        <p:spPr>
          <a:xfrm>
            <a:off x="6802649" y="5804784"/>
            <a:ext cx="56457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eaLnBrk="1" hangingPunct="1"/>
            <a:r>
              <a:rPr lang="de-DE" sz="1000" kern="0" dirty="0" smtClean="0"/>
              <a:t>p [</a:t>
            </a:r>
            <a:r>
              <a:rPr lang="el-GR" sz="1000" dirty="0" smtClean="0"/>
              <a:t>Ω</a:t>
            </a:r>
            <a:r>
              <a:rPr lang="de-DE" sz="1000" dirty="0" smtClean="0"/>
              <a:t>m]</a:t>
            </a:r>
            <a:endParaRPr lang="de-DE" sz="1000" kern="0" dirty="0"/>
          </a:p>
        </p:txBody>
      </p:sp>
      <p:sp>
        <p:nvSpPr>
          <p:cNvPr id="9" name="Textfeld 8"/>
          <p:cNvSpPr txBox="1"/>
          <p:nvPr/>
        </p:nvSpPr>
        <p:spPr>
          <a:xfrm>
            <a:off x="6455759" y="5677826"/>
            <a:ext cx="1207382" cy="246221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eaLnBrk="1" hangingPunct="1"/>
            <a:r>
              <a:rPr lang="de-DE" sz="1000" kern="0" dirty="0" smtClean="0"/>
              <a:t>0.1                   1.0</a:t>
            </a:r>
          </a:p>
        </p:txBody>
      </p:sp>
      <p:sp>
        <p:nvSpPr>
          <p:cNvPr id="10" name="Rechteck 9"/>
          <p:cNvSpPr/>
          <p:nvPr/>
        </p:nvSpPr>
        <p:spPr bwMode="auto">
          <a:xfrm>
            <a:off x="3665107" y="4005064"/>
            <a:ext cx="3691866" cy="144016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11" name="Rechteck 10"/>
          <p:cNvSpPr/>
          <p:nvPr/>
        </p:nvSpPr>
        <p:spPr bwMode="auto">
          <a:xfrm>
            <a:off x="3665107" y="2780928"/>
            <a:ext cx="3691866" cy="144016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Chew</a:t>
            </a:r>
            <a:r>
              <a:rPr lang="de-DE" dirty="0" smtClean="0"/>
              <a:t> </a:t>
            </a:r>
            <a:r>
              <a:rPr lang="de-DE" dirty="0" err="1" smtClean="0"/>
              <a:t>Bahir</a:t>
            </a:r>
            <a:r>
              <a:rPr lang="de-DE" dirty="0" smtClean="0"/>
              <a:t> 5053-4A</a:t>
            </a:r>
            <a:endParaRPr lang="de-DE" dirty="0"/>
          </a:p>
        </p:txBody>
      </p:sp>
      <p:sp>
        <p:nvSpPr>
          <p:cNvPr id="14" name="Textfeld 13"/>
          <p:cNvSpPr txBox="1"/>
          <p:nvPr/>
        </p:nvSpPr>
        <p:spPr>
          <a:xfrm>
            <a:off x="107504" y="2247255"/>
            <a:ext cx="1713931" cy="46166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eaLnBrk="1" hangingPunct="1"/>
            <a:r>
              <a:rPr lang="en-AU" kern="0" dirty="0" smtClean="0">
                <a:solidFill>
                  <a:schemeClr val="bg1">
                    <a:lumMod val="8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Case studies</a:t>
            </a:r>
          </a:p>
        </p:txBody>
      </p:sp>
      <p:grpSp>
        <p:nvGrpSpPr>
          <p:cNvPr id="15" name="Gruppieren 14"/>
          <p:cNvGrpSpPr/>
          <p:nvPr/>
        </p:nvGrpSpPr>
        <p:grpSpPr>
          <a:xfrm>
            <a:off x="163289" y="764752"/>
            <a:ext cx="1744415" cy="432000"/>
            <a:chOff x="163289" y="1000811"/>
            <a:chExt cx="1744415" cy="432000"/>
          </a:xfrm>
        </p:grpSpPr>
        <p:sp>
          <p:nvSpPr>
            <p:cNvPr id="16" name="Textfeld 15"/>
            <p:cNvSpPr txBox="1"/>
            <p:nvPr/>
          </p:nvSpPr>
          <p:spPr>
            <a:xfrm>
              <a:off x="395536" y="1012666"/>
              <a:ext cx="1512168" cy="400110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AU" sz="2000" kern="0" dirty="0" err="1" smtClean="0">
                  <a:solidFill>
                    <a:schemeClr val="bg1">
                      <a:lumMod val="85000"/>
                    </a:schemeClr>
                  </a:solidFill>
                </a:rPr>
                <a:t>ssumptions</a:t>
              </a:r>
              <a:endParaRPr lang="en-AU" kern="0" dirty="0" smtClean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pic>
          <p:nvPicPr>
            <p:cNvPr id="17" name="Grafik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289" y="1000811"/>
              <a:ext cx="432000" cy="432000"/>
            </a:xfrm>
            <a:prstGeom prst="rect">
              <a:avLst/>
            </a:prstGeom>
          </p:spPr>
        </p:pic>
      </p:grpSp>
      <p:pic>
        <p:nvPicPr>
          <p:cNvPr id="18" name="Grafik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59" y="2775482"/>
            <a:ext cx="432000" cy="432000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59" y="3642301"/>
            <a:ext cx="432000" cy="432000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59" y="4509120"/>
            <a:ext cx="432000" cy="432000"/>
          </a:xfrm>
          <a:prstGeom prst="rect">
            <a:avLst/>
          </a:prstGeom>
        </p:spPr>
      </p:pic>
      <p:grpSp>
        <p:nvGrpSpPr>
          <p:cNvPr id="21" name="Gruppieren 20"/>
          <p:cNvGrpSpPr/>
          <p:nvPr/>
        </p:nvGrpSpPr>
        <p:grpSpPr>
          <a:xfrm>
            <a:off x="163289" y="5445272"/>
            <a:ext cx="1058114" cy="432000"/>
            <a:chOff x="163289" y="4687783"/>
            <a:chExt cx="1058114" cy="432000"/>
          </a:xfrm>
        </p:grpSpPr>
        <p:sp>
          <p:nvSpPr>
            <p:cNvPr id="22" name="Textfeld 21"/>
            <p:cNvSpPr txBox="1"/>
            <p:nvPr/>
          </p:nvSpPr>
          <p:spPr>
            <a:xfrm>
              <a:off x="395536" y="4699638"/>
              <a:ext cx="825867" cy="400110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 eaLnBrk="1" hangingPunct="1"/>
              <a:r>
                <a:rPr lang="en-AU" sz="2000" kern="0" dirty="0" smtClean="0">
                  <a:solidFill>
                    <a:schemeClr val="bg1">
                      <a:lumMod val="85000"/>
                    </a:schemeClr>
                  </a:solidFill>
                </a:rPr>
                <a:t>head </a:t>
              </a:r>
              <a:endParaRPr lang="en-AU" kern="0" dirty="0" smtClean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pic>
          <p:nvPicPr>
            <p:cNvPr id="23" name="Grafik 2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289" y="4687783"/>
              <a:ext cx="432000" cy="432000"/>
            </a:xfrm>
            <a:prstGeom prst="rect">
              <a:avLst/>
            </a:prstGeom>
          </p:spPr>
        </p:pic>
      </p:grpSp>
      <p:grpSp>
        <p:nvGrpSpPr>
          <p:cNvPr id="24" name="Gruppieren 23"/>
          <p:cNvGrpSpPr/>
          <p:nvPr/>
        </p:nvGrpSpPr>
        <p:grpSpPr>
          <a:xfrm>
            <a:off x="163289" y="1574542"/>
            <a:ext cx="1744415" cy="432000"/>
            <a:chOff x="163289" y="1574542"/>
            <a:chExt cx="1744415" cy="432000"/>
          </a:xfrm>
        </p:grpSpPr>
        <p:sp>
          <p:nvSpPr>
            <p:cNvPr id="25" name="Textfeld 24"/>
            <p:cNvSpPr txBox="1"/>
            <p:nvPr/>
          </p:nvSpPr>
          <p:spPr>
            <a:xfrm>
              <a:off x="395536" y="1586397"/>
              <a:ext cx="1512168" cy="400110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AU" sz="2000" kern="0" dirty="0" err="1" smtClean="0">
                  <a:solidFill>
                    <a:schemeClr val="bg1">
                      <a:lumMod val="85000"/>
                    </a:schemeClr>
                  </a:solidFill>
                </a:rPr>
                <a:t>lready</a:t>
              </a:r>
              <a:r>
                <a:rPr lang="en-AU" sz="2000" kern="0" dirty="0" smtClean="0">
                  <a:solidFill>
                    <a:schemeClr val="bg1">
                      <a:lumMod val="85000"/>
                    </a:schemeClr>
                  </a:solidFill>
                </a:rPr>
                <a:t> done</a:t>
              </a:r>
              <a:endParaRPr lang="en-AU" kern="0" dirty="0" smtClean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pic>
          <p:nvPicPr>
            <p:cNvPr id="26" name="Grafik 2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289" y="1574542"/>
              <a:ext cx="432000" cy="432000"/>
            </a:xfrm>
            <a:prstGeom prst="rect">
              <a:avLst/>
            </a:prstGeom>
          </p:spPr>
        </p:pic>
      </p:grpSp>
      <p:sp>
        <p:nvSpPr>
          <p:cNvPr id="2" name="Textfeld 1"/>
          <p:cNvSpPr txBox="1"/>
          <p:nvPr/>
        </p:nvSpPr>
        <p:spPr>
          <a:xfrm>
            <a:off x="1960244" y="1151166"/>
            <a:ext cx="1461040" cy="261610"/>
          </a:xfrm>
          <a:prstGeom prst="rect">
            <a:avLst/>
          </a:prstGeom>
        </p:spPr>
        <p:txBody>
          <a:bodyPr wrap="square" rtlCol="0" anchor="ctr">
            <a:spAutoFit/>
          </a:bodyPr>
          <a:lstStyle/>
          <a:p>
            <a:pPr algn="r" eaLnBrk="1" hangingPunct="1"/>
            <a:r>
              <a:rPr lang="de-DE" sz="1100" kern="0" dirty="0" smtClean="0"/>
              <a:t>9,551 </a:t>
            </a:r>
            <a:r>
              <a:rPr lang="de-DE" sz="1100" dirty="0" smtClean="0"/>
              <a:t>± 33 a cal BP</a:t>
            </a:r>
            <a:endParaRPr lang="de-DE" sz="1100" dirty="0"/>
          </a:p>
        </p:txBody>
      </p:sp>
      <p:sp>
        <p:nvSpPr>
          <p:cNvPr id="27" name="Textfeld 26"/>
          <p:cNvSpPr txBox="1"/>
          <p:nvPr/>
        </p:nvSpPr>
        <p:spPr>
          <a:xfrm>
            <a:off x="1864217" y="1700808"/>
            <a:ext cx="1557067" cy="261610"/>
          </a:xfrm>
          <a:prstGeom prst="rect">
            <a:avLst/>
          </a:prstGeom>
        </p:spPr>
        <p:txBody>
          <a:bodyPr wrap="square" rtlCol="0" anchor="ctr">
            <a:spAutoFit/>
          </a:bodyPr>
          <a:lstStyle/>
          <a:p>
            <a:pPr algn="r" eaLnBrk="1" hangingPunct="1"/>
            <a:r>
              <a:rPr lang="de-DE" sz="1100" kern="0" dirty="0" smtClean="0"/>
              <a:t>37,572 </a:t>
            </a:r>
            <a:r>
              <a:rPr lang="de-DE" sz="1100" dirty="0" smtClean="0"/>
              <a:t>± 688 a cal BP</a:t>
            </a:r>
            <a:endParaRPr lang="de-DE" sz="1100" dirty="0"/>
          </a:p>
        </p:txBody>
      </p:sp>
      <p:sp>
        <p:nvSpPr>
          <p:cNvPr id="28" name="Textfeld 27"/>
          <p:cNvSpPr txBox="1"/>
          <p:nvPr/>
        </p:nvSpPr>
        <p:spPr>
          <a:xfrm>
            <a:off x="1865628" y="1871246"/>
            <a:ext cx="1555656" cy="261610"/>
          </a:xfrm>
          <a:prstGeom prst="rect">
            <a:avLst/>
          </a:prstGeom>
        </p:spPr>
        <p:txBody>
          <a:bodyPr wrap="square" rtlCol="0" anchor="ctr">
            <a:spAutoFit/>
          </a:bodyPr>
          <a:lstStyle/>
          <a:p>
            <a:pPr algn="r" eaLnBrk="1" hangingPunct="1"/>
            <a:r>
              <a:rPr lang="de-DE" sz="1100" kern="0" dirty="0" smtClean="0"/>
              <a:t>33,686 </a:t>
            </a:r>
            <a:r>
              <a:rPr lang="de-DE" sz="1100" dirty="0" smtClean="0"/>
              <a:t>± 321 a cal BP</a:t>
            </a:r>
            <a:endParaRPr lang="de-DE" sz="1100" dirty="0"/>
          </a:p>
        </p:txBody>
      </p:sp>
      <p:cxnSp>
        <p:nvCxnSpPr>
          <p:cNvPr id="12" name="Gerader Verbinder 11"/>
          <p:cNvCxnSpPr/>
          <p:nvPr/>
        </p:nvCxnSpPr>
        <p:spPr bwMode="auto">
          <a:xfrm>
            <a:off x="3347864" y="1844824"/>
            <a:ext cx="144016" cy="58797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0" name="Gerader Verbinder 29"/>
          <p:cNvCxnSpPr/>
          <p:nvPr/>
        </p:nvCxnSpPr>
        <p:spPr bwMode="auto">
          <a:xfrm flipV="1">
            <a:off x="3347864" y="1930044"/>
            <a:ext cx="144016" cy="58796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6" name="Gerader Verbinder 35"/>
          <p:cNvCxnSpPr/>
          <p:nvPr/>
        </p:nvCxnSpPr>
        <p:spPr bwMode="auto">
          <a:xfrm flipH="1">
            <a:off x="3348000" y="1278000"/>
            <a:ext cx="144016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9" name="Rechteck 38"/>
          <p:cNvSpPr/>
          <p:nvPr/>
        </p:nvSpPr>
        <p:spPr bwMode="auto">
          <a:xfrm>
            <a:off x="3665107" y="5385119"/>
            <a:ext cx="3691866" cy="144016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pic>
        <p:nvPicPr>
          <p:cNvPr id="40" name="Grafik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603" y="3974401"/>
            <a:ext cx="1832332" cy="1344622"/>
          </a:xfrm>
          <a:prstGeom prst="rect">
            <a:avLst/>
          </a:prstGeom>
        </p:spPr>
      </p:pic>
      <p:sp>
        <p:nvSpPr>
          <p:cNvPr id="43" name="Legende mit Linie 1 (ohne Rahmen) 42"/>
          <p:cNvSpPr/>
          <p:nvPr/>
        </p:nvSpPr>
        <p:spPr bwMode="auto">
          <a:xfrm>
            <a:off x="1907704" y="2146865"/>
            <a:ext cx="1387620" cy="274022"/>
          </a:xfrm>
          <a:prstGeom prst="callout1">
            <a:avLst>
              <a:gd name="adj1" fmla="val 47516"/>
              <a:gd name="adj2" fmla="val 97329"/>
              <a:gd name="adj3" fmla="val -74485"/>
              <a:gd name="adj4" fmla="val 115048"/>
            </a:avLst>
          </a:prstGeom>
          <a:solidFill>
            <a:schemeClr val="bg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1200" dirty="0" err="1" smtClean="0">
                <a:solidFill>
                  <a:srgbClr val="00B050"/>
                </a:solidFill>
              </a:rPr>
              <a:t>Lachamps</a:t>
            </a:r>
            <a:r>
              <a:rPr lang="de-DE" sz="1200" dirty="0" smtClean="0">
                <a:solidFill>
                  <a:srgbClr val="00B050"/>
                </a:solidFill>
              </a:rPr>
              <a:t> 41 </a:t>
            </a:r>
            <a:r>
              <a:rPr lang="de-DE" sz="1200" dirty="0" err="1" smtClean="0">
                <a:solidFill>
                  <a:srgbClr val="00B050"/>
                </a:solidFill>
              </a:rPr>
              <a:t>ka</a:t>
            </a:r>
            <a:endParaRPr kumimoji="0" lang="de-DE" sz="1200" b="0" i="0" u="none" strike="noStrike" cap="none" normalizeH="0" baseline="0" dirty="0">
              <a:ln>
                <a:noFill/>
              </a:ln>
              <a:solidFill>
                <a:srgbClr val="00B050"/>
              </a:solidFill>
              <a:effectLst/>
            </a:endParaRPr>
          </a:p>
        </p:txBody>
      </p:sp>
      <p:sp>
        <p:nvSpPr>
          <p:cNvPr id="44" name="Legende mit Linie 1 (ohne Rahmen) 43"/>
          <p:cNvSpPr/>
          <p:nvPr/>
        </p:nvSpPr>
        <p:spPr bwMode="auto">
          <a:xfrm>
            <a:off x="2051719" y="4005064"/>
            <a:ext cx="1218987" cy="274022"/>
          </a:xfrm>
          <a:prstGeom prst="callout1">
            <a:avLst>
              <a:gd name="adj1" fmla="val 47516"/>
              <a:gd name="adj2" fmla="val 97329"/>
              <a:gd name="adj3" fmla="val 46336"/>
              <a:gd name="adj4" fmla="val 120632"/>
            </a:avLst>
          </a:prstGeom>
          <a:solidFill>
            <a:schemeClr val="bg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1200" dirty="0" smtClean="0">
                <a:solidFill>
                  <a:srgbClr val="00B050"/>
                </a:solidFill>
              </a:rPr>
              <a:t>Blake 110 </a:t>
            </a:r>
            <a:r>
              <a:rPr lang="de-DE" sz="1200" dirty="0" err="1" smtClean="0">
                <a:solidFill>
                  <a:srgbClr val="00B050"/>
                </a:solidFill>
              </a:rPr>
              <a:t>ka</a:t>
            </a:r>
            <a:endParaRPr kumimoji="0" lang="de-DE" sz="1200" b="0" i="0" u="none" strike="noStrike" cap="none" normalizeH="0" baseline="0" dirty="0">
              <a:ln>
                <a:noFill/>
              </a:ln>
              <a:solidFill>
                <a:srgbClr val="00B050"/>
              </a:solidFill>
              <a:effectLst/>
            </a:endParaRPr>
          </a:p>
        </p:txBody>
      </p:sp>
      <p:sp>
        <p:nvSpPr>
          <p:cNvPr id="45" name="Legende mit Linie 1 (ohne Rahmen) 44"/>
          <p:cNvSpPr/>
          <p:nvPr/>
        </p:nvSpPr>
        <p:spPr bwMode="auto">
          <a:xfrm>
            <a:off x="1907704" y="5540815"/>
            <a:ext cx="1344539" cy="274022"/>
          </a:xfrm>
          <a:prstGeom prst="callout1">
            <a:avLst>
              <a:gd name="adj1" fmla="val 47516"/>
              <a:gd name="adj2" fmla="val 97329"/>
              <a:gd name="adj3" fmla="val 46336"/>
              <a:gd name="adj4" fmla="val 120632"/>
            </a:avLst>
          </a:prstGeom>
          <a:solidFill>
            <a:schemeClr val="bg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/>
            <a:r>
              <a:rPr lang="de-DE" sz="1200" dirty="0">
                <a:solidFill>
                  <a:srgbClr val="00B050"/>
                </a:solidFill>
              </a:rPr>
              <a:t>OSL </a:t>
            </a:r>
            <a:r>
              <a:rPr lang="de-DE" sz="1200" dirty="0" smtClean="0">
                <a:solidFill>
                  <a:srgbClr val="00B050"/>
                </a:solidFill>
              </a:rPr>
              <a:t>130 ± 7 </a:t>
            </a:r>
            <a:r>
              <a:rPr lang="de-DE" sz="1200" dirty="0" err="1" smtClean="0">
                <a:solidFill>
                  <a:srgbClr val="00B050"/>
                </a:solidFill>
              </a:rPr>
              <a:t>ka</a:t>
            </a:r>
            <a:endParaRPr kumimoji="0" lang="de-DE" sz="1200" b="0" i="0" u="none" strike="noStrike" cap="none" normalizeH="0" baseline="0" dirty="0">
              <a:ln>
                <a:noFill/>
              </a:ln>
              <a:solidFill>
                <a:srgbClr val="00B050"/>
              </a:solidFill>
              <a:effectLst/>
            </a:endParaRPr>
          </a:p>
        </p:txBody>
      </p:sp>
      <p:sp>
        <p:nvSpPr>
          <p:cNvPr id="46" name="Rechteck 45"/>
          <p:cNvSpPr/>
          <p:nvPr/>
        </p:nvSpPr>
        <p:spPr>
          <a:xfrm>
            <a:off x="7137424" y="1222047"/>
            <a:ext cx="2006576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400" b="1" dirty="0" smtClean="0"/>
              <a:t>Next </a:t>
            </a:r>
            <a:r>
              <a:rPr lang="de-DE" sz="1400" b="1" dirty="0" err="1" smtClean="0"/>
              <a:t>four</a:t>
            </a:r>
            <a:r>
              <a:rPr lang="de-DE" sz="1400" b="1" dirty="0" smtClean="0"/>
              <a:t> </a:t>
            </a:r>
            <a:r>
              <a:rPr lang="de-DE" sz="1400" b="1" dirty="0" err="1" smtClean="0"/>
              <a:t>months</a:t>
            </a:r>
            <a:r>
              <a:rPr lang="de-DE" sz="1400" b="1" dirty="0" smtClean="0"/>
              <a:t>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200" dirty="0" smtClean="0"/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200" dirty="0" err="1" smtClean="0"/>
              <a:t>grain</a:t>
            </a:r>
            <a:r>
              <a:rPr lang="de-DE" sz="1200" dirty="0" smtClean="0"/>
              <a:t> </a:t>
            </a:r>
            <a:r>
              <a:rPr lang="de-DE" sz="1200" dirty="0" err="1"/>
              <a:t>size</a:t>
            </a:r>
            <a:endParaRPr lang="de-DE" sz="1200" dirty="0"/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200" dirty="0" err="1" smtClean="0"/>
              <a:t>mineralogy</a:t>
            </a:r>
            <a:endParaRPr lang="de-DE" sz="1200" dirty="0"/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200" dirty="0"/>
              <a:t>CNS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200" dirty="0" smtClean="0"/>
              <a:t>TIC/TOC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200" dirty="0" smtClean="0"/>
              <a:t>Carbonate</a:t>
            </a:r>
            <a:endParaRPr lang="de-DE" sz="1200" dirty="0"/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200" dirty="0" err="1"/>
              <a:t>Ostracods</a:t>
            </a:r>
            <a:endParaRPr lang="de-DE" sz="1200" dirty="0"/>
          </a:p>
          <a:p>
            <a:pPr marL="742950" lvl="1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200" dirty="0" err="1"/>
              <a:t>palaeoecology</a:t>
            </a:r>
            <a:endParaRPr lang="de-DE" sz="1200" dirty="0"/>
          </a:p>
          <a:p>
            <a:pPr marL="742950" lvl="1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200" dirty="0" err="1"/>
              <a:t>stable</a:t>
            </a:r>
            <a:r>
              <a:rPr lang="de-DE" sz="1200" dirty="0"/>
              <a:t> isotopes</a:t>
            </a:r>
          </a:p>
          <a:p>
            <a:pPr marL="742950" lvl="1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200" dirty="0" err="1"/>
              <a:t>element</a:t>
            </a:r>
            <a:r>
              <a:rPr lang="de-DE" sz="1200" dirty="0"/>
              <a:t> </a:t>
            </a:r>
            <a:r>
              <a:rPr lang="de-DE" sz="1200" dirty="0" err="1"/>
              <a:t>ratios</a:t>
            </a:r>
            <a:endParaRPr lang="de-DE" sz="1200" dirty="0"/>
          </a:p>
        </p:txBody>
      </p:sp>
      <p:sp>
        <p:nvSpPr>
          <p:cNvPr id="47" name="Explosion 2 46"/>
          <p:cNvSpPr/>
          <p:nvPr/>
        </p:nvSpPr>
        <p:spPr bwMode="auto">
          <a:xfrm rot="16743589">
            <a:off x="746337" y="3049681"/>
            <a:ext cx="3646102" cy="1553045"/>
          </a:xfrm>
          <a:prstGeom prst="irregularSeal2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de-DE" kern="0" dirty="0" smtClean="0"/>
              <a:t>F-Cluster</a:t>
            </a:r>
          </a:p>
          <a:p>
            <a:pPr algn="ctr" eaLnBrk="1" hangingPunct="1"/>
            <a:r>
              <a:rPr lang="de-DE" b="1" kern="0" dirty="0" smtClean="0"/>
              <a:t>Talk</a:t>
            </a:r>
            <a:endParaRPr lang="de-DE" b="1" kern="0" dirty="0"/>
          </a:p>
        </p:txBody>
      </p:sp>
    </p:spTree>
    <p:extLst>
      <p:ext uri="{BB962C8B-B14F-4D97-AF65-F5344CB8AC3E}">
        <p14:creationId xmlns:p14="http://schemas.microsoft.com/office/powerpoint/2010/main" val="3457857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Chew</a:t>
            </a:r>
            <a:r>
              <a:rPr lang="de-DE" dirty="0" smtClean="0"/>
              <a:t> </a:t>
            </a:r>
            <a:r>
              <a:rPr lang="de-DE" dirty="0" err="1" smtClean="0"/>
              <a:t>Bahir</a:t>
            </a:r>
            <a:r>
              <a:rPr lang="de-DE" dirty="0" smtClean="0"/>
              <a:t> 5053-4A</a:t>
            </a:r>
            <a:endParaRPr lang="de-DE" dirty="0"/>
          </a:p>
        </p:txBody>
      </p:sp>
      <p:pic>
        <p:nvPicPr>
          <p:cNvPr id="2" name="Inhaltsplatzhalt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78394" y="-341396"/>
            <a:ext cx="4759722" cy="7245117"/>
          </a:xfrm>
        </p:spPr>
      </p:pic>
      <p:sp>
        <p:nvSpPr>
          <p:cNvPr id="4" name="Textfeld 3"/>
          <p:cNvSpPr txBox="1"/>
          <p:nvPr/>
        </p:nvSpPr>
        <p:spPr>
          <a:xfrm>
            <a:off x="107504" y="2247255"/>
            <a:ext cx="1713931" cy="46166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eaLnBrk="1" hangingPunct="1"/>
            <a:r>
              <a:rPr lang="en-AU" kern="0" dirty="0" smtClean="0">
                <a:solidFill>
                  <a:schemeClr val="bg1">
                    <a:lumMod val="8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Case studies</a:t>
            </a:r>
          </a:p>
        </p:txBody>
      </p:sp>
      <p:grpSp>
        <p:nvGrpSpPr>
          <p:cNvPr id="5" name="Gruppieren 4"/>
          <p:cNvGrpSpPr/>
          <p:nvPr/>
        </p:nvGrpSpPr>
        <p:grpSpPr>
          <a:xfrm>
            <a:off x="163289" y="764752"/>
            <a:ext cx="1744415" cy="432000"/>
            <a:chOff x="163289" y="1000811"/>
            <a:chExt cx="1744415" cy="432000"/>
          </a:xfrm>
        </p:grpSpPr>
        <p:sp>
          <p:nvSpPr>
            <p:cNvPr id="6" name="Textfeld 5"/>
            <p:cNvSpPr txBox="1"/>
            <p:nvPr/>
          </p:nvSpPr>
          <p:spPr>
            <a:xfrm>
              <a:off x="395536" y="1012666"/>
              <a:ext cx="1512168" cy="400110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AU" sz="2000" kern="0" dirty="0" err="1" smtClean="0">
                  <a:solidFill>
                    <a:schemeClr val="bg1">
                      <a:lumMod val="85000"/>
                    </a:schemeClr>
                  </a:solidFill>
                </a:rPr>
                <a:t>ssumptions</a:t>
              </a:r>
              <a:endParaRPr lang="en-AU" kern="0" dirty="0" smtClean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pic>
          <p:nvPicPr>
            <p:cNvPr id="7" name="Grafik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289" y="1000811"/>
              <a:ext cx="432000" cy="432000"/>
            </a:xfrm>
            <a:prstGeom prst="rect">
              <a:avLst/>
            </a:prstGeom>
          </p:spPr>
        </p:pic>
      </p:grpSp>
      <p:pic>
        <p:nvPicPr>
          <p:cNvPr id="8" name="Grafi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59" y="2775482"/>
            <a:ext cx="432000" cy="432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59" y="3642301"/>
            <a:ext cx="432000" cy="43200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59" y="4509120"/>
            <a:ext cx="432000" cy="432000"/>
          </a:xfrm>
          <a:prstGeom prst="rect">
            <a:avLst/>
          </a:prstGeom>
        </p:spPr>
      </p:pic>
      <p:grpSp>
        <p:nvGrpSpPr>
          <p:cNvPr id="12" name="Gruppieren 11"/>
          <p:cNvGrpSpPr/>
          <p:nvPr/>
        </p:nvGrpSpPr>
        <p:grpSpPr>
          <a:xfrm>
            <a:off x="163289" y="5445272"/>
            <a:ext cx="1058114" cy="432000"/>
            <a:chOff x="163289" y="4687783"/>
            <a:chExt cx="1058114" cy="432000"/>
          </a:xfrm>
        </p:grpSpPr>
        <p:sp>
          <p:nvSpPr>
            <p:cNvPr id="13" name="Textfeld 12"/>
            <p:cNvSpPr txBox="1"/>
            <p:nvPr/>
          </p:nvSpPr>
          <p:spPr>
            <a:xfrm>
              <a:off x="395536" y="4699638"/>
              <a:ext cx="825867" cy="400110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 eaLnBrk="1" hangingPunct="1"/>
              <a:r>
                <a:rPr lang="en-AU" sz="2000" kern="0" dirty="0" smtClean="0">
                  <a:solidFill>
                    <a:schemeClr val="bg1">
                      <a:lumMod val="85000"/>
                    </a:schemeClr>
                  </a:solidFill>
                </a:rPr>
                <a:t>head </a:t>
              </a:r>
              <a:endParaRPr lang="en-AU" kern="0" dirty="0" smtClean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pic>
          <p:nvPicPr>
            <p:cNvPr id="14" name="Grafik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289" y="4687783"/>
              <a:ext cx="432000" cy="432000"/>
            </a:xfrm>
            <a:prstGeom prst="rect">
              <a:avLst/>
            </a:prstGeom>
          </p:spPr>
        </p:pic>
      </p:grpSp>
      <p:grpSp>
        <p:nvGrpSpPr>
          <p:cNvPr id="18" name="Gruppieren 17"/>
          <p:cNvGrpSpPr/>
          <p:nvPr/>
        </p:nvGrpSpPr>
        <p:grpSpPr>
          <a:xfrm>
            <a:off x="163289" y="1574542"/>
            <a:ext cx="1744415" cy="432000"/>
            <a:chOff x="163289" y="1574542"/>
            <a:chExt cx="1744415" cy="432000"/>
          </a:xfrm>
        </p:grpSpPr>
        <p:sp>
          <p:nvSpPr>
            <p:cNvPr id="19" name="Textfeld 18"/>
            <p:cNvSpPr txBox="1"/>
            <p:nvPr/>
          </p:nvSpPr>
          <p:spPr>
            <a:xfrm>
              <a:off x="395536" y="1586397"/>
              <a:ext cx="1512168" cy="400110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AU" sz="2000" kern="0" dirty="0" err="1" smtClean="0">
                  <a:solidFill>
                    <a:schemeClr val="bg1">
                      <a:lumMod val="85000"/>
                    </a:schemeClr>
                  </a:solidFill>
                </a:rPr>
                <a:t>lready</a:t>
              </a:r>
              <a:r>
                <a:rPr lang="en-AU" sz="2000" kern="0" dirty="0" smtClean="0">
                  <a:solidFill>
                    <a:schemeClr val="bg1">
                      <a:lumMod val="85000"/>
                    </a:schemeClr>
                  </a:solidFill>
                </a:rPr>
                <a:t> done</a:t>
              </a:r>
              <a:endParaRPr lang="en-AU" kern="0" dirty="0" smtClean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pic>
          <p:nvPicPr>
            <p:cNvPr id="20" name="Grafik 1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289" y="1574542"/>
              <a:ext cx="432000" cy="43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4967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Deep</a:t>
            </a:r>
            <a:r>
              <a:rPr lang="de-DE" dirty="0" smtClean="0"/>
              <a:t> Drilling 2.0</a:t>
            </a:r>
            <a:endParaRPr lang="de-DE" dirty="0"/>
          </a:p>
        </p:txBody>
      </p:sp>
      <p:grpSp>
        <p:nvGrpSpPr>
          <p:cNvPr id="26" name="Gruppieren 25"/>
          <p:cNvGrpSpPr/>
          <p:nvPr/>
        </p:nvGrpSpPr>
        <p:grpSpPr>
          <a:xfrm>
            <a:off x="2195736" y="548680"/>
            <a:ext cx="6767336" cy="5408957"/>
            <a:chOff x="1143000" y="-71438"/>
            <a:chExt cx="9213106" cy="6911578"/>
          </a:xfrm>
        </p:grpSpPr>
        <p:sp>
          <p:nvSpPr>
            <p:cNvPr id="15" name="Rectangle 2"/>
            <p:cNvSpPr>
              <a:spLocks/>
            </p:cNvSpPr>
            <p:nvPr/>
          </p:nvSpPr>
          <p:spPr bwMode="auto">
            <a:xfrm>
              <a:off x="4000500" y="-71438"/>
              <a:ext cx="1312664" cy="637579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GB" sz="2000"/>
            </a:p>
          </p:txBody>
        </p:sp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76" t="40340" r="9019" b="17613"/>
            <a:stretch>
              <a:fillRect/>
            </a:stretch>
          </p:blipFill>
          <p:spPr bwMode="auto">
            <a:xfrm>
              <a:off x="4170164" y="26789"/>
              <a:ext cx="955477" cy="62775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tangle 6"/>
            <p:cNvSpPr>
              <a:spLocks/>
            </p:cNvSpPr>
            <p:nvPr/>
          </p:nvSpPr>
          <p:spPr bwMode="auto">
            <a:xfrm>
              <a:off x="1143000" y="296610"/>
              <a:ext cx="2500313" cy="32147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blurRad="127000" dist="76199" dir="2700000" algn="ctr" rotWithShape="0">
                <a:schemeClr val="bg2">
                  <a:alpha val="59999"/>
                </a:schemeClr>
              </a:outerShdw>
            </a:effectLst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en-US" sz="1600" b="1" dirty="0">
                  <a:solidFill>
                    <a:srgbClr val="0E002D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ea typeface="ＭＳ Ｐゴシック" charset="0"/>
                  <a:cs typeface="Gill Sans" charset="0"/>
                </a:rPr>
                <a:t>HSPDP-CHB14-2A</a:t>
              </a:r>
            </a:p>
          </p:txBody>
        </p:sp>
        <p:sp>
          <p:nvSpPr>
            <p:cNvPr id="19" name="Rectangle 8"/>
            <p:cNvSpPr>
              <a:spLocks/>
            </p:cNvSpPr>
            <p:nvPr/>
          </p:nvSpPr>
          <p:spPr bwMode="auto">
            <a:xfrm>
              <a:off x="5759648" y="343188"/>
              <a:ext cx="2500313" cy="32147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blurRad="127000" dist="76199" dir="2700000" algn="ctr" rotWithShape="0">
                <a:schemeClr val="bg2">
                  <a:alpha val="59999"/>
                </a:schemeClr>
              </a:outerShdw>
            </a:effectLst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en-US" sz="1600" b="1">
                  <a:solidFill>
                    <a:srgbClr val="0E002D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ea typeface="ＭＳ Ｐゴシック" charset="0"/>
                  <a:cs typeface="Gill Sans" charset="0"/>
                </a:rPr>
                <a:t>HSPDP-CHB14-2B</a:t>
              </a:r>
            </a:p>
          </p:txBody>
        </p:sp>
        <p:sp>
          <p:nvSpPr>
            <p:cNvPr id="20" name="Line 9"/>
            <p:cNvSpPr>
              <a:spLocks noChangeShapeType="1"/>
            </p:cNvSpPr>
            <p:nvPr/>
          </p:nvSpPr>
          <p:spPr bwMode="auto">
            <a:xfrm>
              <a:off x="5116711" y="498343"/>
              <a:ext cx="544712" cy="0"/>
            </a:xfrm>
            <a:prstGeom prst="line">
              <a:avLst/>
            </a:prstGeom>
            <a:solidFill>
              <a:srgbClr val="FFFFFF"/>
            </a:solidFill>
            <a:ln w="88900" cap="flat">
              <a:solidFill>
                <a:srgbClr val="0E002D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GB" sz="2000"/>
            </a:p>
          </p:txBody>
        </p:sp>
        <p:sp>
          <p:nvSpPr>
            <p:cNvPr id="21" name="Rectangle 10"/>
            <p:cNvSpPr>
              <a:spLocks/>
            </p:cNvSpPr>
            <p:nvPr/>
          </p:nvSpPr>
          <p:spPr bwMode="auto">
            <a:xfrm>
              <a:off x="5456039" y="3138785"/>
              <a:ext cx="4900067" cy="2071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l"/>
              <a:r>
                <a:rPr lang="en-US" sz="1600" dirty="0" smtClean="0">
                  <a:solidFill>
                    <a:srgbClr val="535353"/>
                  </a:solidFill>
                  <a:ea typeface="ＭＳ Ｐゴシック" charset="0"/>
                  <a:cs typeface="Gill Sans" charset="0"/>
                </a:rPr>
                <a:t>- </a:t>
              </a:r>
              <a:r>
                <a:rPr lang="en-US" sz="1600" dirty="0">
                  <a:solidFill>
                    <a:srgbClr val="535353"/>
                  </a:solidFill>
                  <a:ea typeface="ＭＳ Ｐゴシック" charset="0"/>
                  <a:cs typeface="Gill Sans" charset="0"/>
                </a:rPr>
                <a:t>~ 20 m apart</a:t>
              </a:r>
            </a:p>
            <a:p>
              <a:pPr algn="l"/>
              <a:r>
                <a:rPr lang="en-US" sz="1600" dirty="0">
                  <a:solidFill>
                    <a:srgbClr val="535353"/>
                  </a:solidFill>
                  <a:ea typeface="ＭＳ Ｐゴシック" charset="0"/>
                  <a:cs typeface="Gill Sans" charset="0"/>
                </a:rPr>
                <a:t>- aim at continuous record</a:t>
              </a:r>
            </a:p>
            <a:p>
              <a:pPr algn="l"/>
              <a:r>
                <a:rPr lang="en-US" sz="1600" dirty="0">
                  <a:solidFill>
                    <a:srgbClr val="535353"/>
                  </a:solidFill>
                  <a:ea typeface="ＭＳ Ｐゴシック" charset="0"/>
                  <a:cs typeface="Gill Sans" charset="0"/>
                </a:rPr>
                <a:t>- </a:t>
              </a:r>
              <a:r>
                <a:rPr lang="en-US" sz="1600" dirty="0" err="1">
                  <a:solidFill>
                    <a:srgbClr val="535353"/>
                  </a:solidFill>
                  <a:ea typeface="ＭＳ Ｐゴシック" charset="0"/>
                  <a:cs typeface="Gill Sans" charset="0"/>
                </a:rPr>
                <a:t>optimised</a:t>
              </a:r>
              <a:r>
                <a:rPr lang="en-US" sz="1600" dirty="0">
                  <a:solidFill>
                    <a:srgbClr val="535353"/>
                  </a:solidFill>
                  <a:ea typeface="ＭＳ Ｐゴシック" charset="0"/>
                  <a:cs typeface="Gill Sans" charset="0"/>
                </a:rPr>
                <a:t> choice of tool for 2B</a:t>
              </a:r>
            </a:p>
            <a:p>
              <a:pPr algn="l"/>
              <a:r>
                <a:rPr lang="en-US" sz="1600" dirty="0">
                  <a:solidFill>
                    <a:srgbClr val="535353"/>
                  </a:solidFill>
                  <a:ea typeface="ＭＳ Ｐゴシック" charset="0"/>
                  <a:cs typeface="Gill Sans" charset="0"/>
                </a:rPr>
                <a:t>- cover section breaks of 2A</a:t>
              </a:r>
            </a:p>
            <a:p>
              <a:pPr algn="l"/>
              <a:r>
                <a:rPr lang="en-US" sz="1600" dirty="0">
                  <a:solidFill>
                    <a:srgbClr val="535353"/>
                  </a:solidFill>
                  <a:ea typeface="ＭＳ Ｐゴシック" charset="0"/>
                  <a:cs typeface="Gill Sans" charset="0"/>
                </a:rPr>
                <a:t>- depth control: no </a:t>
              </a:r>
              <a:r>
                <a:rPr lang="en-US" sz="1600" dirty="0" err="1">
                  <a:solidFill>
                    <a:srgbClr val="535353"/>
                  </a:solidFill>
                  <a:ea typeface="ＭＳ Ｐゴシック" charset="0"/>
                  <a:cs typeface="Gill Sans" charset="0"/>
                </a:rPr>
                <a:t>downhole</a:t>
              </a:r>
              <a:r>
                <a:rPr lang="en-US" sz="1600" dirty="0">
                  <a:solidFill>
                    <a:srgbClr val="535353"/>
                  </a:solidFill>
                  <a:ea typeface="ＭＳ Ｐゴシック" charset="0"/>
                  <a:cs typeface="Gill Sans" charset="0"/>
                </a:rPr>
                <a:t> logging</a:t>
              </a:r>
            </a:p>
            <a:p>
              <a:pPr algn="l"/>
              <a:r>
                <a:rPr lang="en-US" sz="1600" dirty="0">
                  <a:solidFill>
                    <a:srgbClr val="535353"/>
                  </a:solidFill>
                  <a:ea typeface="ＭＳ Ｐゴシック" charset="0"/>
                  <a:cs typeface="Gill Sans" charset="0"/>
                </a:rPr>
                <a:t>- composite core almost 9</a:t>
              </a:r>
              <a:r>
                <a:rPr lang="en-US" sz="1600" dirty="0" smtClean="0">
                  <a:solidFill>
                    <a:srgbClr val="535353"/>
                  </a:solidFill>
                  <a:ea typeface="ＭＳ Ｐゴシック" charset="0"/>
                  <a:cs typeface="Gill Sans" charset="0"/>
                </a:rPr>
                <a:t>0 </a:t>
              </a:r>
              <a:r>
                <a:rPr lang="en-US" sz="1600" dirty="0">
                  <a:solidFill>
                    <a:srgbClr val="535353"/>
                  </a:solidFill>
                  <a:ea typeface="ＭＳ Ｐゴシック" charset="0"/>
                  <a:cs typeface="Gill Sans" charset="0"/>
                </a:rPr>
                <a:t>% recovery</a:t>
              </a:r>
            </a:p>
          </p:txBody>
        </p:sp>
        <p:pic>
          <p:nvPicPr>
            <p:cNvPr id="22" name="Picture 1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9937" y="1105152"/>
              <a:ext cx="580430" cy="500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Rectangle 12"/>
            <p:cNvSpPr>
              <a:spLocks/>
            </p:cNvSpPr>
            <p:nvPr/>
          </p:nvSpPr>
          <p:spPr bwMode="auto">
            <a:xfrm>
              <a:off x="6109662" y="1019735"/>
              <a:ext cx="1893668" cy="2729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l"/>
              <a:r>
                <a:rPr lang="en-US" sz="1200" dirty="0">
                  <a:solidFill>
                    <a:srgbClr val="535353"/>
                  </a:solidFill>
                  <a:ea typeface="ＭＳ Ｐゴシック" charset="0"/>
                  <a:cs typeface="Gill Sans" charset="0"/>
                </a:rPr>
                <a:t>recovered material</a:t>
              </a:r>
            </a:p>
          </p:txBody>
        </p:sp>
        <p:sp>
          <p:nvSpPr>
            <p:cNvPr id="24" name="Rectangle 13"/>
            <p:cNvSpPr>
              <a:spLocks/>
            </p:cNvSpPr>
            <p:nvPr/>
          </p:nvSpPr>
          <p:spPr bwMode="auto">
            <a:xfrm>
              <a:off x="6109663" y="1381971"/>
              <a:ext cx="1312664" cy="258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l"/>
              <a:r>
                <a:rPr lang="en-US" sz="1200" dirty="0">
                  <a:solidFill>
                    <a:srgbClr val="535353"/>
                  </a:solidFill>
                  <a:ea typeface="ＭＳ Ｐゴシック" charset="0"/>
                  <a:cs typeface="Gill Sans" charset="0"/>
                </a:rPr>
                <a:t>core loss</a:t>
              </a:r>
            </a:p>
          </p:txBody>
        </p:sp>
        <p:sp>
          <p:nvSpPr>
            <p:cNvPr id="25" name="Rectangle 14"/>
            <p:cNvSpPr>
              <a:spLocks/>
            </p:cNvSpPr>
            <p:nvPr/>
          </p:nvSpPr>
          <p:spPr bwMode="auto">
            <a:xfrm>
              <a:off x="3297782" y="6393655"/>
              <a:ext cx="3005232" cy="446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ctr"/>
              <a:r>
                <a:rPr lang="en-US" sz="1200" dirty="0">
                  <a:solidFill>
                    <a:srgbClr val="535353"/>
                  </a:solidFill>
                  <a:ea typeface="ＭＳ Ｐゴシック" charset="0"/>
                  <a:cs typeface="Gill Sans" charset="0"/>
                </a:rPr>
                <a:t>depth in </a:t>
              </a:r>
              <a:r>
                <a:rPr lang="en-US" sz="1200" dirty="0" err="1">
                  <a:solidFill>
                    <a:srgbClr val="535353"/>
                  </a:solidFill>
                  <a:ea typeface="ＭＳ Ｐゴシック" charset="0"/>
                  <a:cs typeface="Gill Sans" charset="0"/>
                </a:rPr>
                <a:t>mbs</a:t>
              </a:r>
              <a:endParaRPr lang="en-US" sz="1200" dirty="0">
                <a:solidFill>
                  <a:srgbClr val="535353"/>
                </a:solidFill>
                <a:ea typeface="ＭＳ Ｐゴシック" charset="0"/>
                <a:cs typeface="Gill Sans" charset="0"/>
              </a:endParaRPr>
            </a:p>
            <a:p>
              <a:pPr algn="ctr"/>
              <a:r>
                <a:rPr lang="en-US" sz="1200" dirty="0">
                  <a:solidFill>
                    <a:srgbClr val="535353"/>
                  </a:solidFill>
                  <a:ea typeface="ＭＳ Ｐゴシック" charset="0"/>
                  <a:cs typeface="Gill Sans" charset="0"/>
                </a:rPr>
                <a:t>[meters below surface]</a:t>
              </a:r>
            </a:p>
          </p:txBody>
        </p:sp>
        <p:sp>
          <p:nvSpPr>
            <p:cNvPr id="18" name="Line 7"/>
            <p:cNvSpPr>
              <a:spLocks noChangeShapeType="1"/>
            </p:cNvSpPr>
            <p:nvPr/>
          </p:nvSpPr>
          <p:spPr bwMode="auto">
            <a:xfrm rot="10800000">
              <a:off x="3696891" y="448415"/>
              <a:ext cx="491133" cy="12278"/>
            </a:xfrm>
            <a:prstGeom prst="line">
              <a:avLst/>
            </a:prstGeom>
            <a:solidFill>
              <a:srgbClr val="FFFFFF"/>
            </a:solidFill>
            <a:ln w="88900" cap="flat">
              <a:solidFill>
                <a:srgbClr val="0E002D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GB" sz="2000"/>
            </a:p>
          </p:txBody>
        </p:sp>
      </p:grpSp>
      <p:sp>
        <p:nvSpPr>
          <p:cNvPr id="27" name="Textfeld 26"/>
          <p:cNvSpPr txBox="1"/>
          <p:nvPr/>
        </p:nvSpPr>
        <p:spPr>
          <a:xfrm>
            <a:off x="4118003" y="5349963"/>
            <a:ext cx="452581" cy="2769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r" eaLnBrk="1" hangingPunct="1"/>
            <a:r>
              <a:rPr lang="de-DE" sz="1200" kern="0" dirty="0" smtClean="0"/>
              <a:t>280</a:t>
            </a:r>
          </a:p>
        </p:txBody>
      </p:sp>
      <p:sp>
        <p:nvSpPr>
          <p:cNvPr id="28" name="Textfeld 27"/>
          <p:cNvSpPr txBox="1"/>
          <p:nvPr/>
        </p:nvSpPr>
        <p:spPr>
          <a:xfrm>
            <a:off x="4128696" y="4005064"/>
            <a:ext cx="452581" cy="2769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r" eaLnBrk="1" hangingPunct="1"/>
            <a:r>
              <a:rPr lang="de-DE" sz="1200" kern="0" dirty="0" smtClean="0"/>
              <a:t>200</a:t>
            </a:r>
          </a:p>
        </p:txBody>
      </p:sp>
      <p:sp>
        <p:nvSpPr>
          <p:cNvPr id="29" name="Textfeld 28"/>
          <p:cNvSpPr txBox="1"/>
          <p:nvPr/>
        </p:nvSpPr>
        <p:spPr>
          <a:xfrm>
            <a:off x="4122228" y="3126590"/>
            <a:ext cx="452581" cy="2769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r" eaLnBrk="1" hangingPunct="1"/>
            <a:r>
              <a:rPr lang="de-DE" sz="1200" kern="0" dirty="0" smtClean="0"/>
              <a:t>150</a:t>
            </a:r>
          </a:p>
        </p:txBody>
      </p:sp>
      <p:sp>
        <p:nvSpPr>
          <p:cNvPr id="30" name="Textfeld 29"/>
          <p:cNvSpPr txBox="1"/>
          <p:nvPr/>
        </p:nvSpPr>
        <p:spPr>
          <a:xfrm>
            <a:off x="4115204" y="2250939"/>
            <a:ext cx="452581" cy="2769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r" eaLnBrk="1" hangingPunct="1"/>
            <a:r>
              <a:rPr lang="de-DE" sz="1200" kern="0" dirty="0" smtClean="0"/>
              <a:t>100</a:t>
            </a:r>
          </a:p>
        </p:txBody>
      </p:sp>
      <p:sp>
        <p:nvSpPr>
          <p:cNvPr id="31" name="Textfeld 30"/>
          <p:cNvSpPr txBox="1"/>
          <p:nvPr/>
        </p:nvSpPr>
        <p:spPr>
          <a:xfrm>
            <a:off x="4097056" y="554708"/>
            <a:ext cx="452581" cy="2769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r" eaLnBrk="1" hangingPunct="1"/>
            <a:r>
              <a:rPr lang="de-DE" sz="1200" kern="0" dirty="0" smtClean="0"/>
              <a:t>0</a:t>
            </a:r>
          </a:p>
        </p:txBody>
      </p:sp>
      <p:sp>
        <p:nvSpPr>
          <p:cNvPr id="32" name="Textfeld 31"/>
          <p:cNvSpPr txBox="1"/>
          <p:nvPr/>
        </p:nvSpPr>
        <p:spPr>
          <a:xfrm>
            <a:off x="4128696" y="1386767"/>
            <a:ext cx="452581" cy="2769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r" eaLnBrk="1" hangingPunct="1"/>
            <a:r>
              <a:rPr lang="de-DE" sz="1200" kern="0" dirty="0"/>
              <a:t>5</a:t>
            </a:r>
            <a:r>
              <a:rPr lang="de-DE" sz="1200" kern="0" dirty="0" smtClean="0"/>
              <a:t>0</a:t>
            </a:r>
          </a:p>
        </p:txBody>
      </p:sp>
      <p:sp>
        <p:nvSpPr>
          <p:cNvPr id="33" name="Textfeld 32"/>
          <p:cNvSpPr txBox="1"/>
          <p:nvPr/>
        </p:nvSpPr>
        <p:spPr>
          <a:xfrm>
            <a:off x="1963860" y="1797326"/>
            <a:ext cx="2302233" cy="329320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600" dirty="0" smtClean="0">
                <a:latin typeface="+mn-lt"/>
                <a:ea typeface="+mn-ea"/>
              </a:rPr>
              <a:t>CRC806 (&lt;200 </a:t>
            </a:r>
            <a:r>
              <a:rPr lang="de-DE" sz="1600" dirty="0" err="1" smtClean="0">
                <a:latin typeface="+mn-lt"/>
                <a:ea typeface="+mn-ea"/>
              </a:rPr>
              <a:t>ka</a:t>
            </a:r>
            <a:r>
              <a:rPr lang="de-DE" sz="1600" dirty="0" smtClean="0">
                <a:latin typeface="+mn-lt"/>
                <a:ea typeface="+mn-ea"/>
              </a:rPr>
              <a:t>)</a:t>
            </a:r>
            <a:endParaRPr lang="de-DE" sz="1600" dirty="0">
              <a:latin typeface="+mn-lt"/>
              <a:ea typeface="+mn-ea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600" dirty="0" err="1">
                <a:latin typeface="+mn-lt"/>
                <a:ea typeface="+mn-ea"/>
              </a:rPr>
              <a:t>proxies</a:t>
            </a:r>
            <a:r>
              <a:rPr lang="de-DE" sz="1600" dirty="0">
                <a:latin typeface="+mn-lt"/>
                <a:ea typeface="+mn-ea"/>
              </a:rPr>
              <a:t>/</a:t>
            </a:r>
            <a:r>
              <a:rPr lang="de-DE" sz="1600" dirty="0" err="1">
                <a:latin typeface="+mn-lt"/>
                <a:ea typeface="+mn-ea"/>
              </a:rPr>
              <a:t>parameters</a:t>
            </a:r>
            <a:r>
              <a:rPr lang="de-DE" sz="1600" dirty="0" smtClean="0">
                <a:latin typeface="+mn-lt"/>
                <a:ea typeface="+mn-ea"/>
              </a:rPr>
              <a:t>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600" dirty="0">
              <a:latin typeface="+mn-lt"/>
              <a:ea typeface="+mn-ea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600" dirty="0">
                <a:latin typeface="+mn-lt"/>
                <a:ea typeface="+mn-ea"/>
              </a:rPr>
              <a:t>XRF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600" dirty="0">
                <a:latin typeface="+mn-lt"/>
                <a:ea typeface="+mn-ea"/>
              </a:rPr>
              <a:t>MSCL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600" dirty="0" err="1">
                <a:latin typeface="+mn-lt"/>
                <a:ea typeface="+mn-ea"/>
              </a:rPr>
              <a:t>grain</a:t>
            </a:r>
            <a:r>
              <a:rPr lang="de-DE" sz="1600" dirty="0">
                <a:latin typeface="+mn-lt"/>
                <a:ea typeface="+mn-ea"/>
              </a:rPr>
              <a:t> </a:t>
            </a:r>
            <a:r>
              <a:rPr lang="de-DE" sz="1600" dirty="0" err="1" smtClean="0">
                <a:latin typeface="+mn-lt"/>
                <a:ea typeface="+mn-ea"/>
              </a:rPr>
              <a:t>size</a:t>
            </a:r>
            <a:endParaRPr lang="de-DE" sz="1600" dirty="0" smtClean="0">
              <a:latin typeface="+mn-lt"/>
              <a:ea typeface="+mn-ea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600" dirty="0" err="1" smtClean="0">
                <a:latin typeface="+mn-lt"/>
                <a:ea typeface="+mn-ea"/>
              </a:rPr>
              <a:t>mineralogy</a:t>
            </a:r>
            <a:endParaRPr lang="de-DE" sz="1600" dirty="0">
              <a:latin typeface="+mn-lt"/>
              <a:ea typeface="+mn-ea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600" dirty="0">
                <a:latin typeface="+mn-lt"/>
                <a:ea typeface="+mn-ea"/>
              </a:rPr>
              <a:t>CNS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600" dirty="0">
                <a:latin typeface="+mn-lt"/>
                <a:ea typeface="+mn-ea"/>
              </a:rPr>
              <a:t>TIC/TOC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600" dirty="0" err="1" smtClean="0">
                <a:latin typeface="+mn-lt"/>
                <a:ea typeface="+mn-ea"/>
              </a:rPr>
              <a:t>Ostracods</a:t>
            </a:r>
            <a:endParaRPr lang="de-DE" sz="1600" dirty="0">
              <a:latin typeface="+mn-lt"/>
              <a:ea typeface="+mn-ea"/>
            </a:endParaRPr>
          </a:p>
          <a:p>
            <a:pPr marL="742950" lvl="1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600" dirty="0" err="1" smtClean="0">
                <a:latin typeface="+mn-lt"/>
                <a:ea typeface="+mn-ea"/>
              </a:rPr>
              <a:t>palaeoecology</a:t>
            </a:r>
            <a:endParaRPr lang="de-DE" sz="1600" dirty="0" smtClean="0">
              <a:latin typeface="+mn-lt"/>
              <a:ea typeface="+mn-ea"/>
            </a:endParaRPr>
          </a:p>
          <a:p>
            <a:pPr marL="742950" lvl="1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600" dirty="0" err="1" smtClean="0">
                <a:latin typeface="+mn-lt"/>
                <a:ea typeface="+mn-ea"/>
              </a:rPr>
              <a:t>stable</a:t>
            </a:r>
            <a:r>
              <a:rPr lang="de-DE" sz="1600" dirty="0" smtClean="0">
                <a:latin typeface="+mn-lt"/>
                <a:ea typeface="+mn-ea"/>
              </a:rPr>
              <a:t> isotopes</a:t>
            </a:r>
          </a:p>
          <a:p>
            <a:pPr marL="742950" lvl="1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600" dirty="0" err="1" smtClean="0">
                <a:latin typeface="+mn-lt"/>
                <a:ea typeface="+mn-ea"/>
              </a:rPr>
              <a:t>element</a:t>
            </a:r>
            <a:r>
              <a:rPr lang="de-DE" sz="1600" dirty="0" smtClean="0">
                <a:latin typeface="+mn-lt"/>
                <a:ea typeface="+mn-ea"/>
              </a:rPr>
              <a:t> </a:t>
            </a:r>
            <a:r>
              <a:rPr lang="de-DE" sz="1600" dirty="0" err="1" smtClean="0">
                <a:latin typeface="+mn-lt"/>
                <a:ea typeface="+mn-ea"/>
              </a:rPr>
              <a:t>ratios</a:t>
            </a:r>
            <a:endParaRPr lang="de-DE" sz="1600" dirty="0">
              <a:latin typeface="+mn-lt"/>
              <a:ea typeface="+mn-ea"/>
            </a:endParaRPr>
          </a:p>
        </p:txBody>
      </p:sp>
      <p:cxnSp>
        <p:nvCxnSpPr>
          <p:cNvPr id="38" name="Gewinkelte Verbindung 37"/>
          <p:cNvCxnSpPr/>
          <p:nvPr/>
        </p:nvCxnSpPr>
        <p:spPr bwMode="auto">
          <a:xfrm flipV="1">
            <a:off x="2987824" y="2033024"/>
            <a:ext cx="2106365" cy="339776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2" name="Textfeld 41"/>
          <p:cNvSpPr txBox="1"/>
          <p:nvPr/>
        </p:nvSpPr>
        <p:spPr>
          <a:xfrm>
            <a:off x="107504" y="2247255"/>
            <a:ext cx="1713931" cy="46166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eaLnBrk="1" hangingPunct="1"/>
            <a:r>
              <a:rPr lang="en-AU" kern="0" dirty="0" smtClean="0">
                <a:solidFill>
                  <a:schemeClr val="bg1">
                    <a:lumMod val="8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Case studies</a:t>
            </a:r>
          </a:p>
        </p:txBody>
      </p:sp>
      <p:grpSp>
        <p:nvGrpSpPr>
          <p:cNvPr id="43" name="Gruppieren 42"/>
          <p:cNvGrpSpPr/>
          <p:nvPr/>
        </p:nvGrpSpPr>
        <p:grpSpPr>
          <a:xfrm>
            <a:off x="163289" y="764752"/>
            <a:ext cx="1744415" cy="432000"/>
            <a:chOff x="163289" y="1000811"/>
            <a:chExt cx="1744415" cy="432000"/>
          </a:xfrm>
        </p:grpSpPr>
        <p:sp>
          <p:nvSpPr>
            <p:cNvPr id="44" name="Textfeld 43"/>
            <p:cNvSpPr txBox="1"/>
            <p:nvPr/>
          </p:nvSpPr>
          <p:spPr>
            <a:xfrm>
              <a:off x="395536" y="1012666"/>
              <a:ext cx="1512168" cy="400110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AU" sz="2000" kern="0" dirty="0" err="1" smtClean="0">
                  <a:solidFill>
                    <a:schemeClr val="bg1">
                      <a:lumMod val="85000"/>
                    </a:schemeClr>
                  </a:solidFill>
                </a:rPr>
                <a:t>ssumptions</a:t>
              </a:r>
              <a:endParaRPr lang="en-AU" kern="0" dirty="0" smtClean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pic>
          <p:nvPicPr>
            <p:cNvPr id="45" name="Grafik 4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289" y="1000811"/>
              <a:ext cx="432000" cy="432000"/>
            </a:xfrm>
            <a:prstGeom prst="rect">
              <a:avLst/>
            </a:prstGeom>
          </p:spPr>
        </p:pic>
      </p:grpSp>
      <p:pic>
        <p:nvPicPr>
          <p:cNvPr id="46" name="Grafik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59" y="2775482"/>
            <a:ext cx="432000" cy="432000"/>
          </a:xfrm>
          <a:prstGeom prst="rect">
            <a:avLst/>
          </a:prstGeom>
        </p:spPr>
      </p:pic>
      <p:pic>
        <p:nvPicPr>
          <p:cNvPr id="47" name="Grafik 4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59" y="3642301"/>
            <a:ext cx="432000" cy="432000"/>
          </a:xfrm>
          <a:prstGeom prst="rect">
            <a:avLst/>
          </a:prstGeom>
        </p:spPr>
      </p:pic>
      <p:pic>
        <p:nvPicPr>
          <p:cNvPr id="48" name="Grafik 4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59" y="4509120"/>
            <a:ext cx="432000" cy="432000"/>
          </a:xfrm>
          <a:prstGeom prst="rect">
            <a:avLst/>
          </a:prstGeom>
        </p:spPr>
      </p:pic>
      <p:grpSp>
        <p:nvGrpSpPr>
          <p:cNvPr id="49" name="Gruppieren 48"/>
          <p:cNvGrpSpPr/>
          <p:nvPr/>
        </p:nvGrpSpPr>
        <p:grpSpPr>
          <a:xfrm>
            <a:off x="163289" y="5445272"/>
            <a:ext cx="1058114" cy="432000"/>
            <a:chOff x="163289" y="4687783"/>
            <a:chExt cx="1058114" cy="432000"/>
          </a:xfrm>
        </p:grpSpPr>
        <p:sp>
          <p:nvSpPr>
            <p:cNvPr id="50" name="Textfeld 49"/>
            <p:cNvSpPr txBox="1"/>
            <p:nvPr/>
          </p:nvSpPr>
          <p:spPr>
            <a:xfrm>
              <a:off x="395536" y="4699638"/>
              <a:ext cx="825867" cy="400110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 eaLnBrk="1" hangingPunct="1"/>
              <a:r>
                <a:rPr lang="en-AU" sz="2000" kern="0" dirty="0" smtClean="0">
                  <a:solidFill>
                    <a:schemeClr val="bg1">
                      <a:lumMod val="85000"/>
                    </a:schemeClr>
                  </a:solidFill>
                </a:rPr>
                <a:t>head </a:t>
              </a:r>
              <a:endParaRPr lang="en-AU" kern="0" dirty="0" smtClean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pic>
          <p:nvPicPr>
            <p:cNvPr id="51" name="Grafik 5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289" y="4687783"/>
              <a:ext cx="432000" cy="432000"/>
            </a:xfrm>
            <a:prstGeom prst="rect">
              <a:avLst/>
            </a:prstGeom>
          </p:spPr>
        </p:pic>
      </p:grpSp>
      <p:grpSp>
        <p:nvGrpSpPr>
          <p:cNvPr id="52" name="Gruppieren 51"/>
          <p:cNvGrpSpPr/>
          <p:nvPr/>
        </p:nvGrpSpPr>
        <p:grpSpPr>
          <a:xfrm>
            <a:off x="163289" y="1574542"/>
            <a:ext cx="1744415" cy="432000"/>
            <a:chOff x="163289" y="1574542"/>
            <a:chExt cx="1744415" cy="432000"/>
          </a:xfrm>
        </p:grpSpPr>
        <p:sp>
          <p:nvSpPr>
            <p:cNvPr id="53" name="Textfeld 52"/>
            <p:cNvSpPr txBox="1"/>
            <p:nvPr/>
          </p:nvSpPr>
          <p:spPr>
            <a:xfrm>
              <a:off x="395536" y="1586397"/>
              <a:ext cx="1512168" cy="400110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AU" sz="2000" kern="0" dirty="0" err="1" smtClean="0">
                  <a:solidFill>
                    <a:schemeClr val="bg1">
                      <a:lumMod val="85000"/>
                    </a:schemeClr>
                  </a:solidFill>
                </a:rPr>
                <a:t>lready</a:t>
              </a:r>
              <a:r>
                <a:rPr lang="en-AU" sz="2000" kern="0" dirty="0" smtClean="0">
                  <a:solidFill>
                    <a:schemeClr val="bg1">
                      <a:lumMod val="85000"/>
                    </a:schemeClr>
                  </a:solidFill>
                </a:rPr>
                <a:t> done</a:t>
              </a:r>
              <a:endParaRPr lang="en-AU" kern="0" dirty="0" smtClean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pic>
          <p:nvPicPr>
            <p:cNvPr id="54" name="Grafik 5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289" y="1574542"/>
              <a:ext cx="432000" cy="432000"/>
            </a:xfrm>
            <a:prstGeom prst="rect">
              <a:avLst/>
            </a:prstGeom>
          </p:spPr>
        </p:pic>
      </p:grpSp>
      <p:sp>
        <p:nvSpPr>
          <p:cNvPr id="56" name="Explosion 2 55"/>
          <p:cNvSpPr/>
          <p:nvPr/>
        </p:nvSpPr>
        <p:spPr bwMode="auto">
          <a:xfrm>
            <a:off x="2146515" y="1355877"/>
            <a:ext cx="7056784" cy="4131681"/>
          </a:xfrm>
          <a:prstGeom prst="irregularSeal2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de-DE" kern="0" dirty="0"/>
              <a:t>Core </a:t>
            </a:r>
            <a:r>
              <a:rPr lang="de-DE" kern="0" dirty="0" err="1" smtClean="0"/>
              <a:t>sampling</a:t>
            </a:r>
            <a:r>
              <a:rPr lang="de-DE" kern="0" dirty="0" smtClean="0"/>
              <a:t>:</a:t>
            </a:r>
          </a:p>
          <a:p>
            <a:pPr algn="ctr" eaLnBrk="1" hangingPunct="1"/>
            <a:r>
              <a:rPr lang="de-DE" b="1" kern="0" dirty="0" smtClean="0"/>
              <a:t>in </a:t>
            </a:r>
            <a:r>
              <a:rPr lang="de-DE" b="1" kern="0" dirty="0"/>
              <a:t>April </a:t>
            </a:r>
            <a:r>
              <a:rPr lang="de-DE" b="1" kern="0" dirty="0" smtClean="0"/>
              <a:t>2015</a:t>
            </a:r>
          </a:p>
          <a:p>
            <a:pPr algn="ctr" eaLnBrk="1" hangingPunct="1"/>
            <a:endParaRPr lang="de-DE" kern="0" dirty="0"/>
          </a:p>
          <a:p>
            <a:pPr algn="ctr" eaLnBrk="1" hangingPunct="1"/>
            <a:r>
              <a:rPr lang="de-DE" kern="0" dirty="0"/>
              <a:t>New </a:t>
            </a:r>
            <a:r>
              <a:rPr lang="de-DE" kern="0" dirty="0" err="1"/>
              <a:t>PhD</a:t>
            </a:r>
            <a:r>
              <a:rPr lang="de-DE" kern="0" dirty="0"/>
              <a:t> </a:t>
            </a:r>
            <a:r>
              <a:rPr lang="de-DE" kern="0" dirty="0" err="1" smtClean="0"/>
              <a:t>student</a:t>
            </a:r>
            <a:r>
              <a:rPr lang="de-DE" kern="0" dirty="0" smtClean="0"/>
              <a:t>:</a:t>
            </a:r>
          </a:p>
          <a:p>
            <a:pPr algn="ctr" eaLnBrk="1" hangingPunct="1"/>
            <a:r>
              <a:rPr lang="de-DE" b="1" kern="0" dirty="0" smtClean="0"/>
              <a:t>Raphael </a:t>
            </a:r>
            <a:r>
              <a:rPr lang="de-DE" b="1" kern="0" dirty="0" err="1"/>
              <a:t>Gromig</a:t>
            </a:r>
            <a:endParaRPr lang="de-DE" b="1" kern="0" dirty="0"/>
          </a:p>
        </p:txBody>
      </p:sp>
    </p:spTree>
    <p:extLst>
      <p:ext uri="{BB962C8B-B14F-4D97-AF65-F5344CB8AC3E}">
        <p14:creationId xmlns:p14="http://schemas.microsoft.com/office/powerpoint/2010/main" val="3906036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ieren 8"/>
          <p:cNvGrpSpPr/>
          <p:nvPr/>
        </p:nvGrpSpPr>
        <p:grpSpPr>
          <a:xfrm>
            <a:off x="3757959" y="3328759"/>
            <a:ext cx="956590" cy="2301787"/>
            <a:chOff x="2781310" y="3307741"/>
            <a:chExt cx="956590" cy="2301787"/>
          </a:xfrm>
        </p:grpSpPr>
        <p:sp>
          <p:nvSpPr>
            <p:cNvPr id="96" name="Pfeil nach unten 95"/>
            <p:cNvSpPr/>
            <p:nvPr/>
          </p:nvSpPr>
          <p:spPr bwMode="auto">
            <a:xfrm>
              <a:off x="2781310" y="4595625"/>
              <a:ext cx="956590" cy="1013903"/>
            </a:xfrm>
            <a:prstGeom prst="downArrow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ヒラギノ角ゴ Pro W3" charset="0"/>
                  <a:cs typeface="ヒラギノ角ゴ Pro W3" charset="0"/>
                </a:rPr>
                <a:t>?!</a:t>
              </a:r>
              <a:endParaRPr kumimoji="0" lang="de-DE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97" name="Rechteck 96"/>
            <p:cNvSpPr/>
            <p:nvPr/>
          </p:nvSpPr>
          <p:spPr bwMode="auto">
            <a:xfrm>
              <a:off x="3017619" y="3307741"/>
              <a:ext cx="483972" cy="369529"/>
            </a:xfrm>
            <a:prstGeom prst="rect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98" name="Rechteck 97"/>
            <p:cNvSpPr/>
            <p:nvPr/>
          </p:nvSpPr>
          <p:spPr bwMode="auto">
            <a:xfrm>
              <a:off x="3017619" y="3737190"/>
              <a:ext cx="483972" cy="369529"/>
            </a:xfrm>
            <a:prstGeom prst="rect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99" name="Rechteck 98"/>
            <p:cNvSpPr/>
            <p:nvPr/>
          </p:nvSpPr>
          <p:spPr bwMode="auto">
            <a:xfrm>
              <a:off x="3017619" y="4166639"/>
              <a:ext cx="483972" cy="369529"/>
            </a:xfrm>
            <a:prstGeom prst="rect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ヒラギノ角ゴ Pro W3" charset="0"/>
                <a:cs typeface="ヒラギノ角ゴ Pro W3" charset="0"/>
              </a:endParaRPr>
            </a:p>
          </p:txBody>
        </p:sp>
      </p:grpSp>
      <p:cxnSp>
        <p:nvCxnSpPr>
          <p:cNvPr id="56" name="Gerader Verbinder 55"/>
          <p:cNvCxnSpPr/>
          <p:nvPr/>
        </p:nvCxnSpPr>
        <p:spPr bwMode="auto">
          <a:xfrm>
            <a:off x="2256581" y="1906850"/>
            <a:ext cx="6398901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4" name="Gruppieren 3"/>
          <p:cNvGrpSpPr/>
          <p:nvPr/>
        </p:nvGrpSpPr>
        <p:grpSpPr>
          <a:xfrm>
            <a:off x="5054993" y="1903221"/>
            <a:ext cx="956590" cy="3590134"/>
            <a:chOff x="2781310" y="2019394"/>
            <a:chExt cx="956590" cy="3590134"/>
          </a:xfrm>
        </p:grpSpPr>
        <p:sp>
          <p:nvSpPr>
            <p:cNvPr id="89" name="Pfeil nach unten 88"/>
            <p:cNvSpPr/>
            <p:nvPr/>
          </p:nvSpPr>
          <p:spPr bwMode="auto">
            <a:xfrm>
              <a:off x="2781310" y="4595625"/>
              <a:ext cx="956590" cy="1013903"/>
            </a:xfrm>
            <a:prstGeom prst="downArrow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48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ヒラギノ角ゴ Pro W3" charset="0"/>
                  <a:cs typeface="ヒラギノ角ゴ Pro W3" charset="0"/>
                </a:rPr>
                <a:t>?</a:t>
              </a: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90" name="Rechteck 89"/>
            <p:cNvSpPr/>
            <p:nvPr/>
          </p:nvSpPr>
          <p:spPr bwMode="auto">
            <a:xfrm>
              <a:off x="3017619" y="2019394"/>
              <a:ext cx="483972" cy="369529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91" name="Rechteck 90"/>
            <p:cNvSpPr/>
            <p:nvPr/>
          </p:nvSpPr>
          <p:spPr bwMode="auto">
            <a:xfrm>
              <a:off x="3017619" y="2448843"/>
              <a:ext cx="483972" cy="369529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92" name="Rechteck 91"/>
            <p:cNvSpPr/>
            <p:nvPr/>
          </p:nvSpPr>
          <p:spPr bwMode="auto">
            <a:xfrm>
              <a:off x="3017619" y="2878292"/>
              <a:ext cx="483972" cy="369529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93" name="Rechteck 92"/>
            <p:cNvSpPr/>
            <p:nvPr/>
          </p:nvSpPr>
          <p:spPr bwMode="auto">
            <a:xfrm>
              <a:off x="3017619" y="3307741"/>
              <a:ext cx="483972" cy="369529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94" name="Rechteck 93"/>
            <p:cNvSpPr/>
            <p:nvPr/>
          </p:nvSpPr>
          <p:spPr bwMode="auto">
            <a:xfrm>
              <a:off x="3017619" y="3737190"/>
              <a:ext cx="483972" cy="369529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95" name="Rechteck 94"/>
            <p:cNvSpPr/>
            <p:nvPr/>
          </p:nvSpPr>
          <p:spPr bwMode="auto">
            <a:xfrm>
              <a:off x="3017619" y="4166639"/>
              <a:ext cx="483972" cy="369529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ヒラギノ角ゴ Pro W3" charset="0"/>
                <a:cs typeface="ヒラギノ角ゴ Pro W3" charset="0"/>
              </a:endParaRPr>
            </a:p>
          </p:txBody>
        </p:sp>
      </p:grpSp>
      <p:pic>
        <p:nvPicPr>
          <p:cNvPr id="52" name="Grafik 5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155" y="2292529"/>
            <a:ext cx="540000" cy="540000"/>
          </a:xfrm>
          <a:prstGeom prst="rect">
            <a:avLst/>
          </a:prstGeom>
        </p:spPr>
      </p:pic>
      <p:pic>
        <p:nvPicPr>
          <p:cNvPr id="53" name="Grafik 5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301" y="3895560"/>
            <a:ext cx="540000" cy="540000"/>
          </a:xfrm>
          <a:prstGeom prst="rect">
            <a:avLst/>
          </a:prstGeom>
        </p:spPr>
      </p:pic>
      <p:pic>
        <p:nvPicPr>
          <p:cNvPr id="54" name="Grafik 5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430" y="4209452"/>
            <a:ext cx="540000" cy="54000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610" y="406654"/>
            <a:ext cx="854224" cy="854224"/>
          </a:xfrm>
          <a:prstGeom prst="rect">
            <a:avLst/>
          </a:prstGeom>
        </p:spPr>
      </p:pic>
      <p:sp>
        <p:nvSpPr>
          <p:cNvPr id="70" name="Textfeld 69"/>
          <p:cNvSpPr txBox="1"/>
          <p:nvPr/>
        </p:nvSpPr>
        <p:spPr>
          <a:xfrm rot="18984645">
            <a:off x="3437345" y="897095"/>
            <a:ext cx="737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/>
              <a:t>Sodicho</a:t>
            </a:r>
            <a:endParaRPr lang="de-DE" sz="1200" dirty="0"/>
          </a:p>
        </p:txBody>
      </p:sp>
      <p:grpSp>
        <p:nvGrpSpPr>
          <p:cNvPr id="2" name="Gruppieren 1"/>
          <p:cNvGrpSpPr/>
          <p:nvPr/>
        </p:nvGrpSpPr>
        <p:grpSpPr>
          <a:xfrm>
            <a:off x="4521389" y="1847573"/>
            <a:ext cx="804703" cy="4197509"/>
            <a:chOff x="251520" y="404664"/>
            <a:chExt cx="1271970" cy="5098992"/>
          </a:xfrm>
        </p:grpSpPr>
        <p:sp>
          <p:nvSpPr>
            <p:cNvPr id="3" name="Rechteck 2"/>
            <p:cNvSpPr/>
            <p:nvPr/>
          </p:nvSpPr>
          <p:spPr bwMode="auto">
            <a:xfrm flipH="1">
              <a:off x="251520" y="476672"/>
              <a:ext cx="1152043" cy="5018131"/>
            </a:xfrm>
            <a:prstGeom prst="rect">
              <a:avLst/>
            </a:prstGeom>
            <a:gradFill>
              <a:gsLst>
                <a:gs pos="0">
                  <a:srgbClr val="FF33CC">
                    <a:alpha val="49804"/>
                  </a:srgbClr>
                </a:gs>
                <a:gs pos="18000">
                  <a:schemeClr val="accent2">
                    <a:lumMod val="60000"/>
                    <a:lumOff val="40000"/>
                    <a:alpha val="50000"/>
                  </a:schemeClr>
                </a:gs>
                <a:gs pos="8000">
                  <a:schemeClr val="accent2">
                    <a:lumMod val="60000"/>
                    <a:lumOff val="40000"/>
                    <a:alpha val="50000"/>
                  </a:schemeClr>
                </a:gs>
                <a:gs pos="64000">
                  <a:schemeClr val="accent2">
                    <a:lumMod val="60000"/>
                    <a:lumOff val="40000"/>
                    <a:alpha val="50000"/>
                  </a:schemeClr>
                </a:gs>
                <a:gs pos="30000">
                  <a:srgbClr val="BA3B69">
                    <a:alpha val="50000"/>
                  </a:srgbClr>
                </a:gs>
                <a:gs pos="45000">
                  <a:srgbClr val="BA3B69">
                    <a:alpha val="50000"/>
                  </a:srgbClr>
                </a:gs>
                <a:gs pos="35000">
                  <a:srgbClr val="FF0000">
                    <a:alpha val="50000"/>
                  </a:srgbClr>
                </a:gs>
                <a:gs pos="54000">
                  <a:srgbClr val="FF0000">
                    <a:alpha val="50000"/>
                  </a:srgbClr>
                </a:gs>
                <a:gs pos="26000">
                  <a:srgbClr val="FF0000">
                    <a:alpha val="50000"/>
                  </a:srgbClr>
                </a:gs>
              </a:gsLst>
              <a:lin ang="5400000" scaled="0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ヒラギノ角ゴ Pro W3" charset="0"/>
                <a:cs typeface="ヒラギノ角ゴ Pro W3" charset="0"/>
              </a:endParaRPr>
            </a:p>
          </p:txBody>
        </p:sp>
        <p:cxnSp>
          <p:nvCxnSpPr>
            <p:cNvPr id="13" name="Gerader Verbinder 12"/>
            <p:cNvCxnSpPr/>
            <p:nvPr/>
          </p:nvCxnSpPr>
          <p:spPr bwMode="auto">
            <a:xfrm>
              <a:off x="635052" y="1792909"/>
              <a:ext cx="768511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4" name="Gerader Verbinder 13"/>
            <p:cNvCxnSpPr/>
            <p:nvPr/>
          </p:nvCxnSpPr>
          <p:spPr bwMode="auto">
            <a:xfrm>
              <a:off x="635052" y="1962720"/>
              <a:ext cx="768511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6" name="Gerader Verbinder 15"/>
            <p:cNvCxnSpPr/>
            <p:nvPr/>
          </p:nvCxnSpPr>
          <p:spPr bwMode="auto">
            <a:xfrm>
              <a:off x="635052" y="2709892"/>
              <a:ext cx="768511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7" name="Gerader Verbinder 16"/>
            <p:cNvCxnSpPr/>
            <p:nvPr/>
          </p:nvCxnSpPr>
          <p:spPr bwMode="auto">
            <a:xfrm>
              <a:off x="635052" y="3185364"/>
              <a:ext cx="768511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pic>
          <p:nvPicPr>
            <p:cNvPr id="20" name="Grafik 19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999" r="35150" b="4271"/>
            <a:stretch/>
          </p:blipFill>
          <p:spPr>
            <a:xfrm>
              <a:off x="251520" y="476672"/>
              <a:ext cx="1152128" cy="5026984"/>
            </a:xfrm>
            <a:prstGeom prst="rect">
              <a:avLst/>
            </a:prstGeom>
          </p:spPr>
        </p:pic>
        <p:sp>
          <p:nvSpPr>
            <p:cNvPr id="10" name="Textfeld 9"/>
            <p:cNvSpPr txBox="1"/>
            <p:nvPr/>
          </p:nvSpPr>
          <p:spPr>
            <a:xfrm>
              <a:off x="945608" y="3851889"/>
              <a:ext cx="517407" cy="4860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20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6</a:t>
              </a:r>
            </a:p>
          </p:txBody>
        </p:sp>
        <p:sp>
          <p:nvSpPr>
            <p:cNvPr id="11" name="Textfeld 10"/>
            <p:cNvSpPr txBox="1"/>
            <p:nvPr/>
          </p:nvSpPr>
          <p:spPr>
            <a:xfrm>
              <a:off x="945608" y="910455"/>
              <a:ext cx="517407" cy="4860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2000" b="1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4</a:t>
              </a:r>
              <a:endParaRPr lang="de-DE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534806" y="1314851"/>
              <a:ext cx="517407" cy="4860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2000" b="1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5</a:t>
              </a:r>
              <a:endParaRPr lang="de-DE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15" name="Textfeld 14"/>
            <p:cNvSpPr txBox="1"/>
            <p:nvPr/>
          </p:nvSpPr>
          <p:spPr>
            <a:xfrm flipH="1">
              <a:off x="491717" y="404664"/>
              <a:ext cx="1031773" cy="3738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b="1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MIS 3</a:t>
              </a:r>
              <a:endParaRPr lang="de-DE" sz="1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18" name="Textfeld 17"/>
            <p:cNvSpPr txBox="1"/>
            <p:nvPr/>
          </p:nvSpPr>
          <p:spPr>
            <a:xfrm>
              <a:off x="946586" y="1628006"/>
              <a:ext cx="494603" cy="3364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200" b="1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.1</a:t>
              </a:r>
              <a:endParaRPr lang="de-DE" sz="1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19" name="Textfeld 18"/>
            <p:cNvSpPr txBox="1"/>
            <p:nvPr/>
          </p:nvSpPr>
          <p:spPr>
            <a:xfrm>
              <a:off x="946587" y="1817276"/>
              <a:ext cx="494603" cy="3364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200" b="1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.2</a:t>
              </a:r>
              <a:endParaRPr lang="de-DE" sz="1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23" name="Textfeld 22"/>
            <p:cNvSpPr txBox="1"/>
            <p:nvPr/>
          </p:nvSpPr>
          <p:spPr>
            <a:xfrm>
              <a:off x="946587" y="2556000"/>
              <a:ext cx="494603" cy="3364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200" b="1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.4</a:t>
              </a:r>
              <a:endParaRPr lang="de-DE" sz="1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24" name="Textfeld 23"/>
            <p:cNvSpPr txBox="1"/>
            <p:nvPr/>
          </p:nvSpPr>
          <p:spPr>
            <a:xfrm>
              <a:off x="946587" y="3024000"/>
              <a:ext cx="494603" cy="3364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200" b="1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.5</a:t>
              </a:r>
              <a:endParaRPr lang="de-DE" sz="1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cxnSp>
          <p:nvCxnSpPr>
            <p:cNvPr id="25" name="Gerader Verbinder 24"/>
            <p:cNvCxnSpPr/>
            <p:nvPr/>
          </p:nvCxnSpPr>
          <p:spPr bwMode="auto">
            <a:xfrm>
              <a:off x="635137" y="2250000"/>
              <a:ext cx="768511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26" name="Textfeld 25"/>
            <p:cNvSpPr txBox="1"/>
            <p:nvPr/>
          </p:nvSpPr>
          <p:spPr>
            <a:xfrm>
              <a:off x="580415" y="1625945"/>
              <a:ext cx="426190" cy="3364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2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a</a:t>
              </a:r>
            </a:p>
          </p:txBody>
        </p:sp>
        <p:sp>
          <p:nvSpPr>
            <p:cNvPr id="27" name="Textfeld 26"/>
            <p:cNvSpPr txBox="1"/>
            <p:nvPr/>
          </p:nvSpPr>
          <p:spPr>
            <a:xfrm>
              <a:off x="572813" y="1815213"/>
              <a:ext cx="441393" cy="3364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2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b</a:t>
              </a:r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580415" y="2088000"/>
              <a:ext cx="426190" cy="3364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2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c</a:t>
              </a:r>
            </a:p>
          </p:txBody>
        </p:sp>
        <p:sp>
          <p:nvSpPr>
            <p:cNvPr id="29" name="Textfeld 28"/>
            <p:cNvSpPr txBox="1"/>
            <p:nvPr/>
          </p:nvSpPr>
          <p:spPr>
            <a:xfrm>
              <a:off x="572813" y="2556000"/>
              <a:ext cx="441393" cy="3364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2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d</a:t>
              </a:r>
            </a:p>
          </p:txBody>
        </p:sp>
        <p:sp>
          <p:nvSpPr>
            <p:cNvPr id="30" name="Textfeld 29"/>
            <p:cNvSpPr txBox="1"/>
            <p:nvPr/>
          </p:nvSpPr>
          <p:spPr>
            <a:xfrm>
              <a:off x="580415" y="3024000"/>
              <a:ext cx="426190" cy="3364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2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e</a:t>
              </a:r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946588" y="2088000"/>
              <a:ext cx="494601" cy="3364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200" b="1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.3</a:t>
              </a:r>
              <a:endParaRPr lang="de-DE" sz="1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sp>
        <p:nvSpPr>
          <p:cNvPr id="37" name="Textfeld 36"/>
          <p:cNvSpPr txBox="1"/>
          <p:nvPr/>
        </p:nvSpPr>
        <p:spPr>
          <a:xfrm rot="18984645">
            <a:off x="6378334" y="905641"/>
            <a:ext cx="9845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200" dirty="0" err="1" smtClean="0"/>
              <a:t>Dendi</a:t>
            </a:r>
            <a:r>
              <a:rPr lang="de-DE" sz="1200" dirty="0" smtClean="0"/>
              <a:t> </a:t>
            </a:r>
            <a:r>
              <a:rPr lang="de-DE" sz="1200" dirty="0" err="1" smtClean="0"/>
              <a:t>lakes</a:t>
            </a:r>
            <a:endParaRPr lang="de-DE" sz="1200" dirty="0"/>
          </a:p>
        </p:txBody>
      </p:sp>
      <p:sp>
        <p:nvSpPr>
          <p:cNvPr id="38" name="Textfeld 37"/>
          <p:cNvSpPr txBox="1"/>
          <p:nvPr/>
        </p:nvSpPr>
        <p:spPr>
          <a:xfrm rot="18984645">
            <a:off x="8134391" y="813308"/>
            <a:ext cx="976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200" dirty="0" err="1" smtClean="0"/>
              <a:t>Chew</a:t>
            </a:r>
            <a:r>
              <a:rPr lang="de-DE" sz="1200" dirty="0" smtClean="0"/>
              <a:t> </a:t>
            </a:r>
            <a:r>
              <a:rPr lang="de-DE" sz="1200" dirty="0" err="1" smtClean="0"/>
              <a:t>Bahir</a:t>
            </a:r>
            <a:endParaRPr lang="de-DE" sz="1200" dirty="0" smtClean="0"/>
          </a:p>
          <a:p>
            <a:pPr algn="ctr"/>
            <a:r>
              <a:rPr lang="de-DE" sz="1200" dirty="0" smtClean="0"/>
              <a:t>280m</a:t>
            </a:r>
            <a:endParaRPr lang="de-DE" sz="1200" dirty="0"/>
          </a:p>
        </p:txBody>
      </p:sp>
      <p:sp>
        <p:nvSpPr>
          <p:cNvPr id="39" name="Textfeld 38"/>
          <p:cNvSpPr txBox="1"/>
          <p:nvPr/>
        </p:nvSpPr>
        <p:spPr>
          <a:xfrm rot="18984645">
            <a:off x="7552771" y="813308"/>
            <a:ext cx="976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 smtClean="0"/>
              <a:t>Chew</a:t>
            </a:r>
            <a:r>
              <a:rPr lang="de-DE" sz="1200" dirty="0" smtClean="0"/>
              <a:t> </a:t>
            </a:r>
            <a:r>
              <a:rPr lang="de-DE" sz="1200" dirty="0" err="1" smtClean="0"/>
              <a:t>Bahir</a:t>
            </a:r>
            <a:endParaRPr lang="de-DE" sz="1200" dirty="0" smtClean="0"/>
          </a:p>
          <a:p>
            <a:pPr algn="ctr"/>
            <a:r>
              <a:rPr lang="de-DE" sz="1200" dirty="0" smtClean="0"/>
              <a:t>40m</a:t>
            </a:r>
            <a:endParaRPr lang="de-DE" sz="1200" dirty="0"/>
          </a:p>
        </p:txBody>
      </p:sp>
      <p:sp>
        <p:nvSpPr>
          <p:cNvPr id="7" name="Rechteck 6"/>
          <p:cNvSpPr/>
          <p:nvPr/>
        </p:nvSpPr>
        <p:spPr bwMode="auto">
          <a:xfrm>
            <a:off x="7586940" y="1437545"/>
            <a:ext cx="483972" cy="2646822"/>
          </a:xfrm>
          <a:prstGeom prst="rect">
            <a:avLst/>
          </a:prstGeom>
          <a:solidFill>
            <a:srgbClr val="0066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4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ヒラギノ角ゴ Pro W3" charset="0"/>
                <a:cs typeface="ヒラギノ角ゴ Pro W3" charset="0"/>
              </a:rPr>
              <a:t>!</a:t>
            </a:r>
            <a:endParaRPr kumimoji="0" lang="de-DE" sz="4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34" name="Rechteck 33"/>
          <p:cNvSpPr/>
          <p:nvPr/>
        </p:nvSpPr>
        <p:spPr bwMode="auto">
          <a:xfrm>
            <a:off x="6414922" y="1437544"/>
            <a:ext cx="483972" cy="396000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41" name="Pfeil nach unten 40"/>
          <p:cNvSpPr/>
          <p:nvPr/>
        </p:nvSpPr>
        <p:spPr bwMode="auto">
          <a:xfrm>
            <a:off x="7924536" y="1449801"/>
            <a:ext cx="967944" cy="4554780"/>
          </a:xfrm>
          <a:prstGeom prst="downArrow">
            <a:avLst/>
          </a:prstGeom>
          <a:solidFill>
            <a:srgbClr val="0000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4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ヒラギノ角ゴ Pro W3" charset="0"/>
                <a:cs typeface="ヒラギノ角ゴ Pro W3" charset="0"/>
              </a:rPr>
              <a:t>!</a:t>
            </a:r>
            <a:endParaRPr kumimoji="0" lang="de-DE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44" name="Textfeld 43"/>
          <p:cNvSpPr txBox="1"/>
          <p:nvPr/>
        </p:nvSpPr>
        <p:spPr>
          <a:xfrm rot="18984645">
            <a:off x="5234365" y="960701"/>
            <a:ext cx="9525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Emi </a:t>
            </a:r>
            <a:r>
              <a:rPr lang="de-DE" sz="1200" dirty="0" err="1" smtClean="0"/>
              <a:t>Koussi</a:t>
            </a:r>
            <a:endParaRPr lang="de-DE" sz="1200" dirty="0"/>
          </a:p>
        </p:txBody>
      </p:sp>
      <p:pic>
        <p:nvPicPr>
          <p:cNvPr id="46" name="Grafik 45"/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632024"/>
            <a:ext cx="483972" cy="394390"/>
          </a:xfrm>
          <a:prstGeom prst="rect">
            <a:avLst/>
          </a:prstGeom>
        </p:spPr>
      </p:pic>
      <p:sp>
        <p:nvSpPr>
          <p:cNvPr id="48" name="Rechteck 47"/>
          <p:cNvSpPr/>
          <p:nvPr/>
        </p:nvSpPr>
        <p:spPr bwMode="auto">
          <a:xfrm>
            <a:off x="2295183" y="1437544"/>
            <a:ext cx="483972" cy="2646822"/>
          </a:xfrm>
          <a:prstGeom prst="rect">
            <a:avLst/>
          </a:prstGeom>
          <a:solidFill>
            <a:srgbClr val="FF33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51" name="Rechteck 50"/>
          <p:cNvSpPr/>
          <p:nvPr/>
        </p:nvSpPr>
        <p:spPr bwMode="auto">
          <a:xfrm>
            <a:off x="4014587" y="1437545"/>
            <a:ext cx="483972" cy="671210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59" name="Rechteck 58"/>
          <p:cNvSpPr/>
          <p:nvPr/>
        </p:nvSpPr>
        <p:spPr bwMode="auto">
          <a:xfrm>
            <a:off x="5291302" y="1437545"/>
            <a:ext cx="483972" cy="396000"/>
          </a:xfrm>
          <a:prstGeom prst="rect">
            <a:avLst/>
          </a:prstGeom>
          <a:solidFill>
            <a:srgbClr val="FF33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61" name="Rechteck 60"/>
          <p:cNvSpPr/>
          <p:nvPr/>
        </p:nvSpPr>
        <p:spPr bwMode="auto">
          <a:xfrm>
            <a:off x="2865219" y="1437545"/>
            <a:ext cx="483972" cy="369529"/>
          </a:xfrm>
          <a:prstGeom prst="rect">
            <a:avLst/>
          </a:prstGeom>
          <a:solidFill>
            <a:srgbClr val="8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62" name="Rechteck 61"/>
          <p:cNvSpPr/>
          <p:nvPr/>
        </p:nvSpPr>
        <p:spPr bwMode="auto">
          <a:xfrm>
            <a:off x="2865219" y="1866994"/>
            <a:ext cx="483972" cy="369529"/>
          </a:xfrm>
          <a:prstGeom prst="rect">
            <a:avLst/>
          </a:prstGeom>
          <a:solidFill>
            <a:srgbClr val="8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63" name="Rechteck 62"/>
          <p:cNvSpPr/>
          <p:nvPr/>
        </p:nvSpPr>
        <p:spPr bwMode="auto">
          <a:xfrm>
            <a:off x="2865219" y="2296443"/>
            <a:ext cx="483972" cy="369529"/>
          </a:xfrm>
          <a:prstGeom prst="rect">
            <a:avLst/>
          </a:prstGeom>
          <a:solidFill>
            <a:srgbClr val="8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64" name="Rechteck 63"/>
          <p:cNvSpPr/>
          <p:nvPr/>
        </p:nvSpPr>
        <p:spPr bwMode="auto">
          <a:xfrm>
            <a:off x="2865219" y="2725892"/>
            <a:ext cx="483972" cy="369529"/>
          </a:xfrm>
          <a:prstGeom prst="rect">
            <a:avLst/>
          </a:prstGeom>
          <a:solidFill>
            <a:srgbClr val="8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65" name="Rechteck 64"/>
          <p:cNvSpPr/>
          <p:nvPr/>
        </p:nvSpPr>
        <p:spPr bwMode="auto">
          <a:xfrm>
            <a:off x="2865219" y="3155341"/>
            <a:ext cx="483972" cy="369529"/>
          </a:xfrm>
          <a:prstGeom prst="rect">
            <a:avLst/>
          </a:prstGeom>
          <a:solidFill>
            <a:srgbClr val="8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66" name="Rechteck 65"/>
          <p:cNvSpPr/>
          <p:nvPr/>
        </p:nvSpPr>
        <p:spPr bwMode="auto">
          <a:xfrm>
            <a:off x="2865219" y="3584790"/>
            <a:ext cx="483972" cy="369529"/>
          </a:xfrm>
          <a:prstGeom prst="rect">
            <a:avLst/>
          </a:prstGeom>
          <a:solidFill>
            <a:srgbClr val="8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67" name="Rechteck 66"/>
          <p:cNvSpPr/>
          <p:nvPr/>
        </p:nvSpPr>
        <p:spPr bwMode="auto">
          <a:xfrm>
            <a:off x="2865219" y="4014239"/>
            <a:ext cx="483972" cy="369529"/>
          </a:xfrm>
          <a:prstGeom prst="rect">
            <a:avLst/>
          </a:prstGeom>
          <a:solidFill>
            <a:srgbClr val="8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69" name="Textfeld 68"/>
          <p:cNvSpPr txBox="1"/>
          <p:nvPr/>
        </p:nvSpPr>
        <p:spPr>
          <a:xfrm rot="18984645">
            <a:off x="2199738" y="788913"/>
            <a:ext cx="1066306" cy="274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 smtClean="0"/>
              <a:t>Sodmein</a:t>
            </a:r>
            <a:r>
              <a:rPr lang="de-DE" sz="1200" dirty="0" smtClean="0"/>
              <a:t> Cave</a:t>
            </a:r>
            <a:endParaRPr lang="de-DE" sz="1200" dirty="0"/>
          </a:p>
        </p:txBody>
      </p:sp>
      <p:sp>
        <p:nvSpPr>
          <p:cNvPr id="71" name="Textfeld 70"/>
          <p:cNvSpPr txBox="1"/>
          <p:nvPr/>
        </p:nvSpPr>
        <p:spPr>
          <a:xfrm rot="18984645">
            <a:off x="3964590" y="841413"/>
            <a:ext cx="914018" cy="274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 smtClean="0"/>
              <a:t>Dendi</a:t>
            </a:r>
            <a:r>
              <a:rPr lang="de-DE" sz="1200" dirty="0" smtClean="0"/>
              <a:t> </a:t>
            </a:r>
            <a:r>
              <a:rPr lang="de-DE" sz="1200" dirty="0" err="1" smtClean="0"/>
              <a:t>crater</a:t>
            </a:r>
            <a:endParaRPr lang="de-DE" sz="1200" dirty="0"/>
          </a:p>
        </p:txBody>
      </p:sp>
      <p:sp>
        <p:nvSpPr>
          <p:cNvPr id="72" name="Textfeld 71"/>
          <p:cNvSpPr txBox="1"/>
          <p:nvPr/>
        </p:nvSpPr>
        <p:spPr>
          <a:xfrm rot="18984645">
            <a:off x="2829830" y="817748"/>
            <a:ext cx="976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 smtClean="0"/>
              <a:t>Saqia</a:t>
            </a:r>
            <a:r>
              <a:rPr lang="de-DE" sz="1200" dirty="0" smtClean="0"/>
              <a:t> Cave</a:t>
            </a:r>
            <a:endParaRPr lang="de-DE" sz="1200" dirty="0"/>
          </a:p>
        </p:txBody>
      </p:sp>
      <p:sp>
        <p:nvSpPr>
          <p:cNvPr id="74" name="Titel 2"/>
          <p:cNvSpPr>
            <a:spLocks noGrp="1"/>
          </p:cNvSpPr>
          <p:nvPr>
            <p:ph type="title"/>
          </p:nvPr>
        </p:nvSpPr>
        <p:spPr>
          <a:xfrm>
            <a:off x="1835696" y="116633"/>
            <a:ext cx="7200000" cy="360040"/>
          </a:xfrm>
        </p:spPr>
        <p:txBody>
          <a:bodyPr/>
          <a:lstStyle/>
          <a:p>
            <a:r>
              <a:rPr lang="de-DE" dirty="0" err="1" smtClean="0"/>
              <a:t>archives</a:t>
            </a:r>
            <a:r>
              <a:rPr lang="de-DE" dirty="0" smtClean="0"/>
              <a:t> </a:t>
            </a:r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 err="1" smtClean="0"/>
              <a:t>might</a:t>
            </a:r>
            <a:r>
              <a:rPr lang="de-DE" dirty="0" smtClean="0"/>
              <a:t> </a:t>
            </a:r>
            <a:r>
              <a:rPr lang="de-DE" dirty="0" err="1" smtClean="0"/>
              <a:t>have</a:t>
            </a:r>
            <a:r>
              <a:rPr lang="de-DE" dirty="0" smtClean="0"/>
              <a:t> just in time</a:t>
            </a:r>
            <a:endParaRPr lang="de-DE" dirty="0"/>
          </a:p>
        </p:txBody>
      </p:sp>
      <p:sp>
        <p:nvSpPr>
          <p:cNvPr id="73" name="Textfeld 72"/>
          <p:cNvSpPr txBox="1"/>
          <p:nvPr/>
        </p:nvSpPr>
        <p:spPr>
          <a:xfrm>
            <a:off x="107504" y="2247255"/>
            <a:ext cx="1713931" cy="46166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eaLnBrk="1" hangingPunct="1"/>
            <a:r>
              <a:rPr lang="en-AU" kern="0" dirty="0" smtClean="0">
                <a:solidFill>
                  <a:schemeClr val="bg1">
                    <a:lumMod val="8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Case studies</a:t>
            </a:r>
          </a:p>
        </p:txBody>
      </p:sp>
      <p:grpSp>
        <p:nvGrpSpPr>
          <p:cNvPr id="75" name="Gruppieren 74"/>
          <p:cNvGrpSpPr/>
          <p:nvPr/>
        </p:nvGrpSpPr>
        <p:grpSpPr>
          <a:xfrm>
            <a:off x="163289" y="764752"/>
            <a:ext cx="1744415" cy="432000"/>
            <a:chOff x="163289" y="1000811"/>
            <a:chExt cx="1744415" cy="432000"/>
          </a:xfrm>
        </p:grpSpPr>
        <p:sp>
          <p:nvSpPr>
            <p:cNvPr id="76" name="Textfeld 75"/>
            <p:cNvSpPr txBox="1"/>
            <p:nvPr/>
          </p:nvSpPr>
          <p:spPr>
            <a:xfrm>
              <a:off x="395536" y="1012666"/>
              <a:ext cx="1512168" cy="400110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AU" sz="2000" kern="0" dirty="0" err="1" smtClean="0">
                  <a:solidFill>
                    <a:schemeClr val="bg1">
                      <a:lumMod val="85000"/>
                    </a:schemeClr>
                  </a:solidFill>
                </a:rPr>
                <a:t>ssumptions</a:t>
              </a:r>
              <a:endParaRPr lang="en-AU" kern="0" dirty="0" smtClean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pic>
          <p:nvPicPr>
            <p:cNvPr id="77" name="Grafik 7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289" y="1000811"/>
              <a:ext cx="432000" cy="432000"/>
            </a:xfrm>
            <a:prstGeom prst="rect">
              <a:avLst/>
            </a:prstGeom>
          </p:spPr>
        </p:pic>
      </p:grpSp>
      <p:pic>
        <p:nvPicPr>
          <p:cNvPr id="78" name="Grafik 7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59" y="2775482"/>
            <a:ext cx="432000" cy="432000"/>
          </a:xfrm>
          <a:prstGeom prst="rect">
            <a:avLst/>
          </a:prstGeom>
        </p:spPr>
      </p:pic>
      <p:pic>
        <p:nvPicPr>
          <p:cNvPr id="79" name="Grafik 7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59" y="3642301"/>
            <a:ext cx="432000" cy="432000"/>
          </a:xfrm>
          <a:prstGeom prst="rect">
            <a:avLst/>
          </a:prstGeom>
        </p:spPr>
      </p:pic>
      <p:pic>
        <p:nvPicPr>
          <p:cNvPr id="80" name="Grafik 7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59" y="4509120"/>
            <a:ext cx="432000" cy="432000"/>
          </a:xfrm>
          <a:prstGeom prst="rect">
            <a:avLst/>
          </a:prstGeom>
        </p:spPr>
      </p:pic>
      <p:sp>
        <p:nvSpPr>
          <p:cNvPr id="60" name="Pfeil nach unten 59"/>
          <p:cNvSpPr/>
          <p:nvPr/>
        </p:nvSpPr>
        <p:spPr bwMode="auto">
          <a:xfrm>
            <a:off x="2628910" y="4443225"/>
            <a:ext cx="956590" cy="1013903"/>
          </a:xfrm>
          <a:prstGeom prst="downArrow">
            <a:avLst/>
          </a:prstGeom>
          <a:solidFill>
            <a:srgbClr val="8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4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ヒラギノ角ゴ Pro W3" charset="0"/>
                <a:cs typeface="ヒラギノ角ゴ Pro W3" charset="0"/>
              </a:rPr>
              <a:t>!</a:t>
            </a:r>
            <a:endParaRPr kumimoji="0" lang="de-DE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grpSp>
        <p:nvGrpSpPr>
          <p:cNvPr id="21" name="Gruppieren 20"/>
          <p:cNvGrpSpPr/>
          <p:nvPr/>
        </p:nvGrpSpPr>
        <p:grpSpPr>
          <a:xfrm>
            <a:off x="3193269" y="1435822"/>
            <a:ext cx="956590" cy="3160685"/>
            <a:chOff x="2781310" y="2448843"/>
            <a:chExt cx="956590" cy="3160685"/>
          </a:xfrm>
        </p:grpSpPr>
        <p:sp>
          <p:nvSpPr>
            <p:cNvPr id="114" name="Rechteck 113"/>
            <p:cNvSpPr/>
            <p:nvPr/>
          </p:nvSpPr>
          <p:spPr bwMode="auto">
            <a:xfrm>
              <a:off x="3017619" y="2448843"/>
              <a:ext cx="483972" cy="369529"/>
            </a:xfrm>
            <a:prstGeom prst="rect">
              <a:avLst/>
            </a:prstGeom>
            <a:solidFill>
              <a:srgbClr val="0066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115" name="Rechteck 114"/>
            <p:cNvSpPr/>
            <p:nvPr/>
          </p:nvSpPr>
          <p:spPr bwMode="auto">
            <a:xfrm>
              <a:off x="3017619" y="2878292"/>
              <a:ext cx="483972" cy="369529"/>
            </a:xfrm>
            <a:prstGeom prst="rect">
              <a:avLst/>
            </a:prstGeom>
            <a:solidFill>
              <a:srgbClr val="0066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116" name="Rechteck 115"/>
            <p:cNvSpPr/>
            <p:nvPr/>
          </p:nvSpPr>
          <p:spPr bwMode="auto">
            <a:xfrm>
              <a:off x="3017619" y="3307741"/>
              <a:ext cx="483972" cy="369529"/>
            </a:xfrm>
            <a:prstGeom prst="rect">
              <a:avLst/>
            </a:prstGeom>
            <a:solidFill>
              <a:srgbClr val="0066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117" name="Rechteck 116"/>
            <p:cNvSpPr/>
            <p:nvPr/>
          </p:nvSpPr>
          <p:spPr bwMode="auto">
            <a:xfrm>
              <a:off x="3017619" y="3737190"/>
              <a:ext cx="483972" cy="369529"/>
            </a:xfrm>
            <a:prstGeom prst="rect">
              <a:avLst/>
            </a:prstGeom>
            <a:solidFill>
              <a:srgbClr val="0066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118" name="Rechteck 117"/>
            <p:cNvSpPr/>
            <p:nvPr/>
          </p:nvSpPr>
          <p:spPr bwMode="auto">
            <a:xfrm>
              <a:off x="3017619" y="4166639"/>
              <a:ext cx="483972" cy="369529"/>
            </a:xfrm>
            <a:prstGeom prst="rect">
              <a:avLst/>
            </a:prstGeom>
            <a:solidFill>
              <a:srgbClr val="0066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119" name="Pfeil nach unten 118"/>
            <p:cNvSpPr/>
            <p:nvPr/>
          </p:nvSpPr>
          <p:spPr bwMode="auto">
            <a:xfrm>
              <a:off x="2781310" y="4595625"/>
              <a:ext cx="956590" cy="1013903"/>
            </a:xfrm>
            <a:prstGeom prst="downArrow">
              <a:avLst/>
            </a:prstGeom>
            <a:solidFill>
              <a:srgbClr val="0066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48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ヒラギノ角ゴ Pro W3" charset="0"/>
                  <a:cs typeface="ヒラギノ角ゴ Pro W3" charset="0"/>
                </a:rPr>
                <a:t>?</a:t>
              </a: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ヒラギノ角ゴ Pro W3" charset="0"/>
                <a:cs typeface="ヒラギノ角ゴ Pro W3" charset="0"/>
              </a:endParaRPr>
            </a:p>
          </p:txBody>
        </p:sp>
      </p:grpSp>
      <p:grpSp>
        <p:nvGrpSpPr>
          <p:cNvPr id="87" name="Gruppieren 86"/>
          <p:cNvGrpSpPr/>
          <p:nvPr/>
        </p:nvGrpSpPr>
        <p:grpSpPr>
          <a:xfrm>
            <a:off x="163289" y="5428988"/>
            <a:ext cx="1744415" cy="432000"/>
            <a:chOff x="163289" y="1574542"/>
            <a:chExt cx="1744415" cy="432000"/>
          </a:xfrm>
        </p:grpSpPr>
        <p:sp>
          <p:nvSpPr>
            <p:cNvPr id="88" name="Textfeld 87"/>
            <p:cNvSpPr txBox="1"/>
            <p:nvPr/>
          </p:nvSpPr>
          <p:spPr>
            <a:xfrm>
              <a:off x="395536" y="1586397"/>
              <a:ext cx="1512168" cy="400110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AU" sz="2000" kern="0" dirty="0" smtClean="0"/>
                <a:t>head</a:t>
              </a:r>
              <a:endParaRPr lang="en-AU" kern="0" dirty="0" smtClean="0"/>
            </a:p>
          </p:txBody>
        </p:sp>
        <p:pic>
          <p:nvPicPr>
            <p:cNvPr id="100" name="Grafik 99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-7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289" y="1574542"/>
              <a:ext cx="432000" cy="432000"/>
            </a:xfrm>
            <a:prstGeom prst="rect">
              <a:avLst/>
            </a:prstGeom>
          </p:spPr>
        </p:pic>
      </p:grpSp>
      <p:grpSp>
        <p:nvGrpSpPr>
          <p:cNvPr id="101" name="Gruppieren 100"/>
          <p:cNvGrpSpPr/>
          <p:nvPr/>
        </p:nvGrpSpPr>
        <p:grpSpPr>
          <a:xfrm>
            <a:off x="163289" y="1574542"/>
            <a:ext cx="1744415" cy="432000"/>
            <a:chOff x="163289" y="1574542"/>
            <a:chExt cx="1744415" cy="432000"/>
          </a:xfrm>
        </p:grpSpPr>
        <p:sp>
          <p:nvSpPr>
            <p:cNvPr id="102" name="Textfeld 101"/>
            <p:cNvSpPr txBox="1"/>
            <p:nvPr/>
          </p:nvSpPr>
          <p:spPr>
            <a:xfrm>
              <a:off x="395536" y="1586397"/>
              <a:ext cx="1512168" cy="400110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AU" sz="2000" kern="0" dirty="0" err="1" smtClean="0">
                  <a:solidFill>
                    <a:schemeClr val="bg1">
                      <a:lumMod val="85000"/>
                    </a:schemeClr>
                  </a:solidFill>
                </a:rPr>
                <a:t>lready</a:t>
              </a:r>
              <a:r>
                <a:rPr lang="en-AU" sz="2000" kern="0" dirty="0" smtClean="0">
                  <a:solidFill>
                    <a:schemeClr val="bg1">
                      <a:lumMod val="85000"/>
                    </a:schemeClr>
                  </a:solidFill>
                </a:rPr>
                <a:t> done</a:t>
              </a:r>
              <a:endParaRPr lang="en-AU" kern="0" dirty="0" smtClean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pic>
          <p:nvPicPr>
            <p:cNvPr id="103" name="Grafik 10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289" y="1574542"/>
              <a:ext cx="432000" cy="43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29630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itel 2"/>
          <p:cNvSpPr>
            <a:spLocks noGrp="1"/>
          </p:cNvSpPr>
          <p:nvPr>
            <p:ph type="title"/>
          </p:nvPr>
        </p:nvSpPr>
        <p:spPr>
          <a:xfrm>
            <a:off x="1835696" y="116633"/>
            <a:ext cx="7200000" cy="360040"/>
          </a:xfrm>
        </p:spPr>
        <p:txBody>
          <a:bodyPr/>
          <a:lstStyle/>
          <a:p>
            <a:r>
              <a:rPr lang="de-DE" dirty="0" smtClean="0"/>
              <a:t>Future </a:t>
            </a:r>
            <a:r>
              <a:rPr lang="de-DE" dirty="0" err="1" smtClean="0"/>
              <a:t>directions</a:t>
            </a:r>
            <a:endParaRPr lang="de-DE" dirty="0"/>
          </a:p>
        </p:txBody>
      </p:sp>
      <p:grpSp>
        <p:nvGrpSpPr>
          <p:cNvPr id="75" name="Gruppieren 74"/>
          <p:cNvGrpSpPr/>
          <p:nvPr/>
        </p:nvGrpSpPr>
        <p:grpSpPr>
          <a:xfrm>
            <a:off x="163289" y="764752"/>
            <a:ext cx="1744415" cy="432000"/>
            <a:chOff x="163289" y="1000811"/>
            <a:chExt cx="1744415" cy="432000"/>
          </a:xfrm>
        </p:grpSpPr>
        <p:sp>
          <p:nvSpPr>
            <p:cNvPr id="76" name="Textfeld 75"/>
            <p:cNvSpPr txBox="1"/>
            <p:nvPr/>
          </p:nvSpPr>
          <p:spPr>
            <a:xfrm>
              <a:off x="395536" y="1012666"/>
              <a:ext cx="1512168" cy="400110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AU" sz="2000" kern="0" dirty="0" err="1" smtClean="0">
                  <a:solidFill>
                    <a:schemeClr val="bg1">
                      <a:lumMod val="85000"/>
                    </a:schemeClr>
                  </a:solidFill>
                </a:rPr>
                <a:t>ssumptions</a:t>
              </a:r>
              <a:endParaRPr lang="en-AU" kern="0" dirty="0" smtClean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pic>
          <p:nvPicPr>
            <p:cNvPr id="77" name="Grafik 7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289" y="1000811"/>
              <a:ext cx="432000" cy="432000"/>
            </a:xfrm>
            <a:prstGeom prst="rect">
              <a:avLst/>
            </a:prstGeom>
          </p:spPr>
        </p:pic>
      </p:grpSp>
      <p:pic>
        <p:nvPicPr>
          <p:cNvPr id="80" name="Grafik 7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59" y="4509120"/>
            <a:ext cx="432000" cy="432000"/>
          </a:xfrm>
          <a:prstGeom prst="rect">
            <a:avLst/>
          </a:prstGeom>
        </p:spPr>
      </p:pic>
      <p:grpSp>
        <p:nvGrpSpPr>
          <p:cNvPr id="81" name="Gruppieren 80"/>
          <p:cNvGrpSpPr/>
          <p:nvPr/>
        </p:nvGrpSpPr>
        <p:grpSpPr>
          <a:xfrm>
            <a:off x="163289" y="5445272"/>
            <a:ext cx="1058114" cy="432000"/>
            <a:chOff x="163289" y="4687783"/>
            <a:chExt cx="1058114" cy="432000"/>
          </a:xfrm>
        </p:grpSpPr>
        <p:sp>
          <p:nvSpPr>
            <p:cNvPr id="82" name="Textfeld 81"/>
            <p:cNvSpPr txBox="1"/>
            <p:nvPr/>
          </p:nvSpPr>
          <p:spPr>
            <a:xfrm>
              <a:off x="395536" y="4699638"/>
              <a:ext cx="825867" cy="400110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 eaLnBrk="1" hangingPunct="1"/>
              <a:r>
                <a:rPr lang="en-AU" sz="2000" kern="0" dirty="0" smtClean="0">
                  <a:solidFill>
                    <a:schemeClr val="bg1">
                      <a:lumMod val="85000"/>
                    </a:schemeClr>
                  </a:solidFill>
                </a:rPr>
                <a:t>head </a:t>
              </a:r>
              <a:endParaRPr lang="en-AU" kern="0" dirty="0" smtClean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pic>
          <p:nvPicPr>
            <p:cNvPr id="83" name="Grafik 8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289" y="4687783"/>
              <a:ext cx="432000" cy="432000"/>
            </a:xfrm>
            <a:prstGeom prst="rect">
              <a:avLst/>
            </a:prstGeom>
          </p:spPr>
        </p:pic>
      </p:grpSp>
      <p:grpSp>
        <p:nvGrpSpPr>
          <p:cNvPr id="84" name="Gruppieren 83"/>
          <p:cNvGrpSpPr/>
          <p:nvPr/>
        </p:nvGrpSpPr>
        <p:grpSpPr>
          <a:xfrm>
            <a:off x="163289" y="5428988"/>
            <a:ext cx="1744415" cy="432000"/>
            <a:chOff x="163289" y="1574542"/>
            <a:chExt cx="1744415" cy="432000"/>
          </a:xfrm>
        </p:grpSpPr>
        <p:sp>
          <p:nvSpPr>
            <p:cNvPr id="85" name="Textfeld 84"/>
            <p:cNvSpPr txBox="1"/>
            <p:nvPr/>
          </p:nvSpPr>
          <p:spPr>
            <a:xfrm>
              <a:off x="395536" y="1586397"/>
              <a:ext cx="1512168" cy="400110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AU" sz="2000" kern="0" dirty="0" smtClean="0"/>
                <a:t>head</a:t>
              </a:r>
              <a:endParaRPr lang="en-AU" kern="0" dirty="0" smtClean="0"/>
            </a:p>
          </p:txBody>
        </p:sp>
        <p:pic>
          <p:nvPicPr>
            <p:cNvPr id="86" name="Grafik 85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7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289" y="1574542"/>
              <a:ext cx="432000" cy="432000"/>
            </a:xfrm>
            <a:prstGeom prst="rect">
              <a:avLst/>
            </a:prstGeom>
          </p:spPr>
        </p:pic>
      </p:grpSp>
      <p:sp>
        <p:nvSpPr>
          <p:cNvPr id="118" name="Textfeld 117"/>
          <p:cNvSpPr txBox="1"/>
          <p:nvPr/>
        </p:nvSpPr>
        <p:spPr>
          <a:xfrm>
            <a:off x="107504" y="2247255"/>
            <a:ext cx="1713931" cy="46166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eaLnBrk="1" hangingPunct="1"/>
            <a:r>
              <a:rPr lang="en-AU" kern="0" dirty="0" smtClean="0">
                <a:solidFill>
                  <a:schemeClr val="bg1">
                    <a:lumMod val="8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Case studies</a:t>
            </a:r>
          </a:p>
        </p:txBody>
      </p:sp>
      <p:pic>
        <p:nvPicPr>
          <p:cNvPr id="119" name="Grafik 1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59" y="2775482"/>
            <a:ext cx="432000" cy="432000"/>
          </a:xfrm>
          <a:prstGeom prst="rect">
            <a:avLst/>
          </a:prstGeom>
        </p:spPr>
      </p:pic>
      <p:pic>
        <p:nvPicPr>
          <p:cNvPr id="120" name="Grafik 1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59" y="3642301"/>
            <a:ext cx="432000" cy="432000"/>
          </a:xfrm>
          <a:prstGeom prst="rect">
            <a:avLst/>
          </a:prstGeom>
        </p:spPr>
      </p:pic>
      <p:pic>
        <p:nvPicPr>
          <p:cNvPr id="121" name="Grafik 1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59" y="4509120"/>
            <a:ext cx="432000" cy="432000"/>
          </a:xfrm>
          <a:prstGeom prst="rect">
            <a:avLst/>
          </a:prstGeom>
        </p:spPr>
      </p:pic>
      <p:grpSp>
        <p:nvGrpSpPr>
          <p:cNvPr id="122" name="Gruppieren 121"/>
          <p:cNvGrpSpPr/>
          <p:nvPr/>
        </p:nvGrpSpPr>
        <p:grpSpPr>
          <a:xfrm>
            <a:off x="163289" y="1574542"/>
            <a:ext cx="1744415" cy="432000"/>
            <a:chOff x="163289" y="1574542"/>
            <a:chExt cx="1744415" cy="432000"/>
          </a:xfrm>
        </p:grpSpPr>
        <p:sp>
          <p:nvSpPr>
            <p:cNvPr id="123" name="Textfeld 122"/>
            <p:cNvSpPr txBox="1"/>
            <p:nvPr/>
          </p:nvSpPr>
          <p:spPr>
            <a:xfrm>
              <a:off x="395536" y="1586397"/>
              <a:ext cx="1512168" cy="400110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AU" sz="2000" kern="0" dirty="0" err="1" smtClean="0">
                  <a:solidFill>
                    <a:schemeClr val="bg1">
                      <a:lumMod val="85000"/>
                    </a:schemeClr>
                  </a:solidFill>
                </a:rPr>
                <a:t>lready</a:t>
              </a:r>
              <a:r>
                <a:rPr lang="en-AU" sz="2000" kern="0" dirty="0" smtClean="0">
                  <a:solidFill>
                    <a:schemeClr val="bg1">
                      <a:lumMod val="85000"/>
                    </a:schemeClr>
                  </a:solidFill>
                </a:rPr>
                <a:t> done</a:t>
              </a:r>
              <a:endParaRPr lang="en-AU" kern="0" dirty="0" smtClean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pic>
          <p:nvPicPr>
            <p:cNvPr id="124" name="Grafik 12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289" y="1574542"/>
              <a:ext cx="432000" cy="432000"/>
            </a:xfrm>
            <a:prstGeom prst="rect">
              <a:avLst/>
            </a:prstGeom>
          </p:spPr>
        </p:pic>
      </p:grpSp>
      <p:grpSp>
        <p:nvGrpSpPr>
          <p:cNvPr id="2" name="Gruppieren 1"/>
          <p:cNvGrpSpPr/>
          <p:nvPr/>
        </p:nvGrpSpPr>
        <p:grpSpPr>
          <a:xfrm>
            <a:off x="1763688" y="548680"/>
            <a:ext cx="7776864" cy="5400600"/>
            <a:chOff x="1763688" y="548680"/>
            <a:chExt cx="4086375" cy="4070027"/>
          </a:xfrm>
        </p:grpSpPr>
        <p:sp>
          <p:nvSpPr>
            <p:cNvPr id="21" name="Textfeld 20"/>
            <p:cNvSpPr txBox="1"/>
            <p:nvPr/>
          </p:nvSpPr>
          <p:spPr>
            <a:xfrm>
              <a:off x="1763688" y="548680"/>
              <a:ext cx="4086375" cy="338554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 eaLnBrk="1" hangingPunct="1"/>
              <a:r>
                <a:rPr lang="de-DE" sz="1600" b="1" kern="0" dirty="0" smtClean="0"/>
                <a:t>Egypt/</a:t>
              </a:r>
              <a:r>
                <a:rPr lang="de-DE" sz="1600" b="1" kern="0" dirty="0" err="1" smtClean="0"/>
                <a:t>Ethiopia</a:t>
              </a:r>
              <a:r>
                <a:rPr lang="de-DE" sz="1600" b="1" kern="0" dirty="0" smtClean="0"/>
                <a:t> – </a:t>
              </a:r>
              <a:r>
                <a:rPr lang="de-DE" sz="1600" b="1" kern="0" dirty="0" err="1" smtClean="0"/>
                <a:t>Climate</a:t>
              </a:r>
              <a:r>
                <a:rPr lang="de-DE" sz="1600" b="1" kern="0" dirty="0" smtClean="0"/>
                <a:t> </a:t>
              </a:r>
              <a:r>
                <a:rPr lang="de-DE" sz="1600" b="1" kern="0" dirty="0" err="1" smtClean="0"/>
                <a:t>reconstruction</a:t>
              </a:r>
              <a:endParaRPr lang="de-DE" sz="1600" b="1" kern="0" dirty="0" smtClean="0"/>
            </a:p>
          </p:txBody>
        </p:sp>
        <p:sp>
          <p:nvSpPr>
            <p:cNvPr id="155" name="Text Box 12"/>
            <p:cNvSpPr txBox="1">
              <a:spLocks/>
            </p:cNvSpPr>
            <p:nvPr/>
          </p:nvSpPr>
          <p:spPr bwMode="auto">
            <a:xfrm>
              <a:off x="2415185" y="2072358"/>
              <a:ext cx="124814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sym typeface="Gill Sans" charset="0"/>
                </a:defRPr>
              </a:lvl9pPr>
            </a:lstStyle>
            <a:p>
              <a:pPr eaLnBrk="1" hangingPunct="1"/>
              <a:endParaRPr lang="de-DE" altLang="de-DE" sz="800">
                <a:latin typeface="+mj-lt"/>
              </a:endParaRPr>
            </a:p>
          </p:txBody>
        </p:sp>
        <p:sp>
          <p:nvSpPr>
            <p:cNvPr id="157" name="Ellipse 2"/>
            <p:cNvSpPr>
              <a:spLocks noChangeArrowheads="1"/>
            </p:cNvSpPr>
            <p:nvPr/>
          </p:nvSpPr>
          <p:spPr bwMode="auto">
            <a:xfrm>
              <a:off x="1959696" y="3574132"/>
              <a:ext cx="181841" cy="260387"/>
            </a:xfrm>
            <a:prstGeom prst="ellipse">
              <a:avLst/>
            </a:prstGeom>
            <a:noFill/>
            <a:ln w="25400" algn="ctr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sym typeface="Gill Sans" charset="0"/>
                </a:defRPr>
              </a:lvl9pPr>
            </a:lstStyle>
            <a:p>
              <a:pPr eaLnBrk="1" hangingPunct="1"/>
              <a:endParaRPr lang="de-DE" altLang="de-DE" sz="800">
                <a:latin typeface="+mj-lt"/>
              </a:endParaRPr>
            </a:p>
          </p:txBody>
        </p:sp>
        <p:pic>
          <p:nvPicPr>
            <p:cNvPr id="158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1615" y="908720"/>
              <a:ext cx="3393648" cy="3709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2" name="Textfeld 39"/>
            <p:cNvSpPr txBox="1">
              <a:spLocks noChangeArrowheads="1"/>
            </p:cNvSpPr>
            <p:nvPr/>
          </p:nvSpPr>
          <p:spPr bwMode="auto">
            <a:xfrm>
              <a:off x="3635896" y="3284984"/>
              <a:ext cx="91794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sym typeface="Gill Sans" charset="0"/>
                </a:defRPr>
              </a:lvl9pPr>
            </a:lstStyle>
            <a:p>
              <a:pPr algn="l" eaLnBrk="1" hangingPunct="1"/>
              <a:r>
                <a:rPr lang="de-DE" altLang="de-DE" sz="800" dirty="0">
                  <a:solidFill>
                    <a:srgbClr val="FF0000"/>
                  </a:solidFill>
                  <a:latin typeface="+mj-lt"/>
                  <a:ea typeface="ＭＳ Ｐゴシック" pitchFamily="34" charset="-128"/>
                </a:rPr>
                <a:t>Maximum </a:t>
              </a:r>
              <a:r>
                <a:rPr lang="de-DE" altLang="de-DE" sz="800" dirty="0" err="1">
                  <a:solidFill>
                    <a:srgbClr val="FF0000"/>
                  </a:solidFill>
                  <a:latin typeface="+mj-lt"/>
                  <a:ea typeface="ＭＳ Ｐゴシック" pitchFamily="34" charset="-128"/>
                </a:rPr>
                <a:t>Nile</a:t>
              </a:r>
              <a:r>
                <a:rPr lang="de-DE" altLang="de-DE" sz="800" dirty="0">
                  <a:solidFill>
                    <a:srgbClr val="FF0000"/>
                  </a:solidFill>
                  <a:latin typeface="+mj-lt"/>
                  <a:ea typeface="ＭＳ Ｐゴシック" pitchFamily="34" charset="-128"/>
                </a:rPr>
                <a:t> </a:t>
              </a:r>
            </a:p>
            <a:p>
              <a:pPr algn="l" eaLnBrk="1" hangingPunct="1"/>
              <a:r>
                <a:rPr lang="de-DE" altLang="de-DE" sz="800" dirty="0" err="1">
                  <a:solidFill>
                    <a:srgbClr val="FF0000"/>
                  </a:solidFill>
                  <a:latin typeface="+mj-lt"/>
                  <a:ea typeface="ＭＳ Ｐゴシック" pitchFamily="34" charset="-128"/>
                </a:rPr>
                <a:t>flood</a:t>
              </a:r>
              <a:r>
                <a:rPr lang="de-DE" altLang="de-DE" sz="800" dirty="0">
                  <a:solidFill>
                    <a:srgbClr val="FF0000"/>
                  </a:solidFill>
                  <a:latin typeface="+mj-lt"/>
                  <a:ea typeface="ＭＳ Ｐゴシック" pitchFamily="34" charset="-128"/>
                </a:rPr>
                <a:t> </a:t>
              </a:r>
              <a:r>
                <a:rPr lang="de-DE" altLang="de-DE" sz="800" dirty="0" err="1">
                  <a:solidFill>
                    <a:srgbClr val="FF0000"/>
                  </a:solidFill>
                  <a:latin typeface="+mj-lt"/>
                  <a:ea typeface="ＭＳ Ｐゴシック" pitchFamily="34" charset="-128"/>
                </a:rPr>
                <a:t>periods</a:t>
              </a:r>
              <a:endParaRPr lang="de-DE" altLang="de-DE" sz="800" dirty="0">
                <a:solidFill>
                  <a:srgbClr val="FF0000"/>
                </a:solidFill>
                <a:latin typeface="+mj-lt"/>
                <a:ea typeface="ＭＳ Ｐゴシック" pitchFamily="34" charset="-128"/>
              </a:endParaRPr>
            </a:p>
          </p:txBody>
        </p:sp>
        <p:sp>
          <p:nvSpPr>
            <p:cNvPr id="163" name="Textfeld 34"/>
            <p:cNvSpPr txBox="1">
              <a:spLocks noChangeArrowheads="1"/>
            </p:cNvSpPr>
            <p:nvPr/>
          </p:nvSpPr>
          <p:spPr bwMode="auto">
            <a:xfrm>
              <a:off x="3673472" y="3095953"/>
              <a:ext cx="970536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sym typeface="Gill Sans" charset="0"/>
                </a:defRPr>
              </a:lvl9pPr>
            </a:lstStyle>
            <a:p>
              <a:pPr algn="l" eaLnBrk="1" hangingPunct="1"/>
              <a:r>
                <a:rPr lang="de-DE" altLang="de-DE" sz="800" dirty="0" err="1">
                  <a:solidFill>
                    <a:schemeClr val="tx1"/>
                  </a:solidFill>
                  <a:latin typeface="+mj-lt"/>
                  <a:ea typeface="ＭＳ Ｐゴシック" pitchFamily="34" charset="-128"/>
                  <a:cs typeface="Arial" charset="0"/>
                </a:rPr>
                <a:t>Nile</a:t>
              </a:r>
              <a:r>
                <a:rPr lang="de-DE" altLang="de-DE" sz="800" dirty="0">
                  <a:solidFill>
                    <a:schemeClr val="tx1"/>
                  </a:solidFill>
                  <a:latin typeface="+mj-lt"/>
                  <a:ea typeface="ＭＳ Ｐゴシック" pitchFamily="34" charset="-128"/>
                  <a:cs typeface="Arial" charset="0"/>
                </a:rPr>
                <a:t> </a:t>
              </a:r>
              <a:r>
                <a:rPr lang="de-DE" altLang="de-DE" sz="800" dirty="0" err="1">
                  <a:solidFill>
                    <a:schemeClr val="tx1"/>
                  </a:solidFill>
                  <a:latin typeface="+mj-lt"/>
                  <a:ea typeface="ＭＳ Ｐゴシック" pitchFamily="34" charset="-128"/>
                  <a:cs typeface="Arial" charset="0"/>
                </a:rPr>
                <a:t>discharge</a:t>
              </a:r>
              <a:endParaRPr lang="de-DE" altLang="de-DE" sz="800" dirty="0">
                <a:solidFill>
                  <a:schemeClr val="tx1"/>
                </a:solidFill>
                <a:latin typeface="+mj-lt"/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164" name="Textfeld 35"/>
            <p:cNvSpPr txBox="1">
              <a:spLocks noChangeArrowheads="1"/>
            </p:cNvSpPr>
            <p:nvPr/>
          </p:nvSpPr>
          <p:spPr bwMode="auto">
            <a:xfrm>
              <a:off x="4492150" y="3518696"/>
              <a:ext cx="84480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lnSpc>
                  <a:spcPct val="150000"/>
                </a:lnSpc>
                <a:spcBef>
                  <a:spcPts val="425"/>
                </a:spcBef>
                <a:buFont typeface="Arial" charset="0"/>
                <a:buChar char="•"/>
                <a:defRPr>
                  <a:solidFill>
                    <a:srgbClr val="262626"/>
                  </a:solidFill>
                  <a:latin typeface="Arial" charset="0"/>
                  <a:ea typeface="ＭＳ Ｐゴシック" pitchFamily="34" charset="-128"/>
                  <a:cs typeface="ＭＳ Ｐゴシック" pitchFamily="34" charset="-128"/>
                </a:defRPr>
              </a:lvl1pPr>
              <a:lvl2pPr marL="742950" indent="-285750" eaLnBrk="0" hangingPunct="0">
                <a:lnSpc>
                  <a:spcPct val="150000"/>
                </a:lnSpc>
                <a:spcBef>
                  <a:spcPts val="425"/>
                </a:spcBef>
                <a:buFont typeface="Arial" charset="0"/>
                <a:buChar char="•"/>
                <a:defRPr sz="1600">
                  <a:solidFill>
                    <a:srgbClr val="262626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2pPr>
              <a:lvl3pPr marL="1143000" indent="-228600" eaLnBrk="0" hangingPunct="0">
                <a:lnSpc>
                  <a:spcPct val="150000"/>
                </a:lnSpc>
                <a:spcBef>
                  <a:spcPts val="425"/>
                </a:spcBef>
                <a:buFont typeface="Arial" charset="0"/>
                <a:buChar char="•"/>
                <a:defRPr sz="1400">
                  <a:solidFill>
                    <a:srgbClr val="262626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•"/>
                <a:defRPr sz="1200">
                  <a:solidFill>
                    <a:srgbClr val="262626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•"/>
                <a:defRPr sz="1200">
                  <a:solidFill>
                    <a:srgbClr val="262626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1200">
                  <a:solidFill>
                    <a:srgbClr val="262626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1200">
                  <a:solidFill>
                    <a:srgbClr val="262626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1200">
                  <a:solidFill>
                    <a:srgbClr val="262626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1200">
                  <a:solidFill>
                    <a:srgbClr val="262626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de-DE" altLang="de-DE" sz="800" dirty="0" err="1" smtClean="0">
                  <a:solidFill>
                    <a:srgbClr val="FFCC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cs typeface="Arial" charset="0"/>
                </a:rPr>
                <a:t>Red</a:t>
              </a:r>
              <a:r>
                <a:rPr lang="de-DE" altLang="de-DE" sz="800" dirty="0" smtClean="0">
                  <a:solidFill>
                    <a:srgbClr val="FFCC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cs typeface="Arial" charset="0"/>
                </a:rPr>
                <a:t> </a:t>
              </a:r>
              <a:r>
                <a:rPr lang="de-DE" altLang="de-DE" sz="800" dirty="0" err="1" smtClean="0">
                  <a:solidFill>
                    <a:srgbClr val="FFCC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cs typeface="Arial" charset="0"/>
                </a:rPr>
                <a:t>Sea</a:t>
              </a:r>
              <a:r>
                <a:rPr lang="de-DE" altLang="de-DE" sz="800" dirty="0" smtClean="0">
                  <a:solidFill>
                    <a:srgbClr val="FFCC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cs typeface="Arial" charset="0"/>
                </a:rPr>
                <a:t> </a:t>
              </a:r>
            </a:p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de-DE" altLang="de-DE" sz="800" dirty="0" err="1" smtClean="0">
                  <a:solidFill>
                    <a:srgbClr val="FFCC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cs typeface="Arial" charset="0"/>
                </a:rPr>
                <a:t>level</a:t>
              </a:r>
              <a:r>
                <a:rPr lang="de-DE" altLang="de-DE" sz="800" dirty="0" smtClean="0">
                  <a:solidFill>
                    <a:srgbClr val="FFCC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cs typeface="Arial" charset="0"/>
                </a:rPr>
                <a:t> </a:t>
              </a:r>
            </a:p>
          </p:txBody>
        </p:sp>
        <p:grpSp>
          <p:nvGrpSpPr>
            <p:cNvPr id="165" name="Gruppieren 164"/>
            <p:cNvGrpSpPr>
              <a:grpSpLocks/>
            </p:cNvGrpSpPr>
            <p:nvPr/>
          </p:nvGrpSpPr>
          <p:grpSpPr bwMode="auto">
            <a:xfrm>
              <a:off x="3391202" y="887234"/>
              <a:ext cx="866820" cy="3297337"/>
              <a:chOff x="5408431" y="0"/>
              <a:chExt cx="1622063" cy="6164377"/>
            </a:xfrm>
          </p:grpSpPr>
          <p:sp>
            <p:nvSpPr>
              <p:cNvPr id="166" name="Rechteck 165"/>
              <p:cNvSpPr/>
              <p:nvPr/>
            </p:nvSpPr>
            <p:spPr>
              <a:xfrm>
                <a:off x="5408431" y="83458"/>
                <a:ext cx="211415" cy="6080919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100000"/>
                      <a:shade val="100000"/>
                      <a:satMod val="130000"/>
                      <a:alpha val="25000"/>
                    </a:schemeClr>
                  </a:gs>
                  <a:gs pos="100000">
                    <a:schemeClr val="accent1">
                      <a:tint val="50000"/>
                      <a:shade val="100000"/>
                      <a:satMod val="350000"/>
                    </a:schemeClr>
                  </a:gs>
                </a:gsLst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de-DE" sz="800">
                  <a:latin typeface="+mj-lt"/>
                </a:endParaRPr>
              </a:p>
            </p:txBody>
          </p:sp>
          <p:sp>
            <p:nvSpPr>
              <p:cNvPr id="167" name="Rechteck 166"/>
              <p:cNvSpPr/>
              <p:nvPr/>
            </p:nvSpPr>
            <p:spPr>
              <a:xfrm>
                <a:off x="6081980" y="0"/>
                <a:ext cx="446989" cy="6080919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100000"/>
                      <a:shade val="100000"/>
                      <a:satMod val="130000"/>
                      <a:alpha val="25000"/>
                    </a:schemeClr>
                  </a:gs>
                  <a:gs pos="100000">
                    <a:schemeClr val="accent1">
                      <a:tint val="50000"/>
                      <a:shade val="100000"/>
                      <a:satMod val="350000"/>
                    </a:schemeClr>
                  </a:gs>
                </a:gsLst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de-DE" sz="800">
                  <a:latin typeface="+mj-lt"/>
                </a:endParaRPr>
              </a:p>
            </p:txBody>
          </p:sp>
          <p:sp>
            <p:nvSpPr>
              <p:cNvPr id="168" name="Rechteck 167"/>
              <p:cNvSpPr/>
              <p:nvPr/>
            </p:nvSpPr>
            <p:spPr>
              <a:xfrm>
                <a:off x="6865390" y="0"/>
                <a:ext cx="165104" cy="6080919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100000"/>
                      <a:shade val="100000"/>
                      <a:satMod val="130000"/>
                      <a:alpha val="25000"/>
                    </a:schemeClr>
                  </a:gs>
                  <a:gs pos="100000">
                    <a:schemeClr val="accent1">
                      <a:tint val="50000"/>
                      <a:shade val="100000"/>
                      <a:satMod val="350000"/>
                    </a:schemeClr>
                  </a:gs>
                </a:gsLst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de-DE" sz="800">
                  <a:latin typeface="+mj-lt"/>
                </a:endParaRPr>
              </a:p>
            </p:txBody>
          </p:sp>
        </p:grpSp>
      </p:grpSp>
      <p:sp>
        <p:nvSpPr>
          <p:cNvPr id="3" name="Rechteck 2"/>
          <p:cNvSpPr/>
          <p:nvPr/>
        </p:nvSpPr>
        <p:spPr>
          <a:xfrm rot="16200000">
            <a:off x="5804712" y="1710277"/>
            <a:ext cx="12426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Saqia</a:t>
            </a:r>
            <a:r>
              <a:rPr lang="de-DE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Cave</a:t>
            </a:r>
          </a:p>
        </p:txBody>
      </p:sp>
      <p:sp>
        <p:nvSpPr>
          <p:cNvPr id="45" name="Rechteck 44"/>
          <p:cNvSpPr/>
          <p:nvPr/>
        </p:nvSpPr>
        <p:spPr>
          <a:xfrm rot="16200000">
            <a:off x="4101165" y="1710277"/>
            <a:ext cx="173477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Dripstone</a:t>
            </a:r>
            <a:r>
              <a:rPr lang="de-DE" sz="16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600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growth</a:t>
            </a:r>
            <a:endParaRPr lang="de-DE" sz="16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6" name="Rechteck 45"/>
          <p:cNvSpPr/>
          <p:nvPr/>
        </p:nvSpPr>
        <p:spPr>
          <a:xfrm rot="16200000">
            <a:off x="5469641" y="1710277"/>
            <a:ext cx="68640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in </a:t>
            </a:r>
            <a:r>
              <a:rPr lang="de-DE" sz="1600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the</a:t>
            </a:r>
            <a:endParaRPr lang="de-DE" sz="16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60" name="Rechteck 159"/>
          <p:cNvSpPr/>
          <p:nvPr/>
        </p:nvSpPr>
        <p:spPr>
          <a:xfrm>
            <a:off x="2130494" y="1115958"/>
            <a:ext cx="11260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de-DE" altLang="de-DE" sz="800" dirty="0">
                <a:solidFill>
                  <a:srgbClr val="EAE400"/>
                </a:solidFill>
                <a:latin typeface="+mj-lt"/>
                <a:cs typeface="Arial" charset="0"/>
              </a:rPr>
              <a:t>PDF </a:t>
            </a:r>
            <a:r>
              <a:rPr lang="de-DE" altLang="de-DE" sz="800" dirty="0" err="1">
                <a:solidFill>
                  <a:srgbClr val="EAE400"/>
                </a:solidFill>
                <a:latin typeface="+mj-lt"/>
                <a:cs typeface="Arial" charset="0"/>
              </a:rPr>
              <a:t>climate</a:t>
            </a:r>
            <a:r>
              <a:rPr lang="de-DE" altLang="de-DE" sz="800" dirty="0">
                <a:solidFill>
                  <a:srgbClr val="EAE400"/>
                </a:solidFill>
                <a:latin typeface="+mj-lt"/>
                <a:cs typeface="Arial" charset="0"/>
              </a:rPr>
              <a:t> </a:t>
            </a:r>
            <a:r>
              <a:rPr lang="de-DE" altLang="de-DE" sz="800" dirty="0" err="1">
                <a:solidFill>
                  <a:srgbClr val="EAE400"/>
                </a:solidFill>
                <a:latin typeface="+mj-lt"/>
                <a:cs typeface="Arial" charset="0"/>
              </a:rPr>
              <a:t>Arabia</a:t>
            </a:r>
            <a:endParaRPr lang="de-DE" altLang="de-DE" sz="800" dirty="0">
              <a:solidFill>
                <a:srgbClr val="EAE400"/>
              </a:solidFill>
              <a:latin typeface="+mj-lt"/>
              <a:cs typeface="Arial" charset="0"/>
            </a:endParaRPr>
          </a:p>
          <a:p>
            <a:pPr algn="l">
              <a:defRPr/>
            </a:pPr>
            <a:r>
              <a:rPr lang="de-DE" altLang="de-DE" sz="800" dirty="0">
                <a:solidFill>
                  <a:srgbClr val="BCB800"/>
                </a:solidFill>
                <a:latin typeface="+mj-lt"/>
                <a:cs typeface="Arial" charset="0"/>
              </a:rPr>
              <a:t>PDF </a:t>
            </a:r>
            <a:r>
              <a:rPr lang="de-DE" altLang="de-DE" sz="800" dirty="0" err="1">
                <a:solidFill>
                  <a:srgbClr val="BCB800"/>
                </a:solidFill>
                <a:latin typeface="+mj-lt"/>
                <a:cs typeface="Arial" charset="0"/>
              </a:rPr>
              <a:t>climate</a:t>
            </a:r>
            <a:r>
              <a:rPr lang="de-DE" altLang="de-DE" sz="800" dirty="0">
                <a:solidFill>
                  <a:srgbClr val="BCB800"/>
                </a:solidFill>
                <a:latin typeface="+mj-lt"/>
                <a:cs typeface="Arial" charset="0"/>
              </a:rPr>
              <a:t> Sahara</a:t>
            </a:r>
          </a:p>
        </p:txBody>
      </p:sp>
      <p:sp>
        <p:nvSpPr>
          <p:cNvPr id="4" name="Rechteck 3"/>
          <p:cNvSpPr/>
          <p:nvPr/>
        </p:nvSpPr>
        <p:spPr>
          <a:xfrm rot="16200000">
            <a:off x="7573234" y="3318575"/>
            <a:ext cx="25218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de-DE" sz="1600" dirty="0" smtClean="0"/>
              <a:t>Kindermann et </a:t>
            </a:r>
            <a:r>
              <a:rPr lang="de-DE" sz="1600" dirty="0"/>
              <a:t>al. </a:t>
            </a:r>
            <a:r>
              <a:rPr lang="de-DE" sz="1600" dirty="0" err="1" smtClean="0"/>
              <a:t>unpubl</a:t>
            </a:r>
            <a:r>
              <a:rPr lang="de-DE" sz="1600" dirty="0" smtClean="0"/>
              <a:t>.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833387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Outline</a:t>
            </a:r>
            <a:endParaRPr lang="de-DE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618" y="476250"/>
            <a:ext cx="4619963" cy="5580063"/>
          </a:xfrm>
        </p:spPr>
      </p:pic>
      <p:sp>
        <p:nvSpPr>
          <p:cNvPr id="7" name="Textfeld 6"/>
          <p:cNvSpPr txBox="1"/>
          <p:nvPr/>
        </p:nvSpPr>
        <p:spPr>
          <a:xfrm>
            <a:off x="107504" y="2247255"/>
            <a:ext cx="1713931" cy="46166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eaLnBrk="1" hangingPunct="1"/>
            <a:r>
              <a:rPr lang="en-AU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Case studies</a:t>
            </a:r>
          </a:p>
        </p:txBody>
      </p:sp>
      <p:grpSp>
        <p:nvGrpSpPr>
          <p:cNvPr id="8" name="Gruppieren 7"/>
          <p:cNvGrpSpPr/>
          <p:nvPr/>
        </p:nvGrpSpPr>
        <p:grpSpPr>
          <a:xfrm>
            <a:off x="163289" y="764752"/>
            <a:ext cx="1744415" cy="432000"/>
            <a:chOff x="163289" y="1000811"/>
            <a:chExt cx="1744415" cy="432000"/>
          </a:xfrm>
        </p:grpSpPr>
        <p:sp>
          <p:nvSpPr>
            <p:cNvPr id="9" name="Textfeld 8"/>
            <p:cNvSpPr txBox="1"/>
            <p:nvPr/>
          </p:nvSpPr>
          <p:spPr>
            <a:xfrm>
              <a:off x="395536" y="1012666"/>
              <a:ext cx="1512168" cy="400110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AU" sz="2000" kern="0" dirty="0" err="1" smtClean="0"/>
                <a:t>ssumptions</a:t>
              </a:r>
              <a:endParaRPr lang="en-AU" kern="0" dirty="0" smtClean="0"/>
            </a:p>
          </p:txBody>
        </p:sp>
        <p:pic>
          <p:nvPicPr>
            <p:cNvPr id="10" name="Grafik 9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7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289" y="1000811"/>
              <a:ext cx="432000" cy="432000"/>
            </a:xfrm>
            <a:prstGeom prst="rect">
              <a:avLst/>
            </a:prstGeom>
          </p:spPr>
        </p:pic>
      </p:grpSp>
      <p:pic>
        <p:nvPicPr>
          <p:cNvPr id="11" name="Grafik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59" y="2775482"/>
            <a:ext cx="432000" cy="432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59" y="3642301"/>
            <a:ext cx="432000" cy="4320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59" y="4509120"/>
            <a:ext cx="432000" cy="432000"/>
          </a:xfrm>
          <a:prstGeom prst="rect">
            <a:avLst/>
          </a:prstGeom>
        </p:spPr>
      </p:pic>
      <p:grpSp>
        <p:nvGrpSpPr>
          <p:cNvPr id="14" name="Gruppieren 13"/>
          <p:cNvGrpSpPr/>
          <p:nvPr/>
        </p:nvGrpSpPr>
        <p:grpSpPr>
          <a:xfrm>
            <a:off x="163289" y="5445272"/>
            <a:ext cx="1058114" cy="432000"/>
            <a:chOff x="163289" y="4687783"/>
            <a:chExt cx="1058114" cy="432000"/>
          </a:xfrm>
        </p:grpSpPr>
        <p:sp>
          <p:nvSpPr>
            <p:cNvPr id="15" name="Textfeld 14"/>
            <p:cNvSpPr txBox="1"/>
            <p:nvPr/>
          </p:nvSpPr>
          <p:spPr>
            <a:xfrm>
              <a:off x="395536" y="4699638"/>
              <a:ext cx="825867" cy="400110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 eaLnBrk="1" hangingPunct="1"/>
              <a:r>
                <a:rPr lang="en-AU" sz="2000" kern="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head </a:t>
              </a:r>
              <a:endParaRPr lang="en-AU" kern="0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pic>
          <p:nvPicPr>
            <p:cNvPr id="16" name="Grafik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289" y="4687783"/>
              <a:ext cx="432000" cy="432000"/>
            </a:xfrm>
            <a:prstGeom prst="rect">
              <a:avLst/>
            </a:prstGeom>
          </p:spPr>
        </p:pic>
      </p:grpSp>
      <p:grpSp>
        <p:nvGrpSpPr>
          <p:cNvPr id="17" name="Gruppieren 16"/>
          <p:cNvGrpSpPr/>
          <p:nvPr/>
        </p:nvGrpSpPr>
        <p:grpSpPr>
          <a:xfrm>
            <a:off x="163289" y="1574542"/>
            <a:ext cx="1744415" cy="432000"/>
            <a:chOff x="163289" y="1574542"/>
            <a:chExt cx="1744415" cy="432000"/>
          </a:xfrm>
        </p:grpSpPr>
        <p:sp>
          <p:nvSpPr>
            <p:cNvPr id="18" name="Textfeld 17"/>
            <p:cNvSpPr txBox="1"/>
            <p:nvPr/>
          </p:nvSpPr>
          <p:spPr>
            <a:xfrm>
              <a:off x="395536" y="1586397"/>
              <a:ext cx="1512168" cy="400110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AU" sz="2000" kern="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lready</a:t>
              </a:r>
              <a:r>
                <a:rPr lang="en-AU" sz="2000" kern="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done</a:t>
              </a:r>
              <a:endParaRPr lang="en-AU" kern="0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pic>
          <p:nvPicPr>
            <p:cNvPr id="19" name="Grafik 1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289" y="1574542"/>
              <a:ext cx="432000" cy="43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47593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Future </a:t>
            </a:r>
            <a:r>
              <a:rPr lang="de-DE" dirty="0" err="1" smtClean="0"/>
              <a:t>directions</a:t>
            </a:r>
            <a:endParaRPr lang="de-DE" dirty="0"/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4" name="Grafik 3" descr="Figure2_climateCB_arch10_RV_ueberhoeht.jpg"/>
          <p:cNvPicPr>
            <a:picLocks noChangeAspect="1"/>
          </p:cNvPicPr>
          <p:nvPr/>
        </p:nvPicPr>
        <p:blipFill rotWithShape="1">
          <a:blip r:embed="rId2" cstate="print"/>
          <a:srcRect l="5297" t="6735" r="5297" b="39620"/>
          <a:stretch/>
        </p:blipFill>
        <p:spPr>
          <a:xfrm>
            <a:off x="2339752" y="548680"/>
            <a:ext cx="6392357" cy="5425373"/>
          </a:xfrm>
          <a:prstGeom prst="rect">
            <a:avLst/>
          </a:prstGeom>
        </p:spPr>
      </p:pic>
      <p:grpSp>
        <p:nvGrpSpPr>
          <p:cNvPr id="5" name="Gruppieren 4"/>
          <p:cNvGrpSpPr/>
          <p:nvPr/>
        </p:nvGrpSpPr>
        <p:grpSpPr>
          <a:xfrm>
            <a:off x="163289" y="764752"/>
            <a:ext cx="1744415" cy="432000"/>
            <a:chOff x="163289" y="1000811"/>
            <a:chExt cx="1744415" cy="432000"/>
          </a:xfrm>
        </p:grpSpPr>
        <p:sp>
          <p:nvSpPr>
            <p:cNvPr id="6" name="Textfeld 5"/>
            <p:cNvSpPr txBox="1"/>
            <p:nvPr/>
          </p:nvSpPr>
          <p:spPr>
            <a:xfrm>
              <a:off x="395536" y="1012666"/>
              <a:ext cx="1512168" cy="400110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AU" sz="2000" kern="0" dirty="0" err="1" smtClean="0">
                  <a:solidFill>
                    <a:schemeClr val="bg1">
                      <a:lumMod val="85000"/>
                    </a:schemeClr>
                  </a:solidFill>
                </a:rPr>
                <a:t>ssumptions</a:t>
              </a:r>
              <a:endParaRPr lang="en-AU" kern="0" dirty="0" smtClean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pic>
          <p:nvPicPr>
            <p:cNvPr id="7" name="Grafik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289" y="1000811"/>
              <a:ext cx="432000" cy="432000"/>
            </a:xfrm>
            <a:prstGeom prst="rect">
              <a:avLst/>
            </a:prstGeom>
          </p:spPr>
        </p:pic>
      </p:grpSp>
      <p:pic>
        <p:nvPicPr>
          <p:cNvPr id="8" name="Grafi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59" y="4509120"/>
            <a:ext cx="432000" cy="432000"/>
          </a:xfrm>
          <a:prstGeom prst="rect">
            <a:avLst/>
          </a:prstGeom>
        </p:spPr>
      </p:pic>
      <p:grpSp>
        <p:nvGrpSpPr>
          <p:cNvPr id="9" name="Gruppieren 8"/>
          <p:cNvGrpSpPr/>
          <p:nvPr/>
        </p:nvGrpSpPr>
        <p:grpSpPr>
          <a:xfrm>
            <a:off x="163289" y="5445272"/>
            <a:ext cx="1058114" cy="432000"/>
            <a:chOff x="163289" y="4687783"/>
            <a:chExt cx="1058114" cy="432000"/>
          </a:xfrm>
        </p:grpSpPr>
        <p:sp>
          <p:nvSpPr>
            <p:cNvPr id="10" name="Textfeld 9"/>
            <p:cNvSpPr txBox="1"/>
            <p:nvPr/>
          </p:nvSpPr>
          <p:spPr>
            <a:xfrm>
              <a:off x="395536" y="4699638"/>
              <a:ext cx="825867" cy="400110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 eaLnBrk="1" hangingPunct="1"/>
              <a:r>
                <a:rPr lang="en-AU" sz="2000" kern="0" dirty="0" smtClean="0">
                  <a:solidFill>
                    <a:schemeClr val="bg1">
                      <a:lumMod val="85000"/>
                    </a:schemeClr>
                  </a:solidFill>
                </a:rPr>
                <a:t>head </a:t>
              </a:r>
              <a:endParaRPr lang="en-AU" kern="0" dirty="0" smtClean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pic>
          <p:nvPicPr>
            <p:cNvPr id="11" name="Grafik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289" y="4687783"/>
              <a:ext cx="432000" cy="432000"/>
            </a:xfrm>
            <a:prstGeom prst="rect">
              <a:avLst/>
            </a:prstGeom>
          </p:spPr>
        </p:pic>
      </p:grpSp>
      <p:grpSp>
        <p:nvGrpSpPr>
          <p:cNvPr id="12" name="Gruppieren 11"/>
          <p:cNvGrpSpPr/>
          <p:nvPr/>
        </p:nvGrpSpPr>
        <p:grpSpPr>
          <a:xfrm>
            <a:off x="163289" y="5428988"/>
            <a:ext cx="1744415" cy="432000"/>
            <a:chOff x="163289" y="1574542"/>
            <a:chExt cx="1744415" cy="432000"/>
          </a:xfrm>
        </p:grpSpPr>
        <p:sp>
          <p:nvSpPr>
            <p:cNvPr id="13" name="Textfeld 12"/>
            <p:cNvSpPr txBox="1"/>
            <p:nvPr/>
          </p:nvSpPr>
          <p:spPr>
            <a:xfrm>
              <a:off x="395536" y="1586397"/>
              <a:ext cx="1512168" cy="400110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AU" sz="2000" kern="0" dirty="0" smtClean="0"/>
                <a:t>head</a:t>
              </a:r>
              <a:endParaRPr lang="en-AU" kern="0" dirty="0" smtClean="0"/>
            </a:p>
          </p:txBody>
        </p:sp>
        <p:pic>
          <p:nvPicPr>
            <p:cNvPr id="14" name="Grafik 13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7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289" y="1574542"/>
              <a:ext cx="432000" cy="432000"/>
            </a:xfrm>
            <a:prstGeom prst="rect">
              <a:avLst/>
            </a:prstGeom>
          </p:spPr>
        </p:pic>
      </p:grpSp>
      <p:sp>
        <p:nvSpPr>
          <p:cNvPr id="15" name="Textfeld 14"/>
          <p:cNvSpPr txBox="1"/>
          <p:nvPr/>
        </p:nvSpPr>
        <p:spPr>
          <a:xfrm>
            <a:off x="107504" y="2247255"/>
            <a:ext cx="1713931" cy="46166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eaLnBrk="1" hangingPunct="1"/>
            <a:r>
              <a:rPr lang="en-AU" kern="0" dirty="0" smtClean="0">
                <a:solidFill>
                  <a:schemeClr val="bg1">
                    <a:lumMod val="8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Case studies</a:t>
            </a:r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59" y="2775482"/>
            <a:ext cx="432000" cy="432000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59" y="3642301"/>
            <a:ext cx="432000" cy="432000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59" y="4509120"/>
            <a:ext cx="432000" cy="432000"/>
          </a:xfrm>
          <a:prstGeom prst="rect">
            <a:avLst/>
          </a:prstGeom>
        </p:spPr>
      </p:pic>
      <p:grpSp>
        <p:nvGrpSpPr>
          <p:cNvPr id="19" name="Gruppieren 18"/>
          <p:cNvGrpSpPr/>
          <p:nvPr/>
        </p:nvGrpSpPr>
        <p:grpSpPr>
          <a:xfrm>
            <a:off x="163289" y="1574542"/>
            <a:ext cx="1744415" cy="432000"/>
            <a:chOff x="163289" y="1574542"/>
            <a:chExt cx="1744415" cy="432000"/>
          </a:xfrm>
        </p:grpSpPr>
        <p:sp>
          <p:nvSpPr>
            <p:cNvPr id="20" name="Textfeld 19"/>
            <p:cNvSpPr txBox="1"/>
            <p:nvPr/>
          </p:nvSpPr>
          <p:spPr>
            <a:xfrm>
              <a:off x="395536" y="1586397"/>
              <a:ext cx="1512168" cy="400110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AU" sz="2000" kern="0" dirty="0" err="1" smtClean="0">
                  <a:solidFill>
                    <a:schemeClr val="bg1">
                      <a:lumMod val="85000"/>
                    </a:schemeClr>
                  </a:solidFill>
                </a:rPr>
                <a:t>lready</a:t>
              </a:r>
              <a:r>
                <a:rPr lang="en-AU" sz="2000" kern="0" dirty="0" smtClean="0">
                  <a:solidFill>
                    <a:schemeClr val="bg1">
                      <a:lumMod val="85000"/>
                    </a:schemeClr>
                  </a:solidFill>
                </a:rPr>
                <a:t> done</a:t>
              </a:r>
              <a:endParaRPr lang="en-AU" kern="0" dirty="0" smtClean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pic>
          <p:nvPicPr>
            <p:cNvPr id="21" name="Grafik 2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289" y="1574542"/>
              <a:ext cx="432000" cy="432000"/>
            </a:xfrm>
            <a:prstGeom prst="rect">
              <a:avLst/>
            </a:prstGeom>
          </p:spPr>
        </p:pic>
      </p:grpSp>
      <p:sp>
        <p:nvSpPr>
          <p:cNvPr id="22" name="Textfeld 21"/>
          <p:cNvSpPr txBox="1"/>
          <p:nvPr/>
        </p:nvSpPr>
        <p:spPr>
          <a:xfrm>
            <a:off x="6588224" y="5661025"/>
            <a:ext cx="2068195" cy="33855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eaLnBrk="1" hangingPunct="1"/>
            <a:r>
              <a:rPr lang="de-DE" sz="1600" kern="0" dirty="0" smtClean="0"/>
              <a:t>Förster et al. </a:t>
            </a:r>
            <a:r>
              <a:rPr lang="de-DE" sz="1600" kern="0" dirty="0" err="1" smtClean="0"/>
              <a:t>unpubl</a:t>
            </a:r>
            <a:r>
              <a:rPr lang="de-DE" sz="1600" kern="0" dirty="0" smtClean="0"/>
              <a:t>.</a:t>
            </a:r>
          </a:p>
        </p:txBody>
      </p:sp>
      <p:sp>
        <p:nvSpPr>
          <p:cNvPr id="23" name="Textfeld 22"/>
          <p:cNvSpPr txBox="1"/>
          <p:nvPr/>
        </p:nvSpPr>
        <p:spPr>
          <a:xfrm rot="1417363">
            <a:off x="2824695" y="2577458"/>
            <a:ext cx="4903907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eaLnBrk="1" hangingPunct="1"/>
            <a:r>
              <a:rPr lang="de-DE" sz="7200" kern="0" dirty="0" smtClean="0">
                <a:solidFill>
                  <a:srgbClr val="FF0000"/>
                </a:solidFill>
              </a:rPr>
              <a:t>but MIS 5/6</a:t>
            </a:r>
          </a:p>
        </p:txBody>
      </p:sp>
    </p:spTree>
    <p:extLst>
      <p:ext uri="{BB962C8B-B14F-4D97-AF65-F5344CB8AC3E}">
        <p14:creationId xmlns:p14="http://schemas.microsoft.com/office/powerpoint/2010/main" val="1960089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Conclusion</a:t>
            </a:r>
            <a:endParaRPr lang="de-DE" dirty="0"/>
          </a:p>
        </p:txBody>
      </p:sp>
      <p:pic>
        <p:nvPicPr>
          <p:cNvPr id="1026" name="Picture 2" descr="https://s-media-cache-ak0.pinimg.com/originals/ea/97/7c/ea977c619a338a31118db819cb566b47.jp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764704"/>
            <a:ext cx="6783360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uppieren 4"/>
          <p:cNvGrpSpPr/>
          <p:nvPr/>
        </p:nvGrpSpPr>
        <p:grpSpPr>
          <a:xfrm>
            <a:off x="163289" y="764752"/>
            <a:ext cx="1744415" cy="432000"/>
            <a:chOff x="163289" y="1000811"/>
            <a:chExt cx="1744415" cy="432000"/>
          </a:xfrm>
        </p:grpSpPr>
        <p:sp>
          <p:nvSpPr>
            <p:cNvPr id="6" name="Textfeld 5"/>
            <p:cNvSpPr txBox="1"/>
            <p:nvPr/>
          </p:nvSpPr>
          <p:spPr>
            <a:xfrm>
              <a:off x="395536" y="1012666"/>
              <a:ext cx="1512168" cy="400110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AU" sz="2000" kern="0" dirty="0" err="1" smtClean="0">
                  <a:solidFill>
                    <a:schemeClr val="bg1">
                      <a:lumMod val="85000"/>
                    </a:schemeClr>
                  </a:solidFill>
                </a:rPr>
                <a:t>ssumptions</a:t>
              </a:r>
              <a:endParaRPr lang="en-AU" kern="0" dirty="0" smtClean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pic>
          <p:nvPicPr>
            <p:cNvPr id="7" name="Grafik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289" y="1000811"/>
              <a:ext cx="432000" cy="432000"/>
            </a:xfrm>
            <a:prstGeom prst="rect">
              <a:avLst/>
            </a:prstGeom>
          </p:spPr>
        </p:pic>
      </p:grpSp>
      <p:pic>
        <p:nvPicPr>
          <p:cNvPr id="8" name="Grafi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59" y="4509120"/>
            <a:ext cx="432000" cy="432000"/>
          </a:xfrm>
          <a:prstGeom prst="rect">
            <a:avLst/>
          </a:prstGeom>
        </p:spPr>
      </p:pic>
      <p:grpSp>
        <p:nvGrpSpPr>
          <p:cNvPr id="9" name="Gruppieren 8"/>
          <p:cNvGrpSpPr/>
          <p:nvPr/>
        </p:nvGrpSpPr>
        <p:grpSpPr>
          <a:xfrm>
            <a:off x="163289" y="5445272"/>
            <a:ext cx="1058114" cy="432000"/>
            <a:chOff x="163289" y="4687783"/>
            <a:chExt cx="1058114" cy="432000"/>
          </a:xfrm>
        </p:grpSpPr>
        <p:sp>
          <p:nvSpPr>
            <p:cNvPr id="10" name="Textfeld 9"/>
            <p:cNvSpPr txBox="1"/>
            <p:nvPr/>
          </p:nvSpPr>
          <p:spPr>
            <a:xfrm>
              <a:off x="395536" y="4699638"/>
              <a:ext cx="825867" cy="400110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 eaLnBrk="1" hangingPunct="1"/>
              <a:r>
                <a:rPr lang="en-AU" sz="2000" kern="0" dirty="0" smtClean="0">
                  <a:solidFill>
                    <a:schemeClr val="bg1">
                      <a:lumMod val="85000"/>
                    </a:schemeClr>
                  </a:solidFill>
                </a:rPr>
                <a:t>head </a:t>
              </a:r>
              <a:endParaRPr lang="en-AU" kern="0" dirty="0" smtClean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pic>
          <p:nvPicPr>
            <p:cNvPr id="11" name="Grafik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289" y="4687783"/>
              <a:ext cx="432000" cy="432000"/>
            </a:xfrm>
            <a:prstGeom prst="rect">
              <a:avLst/>
            </a:prstGeom>
          </p:spPr>
        </p:pic>
      </p:grpSp>
      <p:grpSp>
        <p:nvGrpSpPr>
          <p:cNvPr id="12" name="Gruppieren 11"/>
          <p:cNvGrpSpPr/>
          <p:nvPr/>
        </p:nvGrpSpPr>
        <p:grpSpPr>
          <a:xfrm>
            <a:off x="163289" y="5428988"/>
            <a:ext cx="1744415" cy="432000"/>
            <a:chOff x="163289" y="1574542"/>
            <a:chExt cx="1744415" cy="432000"/>
          </a:xfrm>
        </p:grpSpPr>
        <p:sp>
          <p:nvSpPr>
            <p:cNvPr id="13" name="Textfeld 12"/>
            <p:cNvSpPr txBox="1"/>
            <p:nvPr/>
          </p:nvSpPr>
          <p:spPr>
            <a:xfrm>
              <a:off x="395536" y="1586397"/>
              <a:ext cx="1512168" cy="400110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AU" sz="2000" kern="0" dirty="0" smtClean="0"/>
                <a:t>head</a:t>
              </a:r>
              <a:endParaRPr lang="en-AU" kern="0" dirty="0" smtClean="0"/>
            </a:p>
          </p:txBody>
        </p:sp>
        <p:pic>
          <p:nvPicPr>
            <p:cNvPr id="14" name="Grafik 13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7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289" y="1574542"/>
              <a:ext cx="432000" cy="432000"/>
            </a:xfrm>
            <a:prstGeom prst="rect">
              <a:avLst/>
            </a:prstGeom>
          </p:spPr>
        </p:pic>
      </p:grpSp>
      <p:sp>
        <p:nvSpPr>
          <p:cNvPr id="15" name="Textfeld 14"/>
          <p:cNvSpPr txBox="1"/>
          <p:nvPr/>
        </p:nvSpPr>
        <p:spPr>
          <a:xfrm>
            <a:off x="107504" y="2247255"/>
            <a:ext cx="1713931" cy="46166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eaLnBrk="1" hangingPunct="1"/>
            <a:r>
              <a:rPr lang="en-AU" kern="0" dirty="0" smtClean="0">
                <a:solidFill>
                  <a:schemeClr val="bg1">
                    <a:lumMod val="8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Case studies</a:t>
            </a:r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59" y="2775482"/>
            <a:ext cx="432000" cy="432000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59" y="3642301"/>
            <a:ext cx="432000" cy="432000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59" y="4509120"/>
            <a:ext cx="432000" cy="432000"/>
          </a:xfrm>
          <a:prstGeom prst="rect">
            <a:avLst/>
          </a:prstGeom>
        </p:spPr>
      </p:pic>
      <p:grpSp>
        <p:nvGrpSpPr>
          <p:cNvPr id="19" name="Gruppieren 18"/>
          <p:cNvGrpSpPr/>
          <p:nvPr/>
        </p:nvGrpSpPr>
        <p:grpSpPr>
          <a:xfrm>
            <a:off x="163289" y="1574542"/>
            <a:ext cx="1744415" cy="432000"/>
            <a:chOff x="163289" y="1574542"/>
            <a:chExt cx="1744415" cy="432000"/>
          </a:xfrm>
        </p:grpSpPr>
        <p:sp>
          <p:nvSpPr>
            <p:cNvPr id="20" name="Textfeld 19"/>
            <p:cNvSpPr txBox="1"/>
            <p:nvPr/>
          </p:nvSpPr>
          <p:spPr>
            <a:xfrm>
              <a:off x="395536" y="1586397"/>
              <a:ext cx="1512168" cy="400110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AU" sz="2000" kern="0" dirty="0" err="1" smtClean="0">
                  <a:solidFill>
                    <a:schemeClr val="bg1">
                      <a:lumMod val="85000"/>
                    </a:schemeClr>
                  </a:solidFill>
                </a:rPr>
                <a:t>lready</a:t>
              </a:r>
              <a:r>
                <a:rPr lang="en-AU" sz="2000" kern="0" dirty="0" smtClean="0">
                  <a:solidFill>
                    <a:schemeClr val="bg1">
                      <a:lumMod val="85000"/>
                    </a:schemeClr>
                  </a:solidFill>
                </a:rPr>
                <a:t> done</a:t>
              </a:r>
              <a:endParaRPr lang="en-AU" kern="0" dirty="0" smtClean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pic>
          <p:nvPicPr>
            <p:cNvPr id="21" name="Grafik 2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289" y="1574542"/>
              <a:ext cx="432000" cy="43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36795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417" y="283233"/>
            <a:ext cx="1440000" cy="1440000"/>
          </a:xfrm>
          <a:prstGeom prst="rect">
            <a:avLst/>
          </a:prstGeom>
        </p:spPr>
      </p:pic>
      <p:grpSp>
        <p:nvGrpSpPr>
          <p:cNvPr id="22" name="Gruppieren 21"/>
          <p:cNvGrpSpPr/>
          <p:nvPr/>
        </p:nvGrpSpPr>
        <p:grpSpPr>
          <a:xfrm>
            <a:off x="347655" y="283233"/>
            <a:ext cx="1440000" cy="4453041"/>
            <a:chOff x="347655" y="283233"/>
            <a:chExt cx="1440000" cy="4453041"/>
          </a:xfrm>
        </p:grpSpPr>
        <p:pic>
          <p:nvPicPr>
            <p:cNvPr id="5" name="Grafik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655" y="1789754"/>
              <a:ext cx="1440000" cy="1440000"/>
            </a:xfrm>
            <a:prstGeom prst="rect">
              <a:avLst/>
            </a:prstGeom>
          </p:spPr>
        </p:pic>
        <p:pic>
          <p:nvPicPr>
            <p:cNvPr id="6" name="Grafik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655" y="283233"/>
              <a:ext cx="1440000" cy="1440000"/>
            </a:xfrm>
            <a:prstGeom prst="rect">
              <a:avLst/>
            </a:prstGeom>
          </p:spPr>
        </p:pic>
        <p:pic>
          <p:nvPicPr>
            <p:cNvPr id="9" name="Grafik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655" y="3296274"/>
              <a:ext cx="1440000" cy="1440000"/>
            </a:xfrm>
            <a:prstGeom prst="rect">
              <a:avLst/>
            </a:prstGeom>
          </p:spPr>
        </p:pic>
      </p:grpSp>
      <p:pic>
        <p:nvPicPr>
          <p:cNvPr id="11" name="Grafik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4446" y="711069"/>
            <a:ext cx="1440000" cy="144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4446" y="2194553"/>
            <a:ext cx="1440000" cy="14400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693" y="3673708"/>
            <a:ext cx="1440000" cy="144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569" y="3673708"/>
            <a:ext cx="1440000" cy="14400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4446" y="3673708"/>
            <a:ext cx="1440000" cy="1440000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5147183"/>
            <a:ext cx="1440000" cy="1440000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693" y="5157192"/>
            <a:ext cx="1440000" cy="1440000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570" y="5157192"/>
            <a:ext cx="1440000" cy="1440000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4446" y="5157192"/>
            <a:ext cx="1440000" cy="1440000"/>
          </a:xfrm>
          <a:prstGeom prst="rect">
            <a:avLst/>
          </a:prstGeom>
        </p:spPr>
      </p:pic>
      <p:grpSp>
        <p:nvGrpSpPr>
          <p:cNvPr id="21" name="Gruppieren 20"/>
          <p:cNvGrpSpPr/>
          <p:nvPr/>
        </p:nvGrpSpPr>
        <p:grpSpPr>
          <a:xfrm>
            <a:off x="1835536" y="283233"/>
            <a:ext cx="1440000" cy="4453041"/>
            <a:chOff x="1835536" y="283233"/>
            <a:chExt cx="1440000" cy="4453041"/>
          </a:xfrm>
        </p:grpSpPr>
        <p:pic>
          <p:nvPicPr>
            <p:cNvPr id="7" name="Grafik 6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5536" y="283233"/>
              <a:ext cx="1440000" cy="1440000"/>
            </a:xfrm>
            <a:prstGeom prst="rect">
              <a:avLst/>
            </a:prstGeom>
          </p:spPr>
        </p:pic>
        <p:pic>
          <p:nvPicPr>
            <p:cNvPr id="10" name="Grafik 9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5536" y="3296274"/>
              <a:ext cx="1440000" cy="1440000"/>
            </a:xfrm>
            <a:prstGeom prst="rect">
              <a:avLst/>
            </a:prstGeom>
          </p:spPr>
        </p:pic>
        <p:pic>
          <p:nvPicPr>
            <p:cNvPr id="20" name="Grafik 19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5536" y="1789754"/>
              <a:ext cx="1440000" cy="1440000"/>
            </a:xfrm>
            <a:prstGeom prst="rect">
              <a:avLst/>
            </a:prstGeom>
          </p:spPr>
        </p:pic>
      </p:grpSp>
      <p:sp>
        <p:nvSpPr>
          <p:cNvPr id="23" name="Titel 2"/>
          <p:cNvSpPr txBox="1">
            <a:spLocks/>
          </p:cNvSpPr>
          <p:nvPr/>
        </p:nvSpPr>
        <p:spPr>
          <a:xfrm>
            <a:off x="1835696" y="116633"/>
            <a:ext cx="7200000" cy="36004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CD092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CD092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CD092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CD092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CD092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CD092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CD092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CD092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CD092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r>
              <a:rPr lang="de-DE" sz="3200" kern="0" smtClean="0"/>
              <a:t>Cooperation</a:t>
            </a:r>
            <a:endParaRPr lang="de-DE" sz="3200" kern="0" dirty="0"/>
          </a:p>
        </p:txBody>
      </p:sp>
      <p:sp>
        <p:nvSpPr>
          <p:cNvPr id="24" name="Textfeld 23"/>
          <p:cNvSpPr txBox="1"/>
          <p:nvPr/>
        </p:nvSpPr>
        <p:spPr>
          <a:xfrm>
            <a:off x="3402307" y="2602468"/>
            <a:ext cx="2868093" cy="707886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eaLnBrk="1" hangingPunct="1"/>
            <a:r>
              <a:rPr lang="de-DE" sz="4000" kern="0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Thank</a:t>
            </a:r>
            <a:r>
              <a:rPr lang="de-DE" sz="4000" kern="0" dirty="0" smtClean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de-DE" sz="4000" kern="0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you</a:t>
            </a:r>
            <a:r>
              <a:rPr lang="de-DE" sz="4000" kern="0" dirty="0">
                <a:latin typeface="Aharoni" panose="02010803020104030203" pitchFamily="2" charset="-79"/>
                <a:cs typeface="Aharoni" panose="02010803020104030203" pitchFamily="2" charset="-79"/>
              </a:rPr>
              <a:t>!</a:t>
            </a:r>
            <a:endParaRPr lang="de-DE" sz="4000" kern="0" dirty="0" smtClean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760380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294967295"/>
          </p:nvPr>
        </p:nvSpPr>
        <p:spPr>
          <a:xfrm>
            <a:off x="4800600" y="6021288"/>
            <a:ext cx="1447800" cy="4572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Universität zu Köln</a:t>
            </a:r>
            <a:endParaRPr lang="de-DE"/>
          </a:p>
        </p:txBody>
      </p:sp>
      <p:sp>
        <p:nvSpPr>
          <p:cNvPr id="6" name="Rechteck 5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1446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2"/>
          <p:cNvSpPr>
            <a:spLocks noGrp="1"/>
          </p:cNvSpPr>
          <p:nvPr>
            <p:ph type="title"/>
          </p:nvPr>
        </p:nvSpPr>
        <p:spPr>
          <a:xfrm>
            <a:off x="1835696" y="116633"/>
            <a:ext cx="7200000" cy="360040"/>
          </a:xfrm>
        </p:spPr>
        <p:txBody>
          <a:bodyPr/>
          <a:lstStyle/>
          <a:p>
            <a:r>
              <a:rPr lang="de-DE" dirty="0" smtClean="0"/>
              <a:t>Working </a:t>
            </a:r>
            <a:r>
              <a:rPr lang="de-DE" dirty="0" err="1" smtClean="0"/>
              <a:t>hypotheses</a:t>
            </a:r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107504" y="2247255"/>
            <a:ext cx="1713931" cy="46166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eaLnBrk="1" hangingPunct="1"/>
            <a:r>
              <a:rPr lang="en-AU" kern="0" dirty="0" smtClean="0">
                <a:solidFill>
                  <a:schemeClr val="bg1">
                    <a:lumMod val="8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Case studies</a:t>
            </a:r>
          </a:p>
        </p:txBody>
      </p:sp>
      <p:grpSp>
        <p:nvGrpSpPr>
          <p:cNvPr id="9" name="Gruppieren 8"/>
          <p:cNvGrpSpPr/>
          <p:nvPr/>
        </p:nvGrpSpPr>
        <p:grpSpPr>
          <a:xfrm>
            <a:off x="163289" y="764752"/>
            <a:ext cx="1744415" cy="432000"/>
            <a:chOff x="163289" y="1000811"/>
            <a:chExt cx="1744415" cy="432000"/>
          </a:xfrm>
        </p:grpSpPr>
        <p:sp>
          <p:nvSpPr>
            <p:cNvPr id="10" name="Textfeld 9"/>
            <p:cNvSpPr txBox="1"/>
            <p:nvPr/>
          </p:nvSpPr>
          <p:spPr>
            <a:xfrm>
              <a:off x="395536" y="1012666"/>
              <a:ext cx="1512168" cy="400110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AU" sz="2000" kern="0" dirty="0" err="1" smtClean="0"/>
                <a:t>ssumptions</a:t>
              </a:r>
              <a:endParaRPr lang="en-AU" kern="0" dirty="0" smtClean="0"/>
            </a:p>
          </p:txBody>
        </p:sp>
        <p:pic>
          <p:nvPicPr>
            <p:cNvPr id="11" name="Grafik 10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7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289" y="1000811"/>
              <a:ext cx="432000" cy="432000"/>
            </a:xfrm>
            <a:prstGeom prst="rect">
              <a:avLst/>
            </a:prstGeom>
          </p:spPr>
        </p:pic>
      </p:grpSp>
      <p:pic>
        <p:nvPicPr>
          <p:cNvPr id="12" name="Grafik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59" y="2775482"/>
            <a:ext cx="432000" cy="4320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59" y="3642301"/>
            <a:ext cx="432000" cy="432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59" y="4509120"/>
            <a:ext cx="432000" cy="432000"/>
          </a:xfrm>
          <a:prstGeom prst="rect">
            <a:avLst/>
          </a:prstGeom>
        </p:spPr>
      </p:pic>
      <p:grpSp>
        <p:nvGrpSpPr>
          <p:cNvPr id="15" name="Gruppieren 14"/>
          <p:cNvGrpSpPr/>
          <p:nvPr/>
        </p:nvGrpSpPr>
        <p:grpSpPr>
          <a:xfrm>
            <a:off x="163289" y="5445272"/>
            <a:ext cx="1058114" cy="432000"/>
            <a:chOff x="163289" y="4687783"/>
            <a:chExt cx="1058114" cy="432000"/>
          </a:xfrm>
        </p:grpSpPr>
        <p:sp>
          <p:nvSpPr>
            <p:cNvPr id="16" name="Textfeld 15"/>
            <p:cNvSpPr txBox="1"/>
            <p:nvPr/>
          </p:nvSpPr>
          <p:spPr>
            <a:xfrm>
              <a:off x="395536" y="4699638"/>
              <a:ext cx="825867" cy="400110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 eaLnBrk="1" hangingPunct="1"/>
              <a:r>
                <a:rPr lang="en-AU" sz="2000" kern="0" dirty="0" smtClean="0">
                  <a:solidFill>
                    <a:schemeClr val="bg1">
                      <a:lumMod val="85000"/>
                    </a:schemeClr>
                  </a:solidFill>
                </a:rPr>
                <a:t>head </a:t>
              </a:r>
              <a:endParaRPr lang="en-AU" kern="0" dirty="0" smtClean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pic>
          <p:nvPicPr>
            <p:cNvPr id="17" name="Grafik 1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289" y="4687783"/>
              <a:ext cx="432000" cy="432000"/>
            </a:xfrm>
            <a:prstGeom prst="rect">
              <a:avLst/>
            </a:prstGeom>
          </p:spPr>
        </p:pic>
      </p:grpSp>
      <p:grpSp>
        <p:nvGrpSpPr>
          <p:cNvPr id="18" name="Gruppieren 17"/>
          <p:cNvGrpSpPr/>
          <p:nvPr/>
        </p:nvGrpSpPr>
        <p:grpSpPr>
          <a:xfrm>
            <a:off x="163289" y="1574542"/>
            <a:ext cx="1744415" cy="432000"/>
            <a:chOff x="163289" y="1574542"/>
            <a:chExt cx="1744415" cy="432000"/>
          </a:xfrm>
        </p:grpSpPr>
        <p:sp>
          <p:nvSpPr>
            <p:cNvPr id="19" name="Textfeld 18"/>
            <p:cNvSpPr txBox="1"/>
            <p:nvPr/>
          </p:nvSpPr>
          <p:spPr>
            <a:xfrm>
              <a:off x="395536" y="1586397"/>
              <a:ext cx="1512168" cy="400110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AU" sz="2000" kern="0" dirty="0" err="1" smtClean="0">
                  <a:solidFill>
                    <a:schemeClr val="bg1">
                      <a:lumMod val="85000"/>
                    </a:schemeClr>
                  </a:solidFill>
                </a:rPr>
                <a:t>lready</a:t>
              </a:r>
              <a:r>
                <a:rPr lang="en-AU" sz="2000" kern="0" dirty="0" smtClean="0">
                  <a:solidFill>
                    <a:schemeClr val="bg1">
                      <a:lumMod val="85000"/>
                    </a:schemeClr>
                  </a:solidFill>
                </a:rPr>
                <a:t> done</a:t>
              </a:r>
              <a:endParaRPr lang="en-AU" kern="0" dirty="0" smtClean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pic>
          <p:nvPicPr>
            <p:cNvPr id="20" name="Grafik 1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289" y="1574542"/>
              <a:ext cx="432000" cy="432000"/>
            </a:xfrm>
            <a:prstGeom prst="rect">
              <a:avLst/>
            </a:prstGeom>
          </p:spPr>
        </p:pic>
      </p:grpSp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0" name="Inhaltsplatzhalter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618" y="476250"/>
            <a:ext cx="4619963" cy="5580063"/>
          </a:xfrm>
          <a:prstGeom prst="rect">
            <a:avLst/>
          </a:prstGeom>
        </p:spPr>
      </p:pic>
      <p:graphicFrame>
        <p:nvGraphicFramePr>
          <p:cNvPr id="31" name="Diagramm 30"/>
          <p:cNvGraphicFramePr/>
          <p:nvPr>
            <p:extLst>
              <p:ext uri="{D42A27DB-BD31-4B8C-83A1-F6EECF244321}">
                <p14:modId xmlns:p14="http://schemas.microsoft.com/office/powerpoint/2010/main" val="664574406"/>
              </p:ext>
            </p:extLst>
          </p:nvPr>
        </p:nvGraphicFramePr>
        <p:xfrm>
          <a:off x="1835696" y="543233"/>
          <a:ext cx="7308304" cy="55130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32" name="Textfeld 31"/>
          <p:cNvSpPr txBox="1"/>
          <p:nvPr/>
        </p:nvSpPr>
        <p:spPr>
          <a:xfrm rot="16200000">
            <a:off x="7722157" y="4668129"/>
            <a:ext cx="2316660" cy="338554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wrap="none" rtlCol="0">
            <a:spAutoFit/>
          </a:bodyPr>
          <a:lstStyle/>
          <a:p>
            <a:pPr eaLnBrk="1" hangingPunct="1"/>
            <a:r>
              <a:rPr lang="de-DE" sz="1600" kern="0" dirty="0" smtClean="0"/>
              <a:t>nach </a:t>
            </a:r>
            <a:r>
              <a:rPr lang="de-DE" sz="1600" kern="0" dirty="0" err="1" smtClean="0"/>
              <a:t>Widlok</a:t>
            </a:r>
            <a:r>
              <a:rPr lang="de-DE" sz="1600" kern="0" dirty="0" smtClean="0"/>
              <a:t> et al. 2012</a:t>
            </a:r>
          </a:p>
        </p:txBody>
      </p:sp>
      <p:sp>
        <p:nvSpPr>
          <p:cNvPr id="33" name="Gebogener Pfeil 32"/>
          <p:cNvSpPr/>
          <p:nvPr/>
        </p:nvSpPr>
        <p:spPr bwMode="auto">
          <a:xfrm rot="18816322">
            <a:off x="4667757" y="1381006"/>
            <a:ext cx="1370276" cy="1487997"/>
          </a:xfrm>
          <a:prstGeom prst="circularArrow">
            <a:avLst>
              <a:gd name="adj1" fmla="val 6147"/>
              <a:gd name="adj2" fmla="val 2047025"/>
              <a:gd name="adj3" fmla="val 20847150"/>
              <a:gd name="adj4" fmla="val 15538391"/>
              <a:gd name="adj5" fmla="val 9591"/>
            </a:avLst>
          </a:prstGeom>
          <a:solidFill>
            <a:srgbClr val="FF0000"/>
          </a:solidFill>
          <a:ln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34" name="Gebogener Pfeil 33"/>
          <p:cNvSpPr/>
          <p:nvPr/>
        </p:nvSpPr>
        <p:spPr bwMode="auto">
          <a:xfrm rot="2614402">
            <a:off x="6105583" y="2597053"/>
            <a:ext cx="1370276" cy="1487997"/>
          </a:xfrm>
          <a:prstGeom prst="circularArrow">
            <a:avLst>
              <a:gd name="adj1" fmla="val 6147"/>
              <a:gd name="adj2" fmla="val 2047025"/>
              <a:gd name="adj3" fmla="val 20847150"/>
              <a:gd name="adj4" fmla="val 15538391"/>
              <a:gd name="adj5" fmla="val 9591"/>
            </a:avLst>
          </a:prstGeom>
          <a:solidFill>
            <a:srgbClr val="FF0000"/>
          </a:solidFill>
          <a:ln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35" name="Gebogener Pfeil 34"/>
          <p:cNvSpPr/>
          <p:nvPr/>
        </p:nvSpPr>
        <p:spPr bwMode="auto">
          <a:xfrm rot="7993845">
            <a:off x="4890759" y="3909850"/>
            <a:ext cx="1370276" cy="1487997"/>
          </a:xfrm>
          <a:prstGeom prst="circularArrow">
            <a:avLst>
              <a:gd name="adj1" fmla="val 6147"/>
              <a:gd name="adj2" fmla="val 2047025"/>
              <a:gd name="adj3" fmla="val 20847150"/>
              <a:gd name="adj4" fmla="val 15538391"/>
              <a:gd name="adj5" fmla="val 9591"/>
            </a:avLst>
          </a:prstGeom>
          <a:solidFill>
            <a:srgbClr val="FF0000"/>
          </a:solidFill>
          <a:ln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36" name="Abgerundetes Rechteck 35"/>
          <p:cNvSpPr/>
          <p:nvPr/>
        </p:nvSpPr>
        <p:spPr bwMode="auto">
          <a:xfrm>
            <a:off x="7486352" y="2999543"/>
            <a:ext cx="1564581" cy="533476"/>
          </a:xfrm>
          <a:prstGeom prst="roundRect">
            <a:avLst/>
          </a:prstGeom>
          <a:solidFill>
            <a:schemeClr val="bg1">
              <a:alpha val="5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de-DE" b="1" kern="0" dirty="0" err="1" smtClean="0"/>
              <a:t>Climate</a:t>
            </a:r>
            <a:r>
              <a:rPr lang="de-DE" b="1" kern="0" dirty="0" smtClean="0"/>
              <a:t>?</a:t>
            </a:r>
            <a:endParaRPr kumimoji="0" lang="de-DE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37" name="Abgerundetes Rechteck 36"/>
          <p:cNvSpPr/>
          <p:nvPr/>
        </p:nvSpPr>
        <p:spPr bwMode="auto">
          <a:xfrm>
            <a:off x="1935235" y="2943541"/>
            <a:ext cx="1841649" cy="565830"/>
          </a:xfrm>
          <a:prstGeom prst="roundRect">
            <a:avLst/>
          </a:prstGeom>
          <a:solidFill>
            <a:schemeClr val="bg1">
              <a:alpha val="5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de-DE" b="1" kern="0" dirty="0" smtClean="0"/>
              <a:t>Migration?</a:t>
            </a:r>
            <a:endParaRPr kumimoji="0" lang="de-DE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38" name="Abgerundetes Rechteck 37"/>
          <p:cNvSpPr/>
          <p:nvPr/>
        </p:nvSpPr>
        <p:spPr bwMode="auto">
          <a:xfrm>
            <a:off x="4438033" y="653041"/>
            <a:ext cx="2149220" cy="565830"/>
          </a:xfrm>
          <a:prstGeom prst="roundRect">
            <a:avLst/>
          </a:prstGeom>
          <a:solidFill>
            <a:schemeClr val="bg1">
              <a:alpha val="5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de-DE" b="1" kern="0" dirty="0" smtClean="0"/>
              <a:t>Technology?</a:t>
            </a:r>
            <a:endParaRPr kumimoji="0" lang="de-DE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39" name="Abgerundetes Rechteck 38"/>
          <p:cNvSpPr/>
          <p:nvPr/>
        </p:nvSpPr>
        <p:spPr bwMode="auto">
          <a:xfrm>
            <a:off x="4438034" y="5523198"/>
            <a:ext cx="2438222" cy="472538"/>
          </a:xfrm>
          <a:prstGeom prst="roundRect">
            <a:avLst/>
          </a:prstGeom>
          <a:solidFill>
            <a:schemeClr val="bg1">
              <a:alpha val="5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de-DE" b="1" kern="0" dirty="0" smtClean="0"/>
              <a:t>Environment?</a:t>
            </a:r>
            <a:endParaRPr kumimoji="0" lang="de-DE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40" name="Gebogener Pfeil 39"/>
          <p:cNvSpPr/>
          <p:nvPr/>
        </p:nvSpPr>
        <p:spPr bwMode="auto">
          <a:xfrm rot="13412627">
            <a:off x="3478723" y="2587085"/>
            <a:ext cx="1370276" cy="1487997"/>
          </a:xfrm>
          <a:prstGeom prst="circularArrow">
            <a:avLst>
              <a:gd name="adj1" fmla="val 6147"/>
              <a:gd name="adj2" fmla="val 2047025"/>
              <a:gd name="adj3" fmla="val 20847150"/>
              <a:gd name="adj4" fmla="val 15538391"/>
              <a:gd name="adj5" fmla="val 9591"/>
            </a:avLst>
          </a:prstGeom>
          <a:solidFill>
            <a:srgbClr val="FF0000"/>
          </a:solidFill>
          <a:ln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8132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Inhaltsplatzhalt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618" y="476250"/>
            <a:ext cx="4619963" cy="5580063"/>
          </a:xfrm>
          <a:prstGeom prst="rect">
            <a:avLst/>
          </a:prstGeom>
        </p:spPr>
      </p:pic>
      <p:sp>
        <p:nvSpPr>
          <p:cNvPr id="9" name="Titel 2"/>
          <p:cNvSpPr>
            <a:spLocks noGrp="1"/>
          </p:cNvSpPr>
          <p:nvPr>
            <p:ph type="title"/>
          </p:nvPr>
        </p:nvSpPr>
        <p:spPr>
          <a:xfrm>
            <a:off x="1835696" y="116633"/>
            <a:ext cx="7200000" cy="360040"/>
          </a:xfrm>
        </p:spPr>
        <p:txBody>
          <a:bodyPr/>
          <a:lstStyle/>
          <a:p>
            <a:r>
              <a:rPr lang="de-DE" dirty="0" smtClean="0"/>
              <a:t>MIS 5/6 – Out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Africa</a:t>
            </a:r>
            <a:r>
              <a:rPr lang="de-DE" dirty="0" smtClean="0"/>
              <a:t> </a:t>
            </a:r>
            <a:r>
              <a:rPr lang="de-DE" dirty="0" err="1" smtClean="0"/>
              <a:t>IIa</a:t>
            </a: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sp>
        <p:nvSpPr>
          <p:cNvPr id="19" name="Textfeld 18"/>
          <p:cNvSpPr txBox="1"/>
          <p:nvPr/>
        </p:nvSpPr>
        <p:spPr>
          <a:xfrm>
            <a:off x="107504" y="2247255"/>
            <a:ext cx="1713931" cy="46166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eaLnBrk="1" hangingPunct="1"/>
            <a:r>
              <a:rPr lang="en-AU" kern="0" dirty="0" smtClean="0">
                <a:solidFill>
                  <a:schemeClr val="bg1">
                    <a:lumMod val="8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Case studies</a:t>
            </a:r>
          </a:p>
        </p:txBody>
      </p:sp>
      <p:grpSp>
        <p:nvGrpSpPr>
          <p:cNvPr id="20" name="Gruppieren 19"/>
          <p:cNvGrpSpPr/>
          <p:nvPr/>
        </p:nvGrpSpPr>
        <p:grpSpPr>
          <a:xfrm>
            <a:off x="163289" y="764752"/>
            <a:ext cx="1744415" cy="432000"/>
            <a:chOff x="163289" y="1000811"/>
            <a:chExt cx="1744415" cy="432000"/>
          </a:xfrm>
        </p:grpSpPr>
        <p:sp>
          <p:nvSpPr>
            <p:cNvPr id="21" name="Textfeld 20"/>
            <p:cNvSpPr txBox="1"/>
            <p:nvPr/>
          </p:nvSpPr>
          <p:spPr>
            <a:xfrm>
              <a:off x="395536" y="1012666"/>
              <a:ext cx="1512168" cy="400110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AU" sz="2000" kern="0" dirty="0" err="1" smtClean="0"/>
                <a:t>ssumptions</a:t>
              </a:r>
              <a:endParaRPr lang="en-AU" kern="0" dirty="0" smtClean="0"/>
            </a:p>
          </p:txBody>
        </p:sp>
        <p:pic>
          <p:nvPicPr>
            <p:cNvPr id="22" name="Grafik 21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7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289" y="1000811"/>
              <a:ext cx="432000" cy="432000"/>
            </a:xfrm>
            <a:prstGeom prst="rect">
              <a:avLst/>
            </a:prstGeom>
          </p:spPr>
        </p:pic>
      </p:grpSp>
      <p:pic>
        <p:nvPicPr>
          <p:cNvPr id="23" name="Grafik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59" y="2775482"/>
            <a:ext cx="432000" cy="432000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59" y="3642301"/>
            <a:ext cx="432000" cy="432000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59" y="4509120"/>
            <a:ext cx="432000" cy="432000"/>
          </a:xfrm>
          <a:prstGeom prst="rect">
            <a:avLst/>
          </a:prstGeom>
        </p:spPr>
      </p:pic>
      <p:grpSp>
        <p:nvGrpSpPr>
          <p:cNvPr id="26" name="Gruppieren 25"/>
          <p:cNvGrpSpPr/>
          <p:nvPr/>
        </p:nvGrpSpPr>
        <p:grpSpPr>
          <a:xfrm>
            <a:off x="163289" y="5445272"/>
            <a:ext cx="1058114" cy="432000"/>
            <a:chOff x="163289" y="4687783"/>
            <a:chExt cx="1058114" cy="432000"/>
          </a:xfrm>
        </p:grpSpPr>
        <p:sp>
          <p:nvSpPr>
            <p:cNvPr id="27" name="Textfeld 26"/>
            <p:cNvSpPr txBox="1"/>
            <p:nvPr/>
          </p:nvSpPr>
          <p:spPr>
            <a:xfrm>
              <a:off x="395536" y="4699638"/>
              <a:ext cx="825867" cy="400110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 eaLnBrk="1" hangingPunct="1"/>
              <a:r>
                <a:rPr lang="en-AU" sz="2000" kern="0" dirty="0" smtClean="0">
                  <a:solidFill>
                    <a:schemeClr val="bg1">
                      <a:lumMod val="85000"/>
                    </a:schemeClr>
                  </a:solidFill>
                </a:rPr>
                <a:t>head </a:t>
              </a:r>
              <a:endParaRPr lang="en-AU" kern="0" dirty="0" smtClean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pic>
          <p:nvPicPr>
            <p:cNvPr id="28" name="Grafik 2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289" y="4687783"/>
              <a:ext cx="432000" cy="432000"/>
            </a:xfrm>
            <a:prstGeom prst="rect">
              <a:avLst/>
            </a:prstGeom>
          </p:spPr>
        </p:pic>
      </p:grpSp>
      <p:grpSp>
        <p:nvGrpSpPr>
          <p:cNvPr id="29" name="Gruppieren 28"/>
          <p:cNvGrpSpPr/>
          <p:nvPr/>
        </p:nvGrpSpPr>
        <p:grpSpPr>
          <a:xfrm>
            <a:off x="163289" y="1574542"/>
            <a:ext cx="1744415" cy="432000"/>
            <a:chOff x="163289" y="1574542"/>
            <a:chExt cx="1744415" cy="432000"/>
          </a:xfrm>
        </p:grpSpPr>
        <p:sp>
          <p:nvSpPr>
            <p:cNvPr id="30" name="Textfeld 29"/>
            <p:cNvSpPr txBox="1"/>
            <p:nvPr/>
          </p:nvSpPr>
          <p:spPr>
            <a:xfrm>
              <a:off x="395536" y="1586397"/>
              <a:ext cx="1512168" cy="400110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AU" sz="2000" kern="0" dirty="0" err="1" smtClean="0">
                  <a:solidFill>
                    <a:schemeClr val="bg1">
                      <a:lumMod val="85000"/>
                    </a:schemeClr>
                  </a:solidFill>
                </a:rPr>
                <a:t>lready</a:t>
              </a:r>
              <a:r>
                <a:rPr lang="en-AU" sz="2000" kern="0" dirty="0" smtClean="0">
                  <a:solidFill>
                    <a:schemeClr val="bg1">
                      <a:lumMod val="85000"/>
                    </a:schemeClr>
                  </a:solidFill>
                </a:rPr>
                <a:t> done</a:t>
              </a:r>
              <a:endParaRPr lang="en-AU" kern="0" dirty="0" smtClean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pic>
          <p:nvPicPr>
            <p:cNvPr id="31" name="Grafik 3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289" y="1574542"/>
              <a:ext cx="432000" cy="432000"/>
            </a:xfrm>
            <a:prstGeom prst="rect">
              <a:avLst/>
            </a:prstGeom>
          </p:spPr>
        </p:pic>
      </p:grpSp>
      <p:pic>
        <p:nvPicPr>
          <p:cNvPr id="3" name="Inhaltsplatzhalter 2"/>
          <p:cNvPicPr>
            <a:picLocks noGrp="1" noChangeAspect="1"/>
          </p:cNvPicPr>
          <p:nvPr>
            <p:ph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618" y="476250"/>
            <a:ext cx="4619963" cy="5580063"/>
          </a:xfrm>
        </p:spPr>
      </p:pic>
      <p:sp>
        <p:nvSpPr>
          <p:cNvPr id="32" name="Textfeld 31"/>
          <p:cNvSpPr txBox="1"/>
          <p:nvPr/>
        </p:nvSpPr>
        <p:spPr>
          <a:xfrm>
            <a:off x="7691748" y="472464"/>
            <a:ext cx="1326004" cy="33855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r" eaLnBrk="1" hangingPunct="1"/>
            <a:r>
              <a:rPr lang="de-DE" sz="1600" kern="0" dirty="0" smtClean="0"/>
              <a:t>150 - 110 </a:t>
            </a:r>
            <a:r>
              <a:rPr lang="de-DE" sz="1600" kern="0" dirty="0" err="1" smtClean="0"/>
              <a:t>ka</a:t>
            </a:r>
            <a:endParaRPr lang="de-DE" sz="1600" kern="0" dirty="0" smtClean="0"/>
          </a:p>
        </p:txBody>
      </p:sp>
      <p:sp>
        <p:nvSpPr>
          <p:cNvPr id="35" name="Legende m. Linie (2) (Markierungsleiste) 7"/>
          <p:cNvSpPr/>
          <p:nvPr/>
        </p:nvSpPr>
        <p:spPr bwMode="auto">
          <a:xfrm>
            <a:off x="6804248" y="2126986"/>
            <a:ext cx="2231255" cy="1013981"/>
          </a:xfrm>
          <a:prstGeom prst="accentCallout2">
            <a:avLst>
              <a:gd name="adj1" fmla="val 68988"/>
              <a:gd name="adj2" fmla="val -2037"/>
              <a:gd name="adj3" fmla="val 67569"/>
              <a:gd name="adj4" fmla="val -15520"/>
              <a:gd name="adj5" fmla="val 228394"/>
              <a:gd name="adj6" fmla="val 22686"/>
            </a:avLst>
          </a:prstGeom>
          <a:solidFill>
            <a:schemeClr val="lt1">
              <a:alpha val="90000"/>
            </a:schemeClr>
          </a:solidFill>
          <a:ln w="38100">
            <a:solidFill>
              <a:srgbClr val="FF0000"/>
            </a:solidFill>
            <a:headEnd type="none" w="med" len="med"/>
            <a:tailEnd type="oval" w="med" len="med"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/>
            <a:r>
              <a:rPr kumimoji="0" lang="de-DE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charset="0"/>
                <a:cs typeface="ヒラギノ角ゴ Pro W3" charset="0"/>
              </a:rPr>
              <a:t>Southern Route </a:t>
            </a:r>
            <a:br>
              <a:rPr kumimoji="0" lang="de-DE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charset="0"/>
                <a:cs typeface="ヒラギノ角ゴ Pro W3" charset="0"/>
              </a:rPr>
            </a:br>
            <a:r>
              <a:rPr kumimoji="0" lang="de-DE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charset="0"/>
                <a:cs typeface="ヒラギノ角ゴ Pro W3" charset="0"/>
              </a:rPr>
              <a:t>(</a:t>
            </a:r>
            <a:r>
              <a:rPr lang="de-DE" sz="1600" dirty="0" smtClean="0"/>
              <a:t>~</a:t>
            </a:r>
            <a:r>
              <a:rPr kumimoji="0" lang="de-DE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charset="0"/>
                <a:cs typeface="ヒラギノ角ゴ Pro W3" charset="0"/>
              </a:rPr>
              <a:t>80 AND</a:t>
            </a:r>
            <a:r>
              <a:rPr kumimoji="0" lang="de-DE" sz="1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charset="0"/>
                <a:cs typeface="ヒラギノ角ゴ Pro W3" charset="0"/>
              </a:rPr>
              <a:t> </a:t>
            </a:r>
            <a:r>
              <a:rPr lang="de-DE" sz="1600" dirty="0" smtClean="0"/>
              <a:t>~</a:t>
            </a:r>
            <a:r>
              <a:rPr lang="de-DE" sz="1600" b="1" dirty="0" smtClean="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130 </a:t>
            </a:r>
            <a:r>
              <a:rPr lang="de-DE" sz="1600" b="1" dirty="0" err="1" smtClean="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ka</a:t>
            </a:r>
            <a:r>
              <a:rPr kumimoji="0" lang="de-DE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charset="0"/>
                <a:cs typeface="ヒラギノ角ゴ Pro W3" charset="0"/>
              </a:rPr>
              <a:t>)</a:t>
            </a:r>
          </a:p>
          <a:p>
            <a:pPr algn="r"/>
            <a:r>
              <a:rPr lang="de-DE" sz="1400" dirty="0" err="1" smtClean="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Armitage</a:t>
            </a:r>
            <a:r>
              <a:rPr lang="de-DE" sz="1400" dirty="0" smtClean="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 et al. 2011 </a:t>
            </a:r>
            <a:endParaRPr lang="de-DE" sz="1400" dirty="0" smtClean="0">
              <a:solidFill>
                <a:schemeClr val="tx1"/>
              </a:solidFill>
            </a:endParaRPr>
          </a:p>
          <a:p>
            <a:pPr algn="r"/>
            <a:r>
              <a:rPr lang="de-DE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ヒラギノ角ゴ Pro W3" charset="0"/>
                <a:cs typeface="ヒラギノ角ゴ Pro W3" charset="0"/>
              </a:rPr>
              <a:t>10.1126/science.1199113</a:t>
            </a:r>
            <a:endParaRPr kumimoji="0" lang="de-DE" sz="1400" b="0" i="0" u="none" strike="noStrike" cap="none" normalizeH="0" baseline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33" name="Legende m. Linie (2) (Markierungsleiste) 7"/>
          <p:cNvSpPr/>
          <p:nvPr/>
        </p:nvSpPr>
        <p:spPr bwMode="auto">
          <a:xfrm>
            <a:off x="2020881" y="4843257"/>
            <a:ext cx="2981891" cy="745984"/>
          </a:xfrm>
          <a:prstGeom prst="accentCallout2">
            <a:avLst>
              <a:gd name="adj1" fmla="val 63546"/>
              <a:gd name="adj2" fmla="val 102183"/>
              <a:gd name="adj3" fmla="val 61350"/>
              <a:gd name="adj4" fmla="val 135552"/>
              <a:gd name="adj5" fmla="val 76883"/>
              <a:gd name="adj6" fmla="val 148845"/>
            </a:avLst>
          </a:prstGeom>
          <a:solidFill>
            <a:schemeClr val="lt1">
              <a:alpha val="90000"/>
            </a:schemeClr>
          </a:solidFill>
          <a:ln w="38100">
            <a:solidFill>
              <a:srgbClr val="FF0000"/>
            </a:solidFill>
            <a:headEnd type="none" w="med" len="med"/>
            <a:tailEnd type="oval" w="med" len="med"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/>
            <a:r>
              <a:rPr kumimoji="0" lang="de-DE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charset="0"/>
                <a:cs typeface="ヒラギノ角ゴ Pro W3" charset="0"/>
              </a:rPr>
              <a:t>Kirbish</a:t>
            </a:r>
            <a:r>
              <a:rPr kumimoji="0" lang="de-DE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charset="0"/>
                <a:cs typeface="ヒラギノ角ゴ Pro W3" charset="0"/>
              </a:rPr>
              <a:t> Formation</a:t>
            </a:r>
            <a:r>
              <a:rPr kumimoji="0" lang="de-DE" sz="1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charset="0"/>
                <a:cs typeface="ヒラギノ角ゴ Pro W3" charset="0"/>
              </a:rPr>
              <a:t> </a:t>
            </a:r>
            <a:r>
              <a:rPr kumimoji="0" lang="de-DE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charset="0"/>
                <a:cs typeface="ヒラギノ角ゴ Pro W3" charset="0"/>
              </a:rPr>
              <a:t>(</a:t>
            </a:r>
            <a:r>
              <a:rPr lang="de-DE" sz="1600" dirty="0" smtClean="0"/>
              <a:t>~</a:t>
            </a:r>
            <a:r>
              <a:rPr kumimoji="0" lang="de-DE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charset="0"/>
                <a:cs typeface="ヒラギノ角ゴ Pro W3" charset="0"/>
              </a:rPr>
              <a:t>190</a:t>
            </a:r>
            <a:r>
              <a:rPr lang="de-DE" sz="1600" b="1" dirty="0" smtClean="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 </a:t>
            </a:r>
            <a:r>
              <a:rPr lang="de-DE" sz="1600" b="1" dirty="0" err="1" smtClean="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ka</a:t>
            </a:r>
            <a:r>
              <a:rPr kumimoji="0" lang="de-DE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charset="0"/>
                <a:cs typeface="ヒラギノ角ゴ Pro W3" charset="0"/>
              </a:rPr>
              <a:t>)</a:t>
            </a:r>
          </a:p>
          <a:p>
            <a:pPr algn="r"/>
            <a:r>
              <a:rPr lang="de-DE" sz="1400" dirty="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McDougall </a:t>
            </a:r>
            <a:r>
              <a:rPr lang="de-DE" sz="1400" dirty="0" smtClean="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et al. 2005 </a:t>
            </a:r>
            <a:endParaRPr lang="de-DE" sz="1400" dirty="0" smtClean="0">
              <a:solidFill>
                <a:schemeClr val="tx1"/>
              </a:solidFill>
            </a:endParaRPr>
          </a:p>
          <a:p>
            <a:pPr algn="r"/>
            <a:r>
              <a:rPr lang="de-DE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ヒラギノ角ゴ Pro W3" charset="0"/>
                <a:cs typeface="ヒラギノ角ゴ Pro W3" charset="0"/>
              </a:rPr>
              <a:t>10.1038/nature03258</a:t>
            </a:r>
            <a:endParaRPr kumimoji="0" lang="de-DE" sz="1400" b="0" i="0" u="none" strike="noStrike" cap="none" normalizeH="0" baseline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34" name="Legende m. Linie (2) (Markierungsleiste) 7"/>
          <p:cNvSpPr/>
          <p:nvPr/>
        </p:nvSpPr>
        <p:spPr bwMode="auto">
          <a:xfrm>
            <a:off x="2020881" y="3495139"/>
            <a:ext cx="2436666" cy="725949"/>
          </a:xfrm>
          <a:prstGeom prst="accentCallout2">
            <a:avLst>
              <a:gd name="adj1" fmla="val 63546"/>
              <a:gd name="adj2" fmla="val 102183"/>
              <a:gd name="adj3" fmla="val 151476"/>
              <a:gd name="adj4" fmla="val 125847"/>
              <a:gd name="adj5" fmla="val 156303"/>
              <a:gd name="adj6" fmla="val 174019"/>
            </a:avLst>
          </a:prstGeom>
          <a:solidFill>
            <a:schemeClr val="lt1">
              <a:alpha val="90000"/>
            </a:schemeClr>
          </a:solidFill>
          <a:ln w="38100">
            <a:solidFill>
              <a:srgbClr val="FF0000"/>
            </a:solidFill>
            <a:headEnd type="none" w="med" len="med"/>
            <a:tailEnd type="oval" w="med" len="med"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/>
            <a:r>
              <a:rPr kumimoji="0" lang="de-DE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charset="0"/>
                <a:cs typeface="ヒラギノ角ゴ Pro W3" charset="0"/>
              </a:rPr>
              <a:t>Nile</a:t>
            </a:r>
            <a:r>
              <a:rPr kumimoji="0" lang="de-DE" sz="1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charset="0"/>
                <a:cs typeface="ヒラギノ角ゴ Pro W3" charset="0"/>
              </a:rPr>
              <a:t> Valley </a:t>
            </a:r>
          </a:p>
          <a:p>
            <a:pPr algn="r"/>
            <a:r>
              <a:rPr lang="de-DE" sz="1400" dirty="0" err="1" smtClean="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Derricourt</a:t>
            </a:r>
            <a:r>
              <a:rPr lang="de-DE" sz="1400" dirty="0" smtClean="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 2005 </a:t>
            </a:r>
            <a:endParaRPr lang="de-DE" sz="1400" dirty="0" smtClean="0">
              <a:solidFill>
                <a:schemeClr val="tx1"/>
              </a:solidFill>
            </a:endParaRPr>
          </a:p>
          <a:p>
            <a:pPr algn="r"/>
            <a:r>
              <a:rPr lang="de-DE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ヒラギノ角ゴ Pro W3" charset="0"/>
                <a:cs typeface="ヒラギノ角ゴ Pro W3" charset="0"/>
              </a:rPr>
              <a:t>10.1007/s10963-006-9002-z</a:t>
            </a:r>
            <a:endParaRPr kumimoji="0" lang="de-DE" sz="1400" b="0" i="0" u="none" strike="noStrike" cap="none" normalizeH="0" baseline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36" name="Legende m. Linie (2) (Markierungsleiste) 7"/>
          <p:cNvSpPr/>
          <p:nvPr/>
        </p:nvSpPr>
        <p:spPr bwMode="auto">
          <a:xfrm>
            <a:off x="1856067" y="2412507"/>
            <a:ext cx="2787941" cy="725949"/>
          </a:xfrm>
          <a:prstGeom prst="accentCallout2">
            <a:avLst>
              <a:gd name="adj1" fmla="val 63546"/>
              <a:gd name="adj2" fmla="val 102183"/>
              <a:gd name="adj3" fmla="val 67865"/>
              <a:gd name="adj4" fmla="val 126818"/>
              <a:gd name="adj5" fmla="val 110697"/>
              <a:gd name="adj6" fmla="val 158346"/>
            </a:avLst>
          </a:prstGeom>
          <a:solidFill>
            <a:schemeClr val="lt1">
              <a:alpha val="90000"/>
            </a:schemeClr>
          </a:solidFill>
          <a:ln w="38100">
            <a:solidFill>
              <a:srgbClr val="FF0000"/>
            </a:solidFill>
            <a:headEnd type="none" w="med" len="med"/>
            <a:tailEnd type="oval" w="med" len="med"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/>
            <a:r>
              <a:rPr kumimoji="0" lang="de-DE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charset="0"/>
                <a:cs typeface="ヒラギノ角ゴ Pro W3" charset="0"/>
              </a:rPr>
              <a:t>Levant</a:t>
            </a:r>
            <a:r>
              <a:rPr kumimoji="0" lang="de-DE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charset="0"/>
                <a:cs typeface="ヒラギノ角ゴ Pro W3" charset="0"/>
              </a:rPr>
              <a:t> </a:t>
            </a:r>
            <a:r>
              <a:rPr kumimoji="0" lang="de-DE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charset="0"/>
                <a:cs typeface="ヒラギノ角ゴ Pro W3" charset="0"/>
              </a:rPr>
              <a:t>caves</a:t>
            </a:r>
            <a:endParaRPr kumimoji="0" lang="de-DE" sz="1600" b="1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  <a:p>
            <a:pPr algn="r"/>
            <a:r>
              <a:rPr lang="de-DE" sz="1400" dirty="0" err="1" smtClean="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Shea</a:t>
            </a:r>
            <a:r>
              <a:rPr lang="de-DE" sz="1400" dirty="0" smtClean="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 2008 </a:t>
            </a:r>
            <a:endParaRPr lang="de-DE" sz="1400" dirty="0" smtClean="0">
              <a:solidFill>
                <a:schemeClr val="tx1"/>
              </a:solidFill>
            </a:endParaRPr>
          </a:p>
          <a:p>
            <a:pPr algn="r"/>
            <a:r>
              <a:rPr lang="de-DE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ヒラギノ角ゴ Pro W3" charset="0"/>
                <a:cs typeface="ヒラギノ角ゴ Pro W3" charset="0"/>
              </a:rPr>
              <a:t>10.1016/j.quascirev.2008.08.015</a:t>
            </a:r>
            <a:endParaRPr kumimoji="0" lang="de-DE" sz="1400" b="0" i="0" u="none" strike="noStrike" cap="none" normalizeH="0" baseline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3086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3" grpId="0" animBg="1"/>
      <p:bldP spid="34" grpId="0" animBg="1"/>
      <p:bldP spid="3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2"/>
          <p:cNvSpPr>
            <a:spLocks noGrp="1"/>
          </p:cNvSpPr>
          <p:nvPr>
            <p:ph type="title"/>
          </p:nvPr>
        </p:nvSpPr>
        <p:spPr>
          <a:xfrm>
            <a:off x="1835696" y="116633"/>
            <a:ext cx="7200000" cy="360040"/>
          </a:xfrm>
        </p:spPr>
        <p:txBody>
          <a:bodyPr/>
          <a:lstStyle/>
          <a:p>
            <a:r>
              <a:rPr lang="de-DE" dirty="0" smtClean="0"/>
              <a:t>MIS 3/4 – Out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Africa</a:t>
            </a:r>
            <a:r>
              <a:rPr lang="de-DE" dirty="0" smtClean="0"/>
              <a:t> </a:t>
            </a:r>
            <a:r>
              <a:rPr lang="de-DE" dirty="0" err="1" smtClean="0"/>
              <a:t>IIb</a:t>
            </a: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sp>
        <p:nvSpPr>
          <p:cNvPr id="23" name="Textfeld 22"/>
          <p:cNvSpPr txBox="1"/>
          <p:nvPr/>
        </p:nvSpPr>
        <p:spPr>
          <a:xfrm>
            <a:off x="107504" y="2247255"/>
            <a:ext cx="1713931" cy="46166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eaLnBrk="1" hangingPunct="1"/>
            <a:r>
              <a:rPr lang="en-AU" kern="0" dirty="0" smtClean="0">
                <a:solidFill>
                  <a:schemeClr val="bg1">
                    <a:lumMod val="8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Case studies</a:t>
            </a:r>
          </a:p>
        </p:txBody>
      </p:sp>
      <p:grpSp>
        <p:nvGrpSpPr>
          <p:cNvPr id="24" name="Gruppieren 23"/>
          <p:cNvGrpSpPr/>
          <p:nvPr/>
        </p:nvGrpSpPr>
        <p:grpSpPr>
          <a:xfrm>
            <a:off x="163289" y="764752"/>
            <a:ext cx="1744415" cy="432000"/>
            <a:chOff x="163289" y="1000811"/>
            <a:chExt cx="1744415" cy="432000"/>
          </a:xfrm>
        </p:grpSpPr>
        <p:sp>
          <p:nvSpPr>
            <p:cNvPr id="25" name="Textfeld 24"/>
            <p:cNvSpPr txBox="1"/>
            <p:nvPr/>
          </p:nvSpPr>
          <p:spPr>
            <a:xfrm>
              <a:off x="395536" y="1012666"/>
              <a:ext cx="1512168" cy="400110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AU" sz="2000" kern="0" dirty="0" err="1" smtClean="0"/>
                <a:t>ssumptions</a:t>
              </a:r>
              <a:endParaRPr lang="en-AU" kern="0" dirty="0" smtClean="0"/>
            </a:p>
          </p:txBody>
        </p:sp>
        <p:pic>
          <p:nvPicPr>
            <p:cNvPr id="26" name="Grafik 25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7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289" y="1000811"/>
              <a:ext cx="432000" cy="432000"/>
            </a:xfrm>
            <a:prstGeom prst="rect">
              <a:avLst/>
            </a:prstGeom>
          </p:spPr>
        </p:pic>
      </p:grpSp>
      <p:pic>
        <p:nvPicPr>
          <p:cNvPr id="27" name="Grafik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59" y="2775482"/>
            <a:ext cx="432000" cy="432000"/>
          </a:xfrm>
          <a:prstGeom prst="rect">
            <a:avLst/>
          </a:prstGeom>
        </p:spPr>
      </p:pic>
      <p:pic>
        <p:nvPicPr>
          <p:cNvPr id="28" name="Grafik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59" y="3642301"/>
            <a:ext cx="432000" cy="432000"/>
          </a:xfrm>
          <a:prstGeom prst="rect">
            <a:avLst/>
          </a:prstGeom>
        </p:spPr>
      </p:pic>
      <p:pic>
        <p:nvPicPr>
          <p:cNvPr id="29" name="Grafik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59" y="4509120"/>
            <a:ext cx="432000" cy="432000"/>
          </a:xfrm>
          <a:prstGeom prst="rect">
            <a:avLst/>
          </a:prstGeom>
        </p:spPr>
      </p:pic>
      <p:grpSp>
        <p:nvGrpSpPr>
          <p:cNvPr id="30" name="Gruppieren 29"/>
          <p:cNvGrpSpPr/>
          <p:nvPr/>
        </p:nvGrpSpPr>
        <p:grpSpPr>
          <a:xfrm>
            <a:off x="163289" y="5445272"/>
            <a:ext cx="1058114" cy="432000"/>
            <a:chOff x="163289" y="4687783"/>
            <a:chExt cx="1058114" cy="432000"/>
          </a:xfrm>
        </p:grpSpPr>
        <p:sp>
          <p:nvSpPr>
            <p:cNvPr id="31" name="Textfeld 30"/>
            <p:cNvSpPr txBox="1"/>
            <p:nvPr/>
          </p:nvSpPr>
          <p:spPr>
            <a:xfrm>
              <a:off x="395536" y="4699638"/>
              <a:ext cx="825867" cy="400110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 eaLnBrk="1" hangingPunct="1"/>
              <a:r>
                <a:rPr lang="en-AU" sz="2000" kern="0" dirty="0" smtClean="0">
                  <a:solidFill>
                    <a:schemeClr val="bg1">
                      <a:lumMod val="85000"/>
                    </a:schemeClr>
                  </a:solidFill>
                </a:rPr>
                <a:t>head </a:t>
              </a:r>
              <a:endParaRPr lang="en-AU" kern="0" dirty="0" smtClean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pic>
          <p:nvPicPr>
            <p:cNvPr id="32" name="Grafik 3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289" y="4687783"/>
              <a:ext cx="432000" cy="432000"/>
            </a:xfrm>
            <a:prstGeom prst="rect">
              <a:avLst/>
            </a:prstGeom>
          </p:spPr>
        </p:pic>
      </p:grpSp>
      <p:grpSp>
        <p:nvGrpSpPr>
          <p:cNvPr id="33" name="Gruppieren 32"/>
          <p:cNvGrpSpPr/>
          <p:nvPr/>
        </p:nvGrpSpPr>
        <p:grpSpPr>
          <a:xfrm>
            <a:off x="163289" y="1574542"/>
            <a:ext cx="1744415" cy="432000"/>
            <a:chOff x="163289" y="1574542"/>
            <a:chExt cx="1744415" cy="432000"/>
          </a:xfrm>
        </p:grpSpPr>
        <p:sp>
          <p:nvSpPr>
            <p:cNvPr id="34" name="Textfeld 33"/>
            <p:cNvSpPr txBox="1"/>
            <p:nvPr/>
          </p:nvSpPr>
          <p:spPr>
            <a:xfrm>
              <a:off x="395536" y="1586397"/>
              <a:ext cx="1512168" cy="400110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AU" sz="2000" kern="0" dirty="0" err="1" smtClean="0">
                  <a:solidFill>
                    <a:schemeClr val="bg1">
                      <a:lumMod val="85000"/>
                    </a:schemeClr>
                  </a:solidFill>
                </a:rPr>
                <a:t>lready</a:t>
              </a:r>
              <a:r>
                <a:rPr lang="en-AU" sz="2000" kern="0" dirty="0" smtClean="0">
                  <a:solidFill>
                    <a:schemeClr val="bg1">
                      <a:lumMod val="85000"/>
                    </a:schemeClr>
                  </a:solidFill>
                </a:rPr>
                <a:t> done</a:t>
              </a:r>
              <a:endParaRPr lang="en-AU" kern="0" dirty="0" smtClean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pic>
          <p:nvPicPr>
            <p:cNvPr id="35" name="Grafik 3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289" y="1574542"/>
              <a:ext cx="432000" cy="432000"/>
            </a:xfrm>
            <a:prstGeom prst="rect">
              <a:avLst/>
            </a:prstGeom>
          </p:spPr>
        </p:pic>
      </p:grpSp>
      <p:sp>
        <p:nvSpPr>
          <p:cNvPr id="18" name="Textfeld 17"/>
          <p:cNvSpPr txBox="1"/>
          <p:nvPr/>
        </p:nvSpPr>
        <p:spPr>
          <a:xfrm>
            <a:off x="7805561" y="472464"/>
            <a:ext cx="1098378" cy="33855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r" eaLnBrk="1" hangingPunct="1"/>
            <a:r>
              <a:rPr lang="de-DE" sz="1600" kern="0" dirty="0" smtClean="0"/>
              <a:t>60 - 40 </a:t>
            </a:r>
            <a:r>
              <a:rPr lang="de-DE" sz="1600" kern="0" dirty="0" err="1" smtClean="0"/>
              <a:t>ka</a:t>
            </a:r>
            <a:endParaRPr lang="de-DE" sz="1600" kern="0" dirty="0" smtClean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618" y="476250"/>
            <a:ext cx="4619963" cy="5580063"/>
          </a:xfrm>
        </p:spPr>
      </p:pic>
      <p:sp>
        <p:nvSpPr>
          <p:cNvPr id="21" name="Legende m. Linie (2) (Markierungsleiste) 7"/>
          <p:cNvSpPr/>
          <p:nvPr/>
        </p:nvSpPr>
        <p:spPr bwMode="auto">
          <a:xfrm>
            <a:off x="6923834" y="1862704"/>
            <a:ext cx="2111669" cy="702200"/>
          </a:xfrm>
          <a:prstGeom prst="accentCallout2">
            <a:avLst>
              <a:gd name="adj1" fmla="val 68988"/>
              <a:gd name="adj2" fmla="val -2037"/>
              <a:gd name="adj3" fmla="val 67569"/>
              <a:gd name="adj4" fmla="val -15520"/>
              <a:gd name="adj5" fmla="val 179029"/>
              <a:gd name="adj6" fmla="val -34028"/>
            </a:avLst>
          </a:prstGeom>
          <a:solidFill>
            <a:schemeClr val="lt1">
              <a:alpha val="90000"/>
            </a:schemeClr>
          </a:solidFill>
          <a:ln w="38100">
            <a:solidFill>
              <a:srgbClr val="FF0000"/>
            </a:solidFill>
            <a:headEnd type="none" w="med" len="med"/>
            <a:tailEnd type="oval" w="med" len="med"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/>
            <a:r>
              <a:rPr kumimoji="0" lang="de-DE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charset="0"/>
                <a:cs typeface="ヒラギノ角ゴ Pro W3" charset="0"/>
              </a:rPr>
              <a:t>Manot</a:t>
            </a:r>
            <a:r>
              <a:rPr kumimoji="0" lang="de-DE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charset="0"/>
                <a:cs typeface="ヒラギノ角ゴ Pro W3" charset="0"/>
              </a:rPr>
              <a:t> Cave (</a:t>
            </a:r>
            <a:r>
              <a:rPr lang="de-DE" sz="1600" dirty="0"/>
              <a:t>~</a:t>
            </a:r>
            <a:r>
              <a:rPr kumimoji="0" lang="de-DE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charset="0"/>
                <a:cs typeface="ヒラギノ角ゴ Pro W3" charset="0"/>
              </a:rPr>
              <a:t>55ka)</a:t>
            </a:r>
          </a:p>
          <a:p>
            <a:pPr algn="r"/>
            <a:r>
              <a:rPr lang="de-DE" sz="1400" dirty="0" err="1" smtClean="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Hershkovitz</a:t>
            </a:r>
            <a:r>
              <a:rPr lang="de-DE" sz="1400" dirty="0" smtClean="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 et al. 2015 </a:t>
            </a:r>
            <a:endParaRPr lang="de-DE" sz="1400" dirty="0" smtClean="0">
              <a:solidFill>
                <a:schemeClr val="tx1"/>
              </a:solidFill>
            </a:endParaRPr>
          </a:p>
          <a:p>
            <a:pPr algn="r"/>
            <a:r>
              <a:rPr lang="de-DE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ヒラギノ角ゴ Pro W3" charset="0"/>
                <a:cs typeface="ヒラギノ角ゴ Pro W3" charset="0"/>
              </a:rPr>
              <a:t>10.1038/nature14134</a:t>
            </a:r>
            <a:endParaRPr kumimoji="0" lang="de-DE" sz="1400" b="0" i="0" u="none" strike="noStrike" cap="none" normalizeH="0" baseline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22" name="Legende m. Linie (2) (Markierungsleiste) 7"/>
          <p:cNvSpPr/>
          <p:nvPr/>
        </p:nvSpPr>
        <p:spPr bwMode="auto">
          <a:xfrm>
            <a:off x="6084168" y="965218"/>
            <a:ext cx="2592288" cy="702200"/>
          </a:xfrm>
          <a:prstGeom prst="accentCallout2">
            <a:avLst>
              <a:gd name="adj1" fmla="val 51027"/>
              <a:gd name="adj2" fmla="val -2037"/>
              <a:gd name="adj3" fmla="val 94511"/>
              <a:gd name="adj4" fmla="val -34931"/>
              <a:gd name="adj5" fmla="val 173416"/>
              <a:gd name="adj6" fmla="val -55120"/>
            </a:avLst>
          </a:prstGeom>
          <a:solidFill>
            <a:schemeClr val="lt1">
              <a:alpha val="90000"/>
            </a:schemeClr>
          </a:solidFill>
          <a:ln w="38100">
            <a:solidFill>
              <a:srgbClr val="FF0000"/>
            </a:solidFill>
            <a:headEnd type="none" w="med" len="med"/>
            <a:tailEnd type="oval" w="med" len="med"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/>
            <a:r>
              <a:rPr lang="de-DE" sz="1600" b="1" dirty="0" err="1" smtClean="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Colonization</a:t>
            </a:r>
            <a:r>
              <a:rPr lang="de-DE" sz="1600" b="1" dirty="0" smtClean="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 </a:t>
            </a:r>
            <a:r>
              <a:rPr lang="de-DE" sz="1600" b="1" dirty="0" err="1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of</a:t>
            </a:r>
            <a:r>
              <a:rPr lang="de-DE" sz="1600" b="1" dirty="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 </a:t>
            </a:r>
            <a:r>
              <a:rPr lang="de-DE" sz="1600" b="1" dirty="0" smtClean="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Europe</a:t>
            </a:r>
            <a:endParaRPr kumimoji="0" lang="de-DE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  <a:p>
            <a:pPr algn="r"/>
            <a:r>
              <a:rPr lang="de-DE" sz="1400" dirty="0" smtClean="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e.g., </a:t>
            </a:r>
            <a:r>
              <a:rPr lang="de-DE" sz="1400" dirty="0" err="1" smtClean="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Hublin</a:t>
            </a:r>
            <a:r>
              <a:rPr lang="de-DE" sz="1400" dirty="0" smtClean="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 2012 </a:t>
            </a:r>
            <a:endParaRPr lang="de-DE" sz="1400" dirty="0" smtClean="0">
              <a:solidFill>
                <a:schemeClr val="tx1"/>
              </a:solidFill>
            </a:endParaRPr>
          </a:p>
          <a:p>
            <a:pPr algn="r"/>
            <a:r>
              <a:rPr lang="de-DE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ヒラギノ角ゴ Pro W3" charset="0"/>
                <a:cs typeface="ヒラギノ角ゴ Pro W3" charset="0"/>
              </a:rPr>
              <a:t> 10.1073/pnas.1211082109</a:t>
            </a:r>
            <a:endParaRPr kumimoji="0" lang="de-DE" sz="1400" b="0" i="0" u="none" strike="noStrike" cap="none" normalizeH="0" baseline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7019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2"/>
          <p:cNvSpPr>
            <a:spLocks noGrp="1"/>
          </p:cNvSpPr>
          <p:nvPr>
            <p:ph type="title"/>
          </p:nvPr>
        </p:nvSpPr>
        <p:spPr>
          <a:xfrm>
            <a:off x="1835696" y="116633"/>
            <a:ext cx="7200000" cy="360040"/>
          </a:xfrm>
        </p:spPr>
        <p:txBody>
          <a:bodyPr/>
          <a:lstStyle/>
          <a:p>
            <a:r>
              <a:rPr lang="de-DE" dirty="0" smtClean="0"/>
              <a:t>MIS 5/6 – Out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Africa</a:t>
            </a:r>
            <a:r>
              <a:rPr lang="de-DE" dirty="0" smtClean="0"/>
              <a:t> </a:t>
            </a:r>
            <a:r>
              <a:rPr lang="de-DE" dirty="0" err="1" smtClean="0"/>
              <a:t>IIa</a:t>
            </a: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sp>
        <p:nvSpPr>
          <p:cNvPr id="19" name="Textfeld 18"/>
          <p:cNvSpPr txBox="1"/>
          <p:nvPr/>
        </p:nvSpPr>
        <p:spPr>
          <a:xfrm>
            <a:off x="107504" y="2247255"/>
            <a:ext cx="1713931" cy="46166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eaLnBrk="1" hangingPunct="1"/>
            <a:r>
              <a:rPr lang="en-AU" kern="0" dirty="0" smtClean="0">
                <a:solidFill>
                  <a:schemeClr val="bg1">
                    <a:lumMod val="8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Case studies</a:t>
            </a:r>
          </a:p>
        </p:txBody>
      </p:sp>
      <p:grpSp>
        <p:nvGrpSpPr>
          <p:cNvPr id="20" name="Gruppieren 19"/>
          <p:cNvGrpSpPr/>
          <p:nvPr/>
        </p:nvGrpSpPr>
        <p:grpSpPr>
          <a:xfrm>
            <a:off x="163289" y="764752"/>
            <a:ext cx="1744415" cy="432000"/>
            <a:chOff x="163289" y="1000811"/>
            <a:chExt cx="1744415" cy="432000"/>
          </a:xfrm>
        </p:grpSpPr>
        <p:sp>
          <p:nvSpPr>
            <p:cNvPr id="21" name="Textfeld 20"/>
            <p:cNvSpPr txBox="1"/>
            <p:nvPr/>
          </p:nvSpPr>
          <p:spPr>
            <a:xfrm>
              <a:off x="395536" y="1012666"/>
              <a:ext cx="1512168" cy="400110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AU" sz="2000" kern="0" dirty="0" err="1" smtClean="0"/>
                <a:t>ssumptions</a:t>
              </a:r>
              <a:endParaRPr lang="en-AU" kern="0" dirty="0" smtClean="0"/>
            </a:p>
          </p:txBody>
        </p:sp>
        <p:pic>
          <p:nvPicPr>
            <p:cNvPr id="22" name="Grafik 21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7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289" y="1000811"/>
              <a:ext cx="432000" cy="432000"/>
            </a:xfrm>
            <a:prstGeom prst="rect">
              <a:avLst/>
            </a:prstGeom>
          </p:spPr>
        </p:pic>
      </p:grpSp>
      <p:pic>
        <p:nvPicPr>
          <p:cNvPr id="23" name="Grafik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59" y="2775482"/>
            <a:ext cx="432000" cy="432000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59" y="3642301"/>
            <a:ext cx="432000" cy="432000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59" y="4509120"/>
            <a:ext cx="432000" cy="432000"/>
          </a:xfrm>
          <a:prstGeom prst="rect">
            <a:avLst/>
          </a:prstGeom>
        </p:spPr>
      </p:pic>
      <p:grpSp>
        <p:nvGrpSpPr>
          <p:cNvPr id="26" name="Gruppieren 25"/>
          <p:cNvGrpSpPr/>
          <p:nvPr/>
        </p:nvGrpSpPr>
        <p:grpSpPr>
          <a:xfrm>
            <a:off x="163289" y="5445272"/>
            <a:ext cx="1058114" cy="432000"/>
            <a:chOff x="163289" y="4687783"/>
            <a:chExt cx="1058114" cy="432000"/>
          </a:xfrm>
        </p:grpSpPr>
        <p:sp>
          <p:nvSpPr>
            <p:cNvPr id="27" name="Textfeld 26"/>
            <p:cNvSpPr txBox="1"/>
            <p:nvPr/>
          </p:nvSpPr>
          <p:spPr>
            <a:xfrm>
              <a:off x="395536" y="4699638"/>
              <a:ext cx="825867" cy="400110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 eaLnBrk="1" hangingPunct="1"/>
              <a:r>
                <a:rPr lang="en-AU" sz="2000" kern="0" dirty="0" smtClean="0">
                  <a:solidFill>
                    <a:schemeClr val="bg1">
                      <a:lumMod val="85000"/>
                    </a:schemeClr>
                  </a:solidFill>
                </a:rPr>
                <a:t>head </a:t>
              </a:r>
              <a:endParaRPr lang="en-AU" kern="0" dirty="0" smtClean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pic>
          <p:nvPicPr>
            <p:cNvPr id="28" name="Grafik 2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289" y="4687783"/>
              <a:ext cx="432000" cy="432000"/>
            </a:xfrm>
            <a:prstGeom prst="rect">
              <a:avLst/>
            </a:prstGeom>
          </p:spPr>
        </p:pic>
      </p:grpSp>
      <p:grpSp>
        <p:nvGrpSpPr>
          <p:cNvPr id="29" name="Gruppieren 28"/>
          <p:cNvGrpSpPr/>
          <p:nvPr/>
        </p:nvGrpSpPr>
        <p:grpSpPr>
          <a:xfrm>
            <a:off x="163289" y="1574542"/>
            <a:ext cx="1744415" cy="432000"/>
            <a:chOff x="163289" y="1574542"/>
            <a:chExt cx="1744415" cy="432000"/>
          </a:xfrm>
        </p:grpSpPr>
        <p:sp>
          <p:nvSpPr>
            <p:cNvPr id="30" name="Textfeld 29"/>
            <p:cNvSpPr txBox="1"/>
            <p:nvPr/>
          </p:nvSpPr>
          <p:spPr>
            <a:xfrm>
              <a:off x="395536" y="1586397"/>
              <a:ext cx="1512168" cy="400110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AU" sz="2000" kern="0" dirty="0" err="1" smtClean="0">
                  <a:solidFill>
                    <a:schemeClr val="bg1">
                      <a:lumMod val="85000"/>
                    </a:schemeClr>
                  </a:solidFill>
                </a:rPr>
                <a:t>lready</a:t>
              </a:r>
              <a:r>
                <a:rPr lang="en-AU" sz="2000" kern="0" dirty="0" smtClean="0">
                  <a:solidFill>
                    <a:schemeClr val="bg1">
                      <a:lumMod val="85000"/>
                    </a:schemeClr>
                  </a:solidFill>
                </a:rPr>
                <a:t> done</a:t>
              </a:r>
              <a:endParaRPr lang="en-AU" kern="0" dirty="0" smtClean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pic>
          <p:nvPicPr>
            <p:cNvPr id="31" name="Grafik 3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289" y="1574542"/>
              <a:ext cx="432000" cy="432000"/>
            </a:xfrm>
            <a:prstGeom prst="rect">
              <a:avLst/>
            </a:prstGeom>
          </p:spPr>
        </p:pic>
      </p:grpSp>
      <p:pic>
        <p:nvPicPr>
          <p:cNvPr id="3" name="Inhaltsplatzhalter 2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618" y="476250"/>
            <a:ext cx="4619963" cy="5580063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870387" y="-1496348"/>
            <a:ext cx="1833000" cy="6355201"/>
          </a:xfrm>
          <a:prstGeom prst="rect">
            <a:avLst/>
          </a:prstGeom>
          <a:solidFill>
            <a:schemeClr val="bg1">
              <a:alpha val="50000"/>
            </a:schemeClr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36" name="Legende m. Linie (2) (Markierungsleiste) 7"/>
          <p:cNvSpPr/>
          <p:nvPr/>
        </p:nvSpPr>
        <p:spPr bwMode="auto">
          <a:xfrm>
            <a:off x="2203430" y="2424382"/>
            <a:ext cx="2807319" cy="702200"/>
          </a:xfrm>
          <a:prstGeom prst="accentCallout2">
            <a:avLst>
              <a:gd name="adj1" fmla="val 57763"/>
              <a:gd name="adj2" fmla="val 101014"/>
              <a:gd name="adj3" fmla="val 58588"/>
              <a:gd name="adj4" fmla="val 134143"/>
              <a:gd name="adj5" fmla="val 111674"/>
              <a:gd name="adj6" fmla="val 144365"/>
            </a:avLst>
          </a:prstGeom>
          <a:solidFill>
            <a:schemeClr val="lt1">
              <a:alpha val="90000"/>
            </a:schemeClr>
          </a:solidFill>
          <a:ln w="38100">
            <a:solidFill>
              <a:schemeClr val="accent6"/>
            </a:solidFill>
            <a:headEnd type="none" w="med" len="med"/>
            <a:tailEnd type="oval" w="med" len="med"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/>
            <a:r>
              <a:rPr kumimoji="0" lang="de-DE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charset="0"/>
                <a:cs typeface="ヒラギノ角ゴ Pro W3" charset="0"/>
              </a:rPr>
              <a:t>Soreq</a:t>
            </a:r>
            <a:r>
              <a:rPr kumimoji="0" lang="de-DE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charset="0"/>
                <a:cs typeface="ヒラギノ角ゴ Pro W3" charset="0"/>
              </a:rPr>
              <a:t> Cave (</a:t>
            </a:r>
            <a:r>
              <a:rPr lang="de-DE" sz="1600" b="1" dirty="0" smtClean="0"/>
              <a:t>18</a:t>
            </a:r>
            <a:r>
              <a:rPr kumimoji="0" lang="de-DE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charset="0"/>
                <a:cs typeface="ヒラギノ角ゴ Pro W3" charset="0"/>
              </a:rPr>
              <a:t>5ka)</a:t>
            </a:r>
          </a:p>
          <a:p>
            <a:pPr algn="r"/>
            <a:r>
              <a:rPr lang="de-DE" sz="1400" dirty="0" smtClean="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Bar-Matthews et al. 2003 </a:t>
            </a:r>
            <a:endParaRPr lang="de-DE" sz="1400" dirty="0" smtClean="0">
              <a:solidFill>
                <a:schemeClr val="tx1"/>
              </a:solidFill>
            </a:endParaRPr>
          </a:p>
          <a:p>
            <a:pPr algn="r"/>
            <a:r>
              <a:rPr lang="de-DE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ヒラギノ角ゴ Pro W3" charset="0"/>
                <a:cs typeface="ヒラギノ角ゴ Pro W3" charset="0"/>
              </a:rPr>
              <a:t>10.1016/S0016-7037(02)01031-1</a:t>
            </a:r>
            <a:endParaRPr kumimoji="0" lang="de-DE" sz="1400" b="0" i="0" u="none" strike="noStrike" cap="none" normalizeH="0" baseline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37" name="Legende m. Linie (2) (Markierungsleiste) 7"/>
          <p:cNvSpPr/>
          <p:nvPr/>
        </p:nvSpPr>
        <p:spPr bwMode="auto">
          <a:xfrm>
            <a:off x="2817278" y="3642301"/>
            <a:ext cx="2592288" cy="702200"/>
          </a:xfrm>
          <a:prstGeom prst="accentCallout2">
            <a:avLst>
              <a:gd name="adj1" fmla="val 52150"/>
              <a:gd name="adj2" fmla="val 101960"/>
              <a:gd name="adj3" fmla="val 59711"/>
              <a:gd name="adj4" fmla="val 137789"/>
              <a:gd name="adj5" fmla="val 159945"/>
              <a:gd name="adj6" fmla="val 183891"/>
            </a:avLst>
          </a:prstGeom>
          <a:solidFill>
            <a:schemeClr val="lt1">
              <a:alpha val="90000"/>
            </a:schemeClr>
          </a:solidFill>
          <a:ln w="38100">
            <a:solidFill>
              <a:schemeClr val="accent6"/>
            </a:solidFill>
            <a:headEnd type="none" w="med" len="med"/>
            <a:tailEnd type="oval" w="med" len="med"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/>
            <a:r>
              <a:rPr lang="de-DE" sz="1600" b="1" dirty="0" smtClean="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GeoB3004-1 (190ka)</a:t>
            </a:r>
            <a:br>
              <a:rPr lang="de-DE" sz="1600" b="1" dirty="0" smtClean="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rPr>
            </a:br>
            <a:r>
              <a:rPr lang="de-DE" sz="1400" dirty="0" err="1" smtClean="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Schmiedl</a:t>
            </a:r>
            <a:r>
              <a:rPr lang="de-DE" sz="1400" dirty="0" smtClean="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 &amp; </a:t>
            </a:r>
            <a:r>
              <a:rPr lang="de-DE" sz="1400" dirty="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L</a:t>
            </a:r>
            <a:r>
              <a:rPr lang="de-DE" sz="1400" dirty="0" smtClean="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euschner 2005 </a:t>
            </a:r>
            <a:endParaRPr lang="de-DE" sz="1400" dirty="0" smtClean="0">
              <a:solidFill>
                <a:schemeClr val="tx1"/>
              </a:solidFill>
            </a:endParaRPr>
          </a:p>
          <a:p>
            <a:pPr algn="r"/>
            <a:r>
              <a:rPr lang="de-DE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ヒラギノ角ゴ Pro W3" charset="0"/>
                <a:cs typeface="ヒラギノ角ゴ Pro W3" charset="0"/>
              </a:rPr>
              <a:t> 10.1029/2004PA001044</a:t>
            </a:r>
            <a:endParaRPr kumimoji="0" lang="de-DE" sz="1400" b="0" i="0" u="none" strike="noStrike" cap="none" normalizeH="0" baseline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38" name="Legende m. Linie (2) (Markierungsleiste) 7"/>
          <p:cNvSpPr/>
          <p:nvPr/>
        </p:nvSpPr>
        <p:spPr bwMode="auto">
          <a:xfrm>
            <a:off x="2698599" y="4754927"/>
            <a:ext cx="2592288" cy="702200"/>
          </a:xfrm>
          <a:prstGeom prst="accentCallout2">
            <a:avLst>
              <a:gd name="adj1" fmla="val 52150"/>
              <a:gd name="adj2" fmla="val 101960"/>
              <a:gd name="adj3" fmla="val 59711"/>
              <a:gd name="adj4" fmla="val 137789"/>
              <a:gd name="adj5" fmla="val 251997"/>
              <a:gd name="adj6" fmla="val 143448"/>
            </a:avLst>
          </a:prstGeom>
          <a:solidFill>
            <a:schemeClr val="lt1">
              <a:alpha val="90000"/>
            </a:schemeClr>
          </a:solidFill>
          <a:ln w="38100">
            <a:solidFill>
              <a:schemeClr val="accent6"/>
            </a:solidFill>
            <a:headEnd type="none" w="med" len="med"/>
            <a:tailEnd type="oval" w="med" len="med"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/>
            <a:r>
              <a:rPr lang="de-DE" sz="1600" b="1" dirty="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Lake Malawi 1C </a:t>
            </a:r>
            <a:r>
              <a:rPr lang="de-DE" sz="1600" b="1" dirty="0" smtClean="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(145ka)</a:t>
            </a:r>
            <a:br>
              <a:rPr lang="de-DE" sz="1600" b="1" dirty="0" smtClean="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rPr>
            </a:br>
            <a:r>
              <a:rPr lang="de-DE" sz="1400" dirty="0" smtClean="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Scholz et al. 2011 </a:t>
            </a:r>
            <a:endParaRPr lang="de-DE" sz="1400" dirty="0" smtClean="0">
              <a:solidFill>
                <a:schemeClr val="tx1"/>
              </a:solidFill>
            </a:endParaRPr>
          </a:p>
          <a:p>
            <a:pPr algn="r"/>
            <a:r>
              <a:rPr lang="de-DE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ヒラギノ角ゴ Pro W3" charset="0"/>
                <a:cs typeface="ヒラギノ角ゴ Pro W3" charset="0"/>
              </a:rPr>
              <a:t> 10.1016/j.palaeo.2010.10.028</a:t>
            </a:r>
            <a:endParaRPr kumimoji="0" lang="de-DE" sz="1400" b="0" i="0" u="none" strike="noStrike" cap="none" normalizeH="0" baseline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899187" y="1955987"/>
            <a:ext cx="1833000" cy="6297601"/>
          </a:xfrm>
          <a:prstGeom prst="rect">
            <a:avLst/>
          </a:prstGeom>
          <a:solidFill>
            <a:schemeClr val="bg1">
              <a:alpha val="50000"/>
            </a:schemeClr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81619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Afriki</a:t>
            </a:r>
            <a:r>
              <a:rPr lang="de-DE" dirty="0" smtClean="0"/>
              <a:t> (</a:t>
            </a:r>
            <a:r>
              <a:rPr lang="de-DE" dirty="0" err="1" smtClean="0"/>
              <a:t>Semantic</a:t>
            </a:r>
            <a:r>
              <a:rPr lang="de-DE" dirty="0" smtClean="0"/>
              <a:t> Wiki)</a:t>
            </a:r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34796" y="492532"/>
            <a:ext cx="7200900" cy="5025246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3995936" y="5533637"/>
            <a:ext cx="4894289" cy="46166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r" eaLnBrk="1" hangingPunct="1"/>
            <a:r>
              <a:rPr lang="de-DE" kern="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cooperation</a:t>
            </a:r>
            <a:r>
              <a:rPr lang="de-DE" kern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kern="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with</a:t>
            </a:r>
            <a:r>
              <a:rPr lang="de-DE" kern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Christian Willmes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107504" y="2247255"/>
            <a:ext cx="1713931" cy="46166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eaLnBrk="1" hangingPunct="1"/>
            <a:r>
              <a:rPr lang="en-AU" kern="0" dirty="0" smtClean="0">
                <a:solidFill>
                  <a:schemeClr val="bg1">
                    <a:lumMod val="8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Case studies</a:t>
            </a:r>
          </a:p>
        </p:txBody>
      </p:sp>
      <p:grpSp>
        <p:nvGrpSpPr>
          <p:cNvPr id="7" name="Gruppieren 6"/>
          <p:cNvGrpSpPr/>
          <p:nvPr/>
        </p:nvGrpSpPr>
        <p:grpSpPr>
          <a:xfrm>
            <a:off x="163289" y="764752"/>
            <a:ext cx="1744415" cy="432000"/>
            <a:chOff x="163289" y="1000811"/>
            <a:chExt cx="1744415" cy="432000"/>
          </a:xfrm>
        </p:grpSpPr>
        <p:sp>
          <p:nvSpPr>
            <p:cNvPr id="8" name="Textfeld 7"/>
            <p:cNvSpPr txBox="1"/>
            <p:nvPr/>
          </p:nvSpPr>
          <p:spPr>
            <a:xfrm>
              <a:off x="395536" y="1012666"/>
              <a:ext cx="1512168" cy="400110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AU" sz="2000" kern="0" dirty="0" err="1" smtClean="0">
                  <a:solidFill>
                    <a:schemeClr val="bg1">
                      <a:lumMod val="85000"/>
                    </a:schemeClr>
                  </a:solidFill>
                </a:rPr>
                <a:t>ssumptions</a:t>
              </a:r>
              <a:endParaRPr lang="en-AU" kern="0" dirty="0" smtClean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pic>
          <p:nvPicPr>
            <p:cNvPr id="9" name="Grafik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289" y="1000811"/>
              <a:ext cx="432000" cy="432000"/>
            </a:xfrm>
            <a:prstGeom prst="rect">
              <a:avLst/>
            </a:prstGeom>
          </p:spPr>
        </p:pic>
      </p:grpSp>
      <p:pic>
        <p:nvPicPr>
          <p:cNvPr id="10" name="Grafi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59" y="2775482"/>
            <a:ext cx="432000" cy="43200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59" y="3642301"/>
            <a:ext cx="432000" cy="432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59" y="4509120"/>
            <a:ext cx="432000" cy="432000"/>
          </a:xfrm>
          <a:prstGeom prst="rect">
            <a:avLst/>
          </a:prstGeom>
        </p:spPr>
      </p:pic>
      <p:grpSp>
        <p:nvGrpSpPr>
          <p:cNvPr id="13" name="Gruppieren 12"/>
          <p:cNvGrpSpPr/>
          <p:nvPr/>
        </p:nvGrpSpPr>
        <p:grpSpPr>
          <a:xfrm>
            <a:off x="163289" y="5445272"/>
            <a:ext cx="1058114" cy="432000"/>
            <a:chOff x="163289" y="4687783"/>
            <a:chExt cx="1058114" cy="432000"/>
          </a:xfrm>
        </p:grpSpPr>
        <p:sp>
          <p:nvSpPr>
            <p:cNvPr id="14" name="Textfeld 13"/>
            <p:cNvSpPr txBox="1"/>
            <p:nvPr/>
          </p:nvSpPr>
          <p:spPr>
            <a:xfrm>
              <a:off x="395536" y="4699638"/>
              <a:ext cx="825867" cy="400110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 eaLnBrk="1" hangingPunct="1"/>
              <a:r>
                <a:rPr lang="en-AU" sz="2000" kern="0" dirty="0" smtClean="0">
                  <a:solidFill>
                    <a:schemeClr val="bg1">
                      <a:lumMod val="85000"/>
                    </a:schemeClr>
                  </a:solidFill>
                </a:rPr>
                <a:t>head </a:t>
              </a:r>
              <a:endParaRPr lang="en-AU" kern="0" dirty="0" smtClean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pic>
          <p:nvPicPr>
            <p:cNvPr id="15" name="Grafik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289" y="4687783"/>
              <a:ext cx="432000" cy="432000"/>
            </a:xfrm>
            <a:prstGeom prst="rect">
              <a:avLst/>
            </a:prstGeom>
          </p:spPr>
        </p:pic>
      </p:grpSp>
      <p:grpSp>
        <p:nvGrpSpPr>
          <p:cNvPr id="16" name="Gruppieren 15"/>
          <p:cNvGrpSpPr/>
          <p:nvPr/>
        </p:nvGrpSpPr>
        <p:grpSpPr>
          <a:xfrm>
            <a:off x="163289" y="1574542"/>
            <a:ext cx="1744415" cy="432000"/>
            <a:chOff x="163289" y="1574542"/>
            <a:chExt cx="1744415" cy="432000"/>
          </a:xfrm>
        </p:grpSpPr>
        <p:sp>
          <p:nvSpPr>
            <p:cNvPr id="17" name="Textfeld 16"/>
            <p:cNvSpPr txBox="1"/>
            <p:nvPr/>
          </p:nvSpPr>
          <p:spPr>
            <a:xfrm>
              <a:off x="395536" y="1586397"/>
              <a:ext cx="1512168" cy="400110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AU" sz="2000" kern="0" dirty="0" err="1" smtClean="0"/>
                <a:t>lready</a:t>
              </a:r>
              <a:r>
                <a:rPr lang="en-AU" sz="2000" kern="0" dirty="0" smtClean="0"/>
                <a:t> done</a:t>
              </a:r>
              <a:endParaRPr lang="en-AU" kern="0" dirty="0" smtClean="0"/>
            </a:p>
          </p:txBody>
        </p:sp>
        <p:pic>
          <p:nvPicPr>
            <p:cNvPr id="18" name="Grafik 17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7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289" y="1574542"/>
              <a:ext cx="432000" cy="43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15288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nhaltsplatzhalt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618" y="476250"/>
            <a:ext cx="4619963" cy="5580063"/>
          </a:xfrm>
        </p:spPr>
      </p:pic>
      <p:sp>
        <p:nvSpPr>
          <p:cNvPr id="7" name="Titel 2"/>
          <p:cNvSpPr>
            <a:spLocks noGrp="1"/>
          </p:cNvSpPr>
          <p:nvPr>
            <p:ph type="title"/>
          </p:nvPr>
        </p:nvSpPr>
        <p:spPr>
          <a:xfrm>
            <a:off x="1835696" y="116633"/>
            <a:ext cx="7200000" cy="360040"/>
          </a:xfrm>
        </p:spPr>
        <p:txBody>
          <a:bodyPr/>
          <a:lstStyle/>
          <a:p>
            <a:r>
              <a:rPr lang="de-DE" dirty="0" smtClean="0"/>
              <a:t>CRC 806 – A-Cluster </a:t>
            </a:r>
            <a:r>
              <a:rPr lang="de-DE" smtClean="0"/>
              <a:t>sites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107504" y="2247255"/>
            <a:ext cx="1713931" cy="46166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eaLnBrk="1" hangingPunct="1"/>
            <a:r>
              <a:rPr lang="en-AU" kern="0" dirty="0" smtClean="0">
                <a:solidFill>
                  <a:schemeClr val="bg1">
                    <a:lumMod val="8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Case studies</a:t>
            </a:r>
          </a:p>
        </p:txBody>
      </p:sp>
      <p:grpSp>
        <p:nvGrpSpPr>
          <p:cNvPr id="14" name="Gruppieren 13"/>
          <p:cNvGrpSpPr/>
          <p:nvPr/>
        </p:nvGrpSpPr>
        <p:grpSpPr>
          <a:xfrm>
            <a:off x="163289" y="764752"/>
            <a:ext cx="1744415" cy="432000"/>
            <a:chOff x="163289" y="1000811"/>
            <a:chExt cx="1744415" cy="432000"/>
          </a:xfrm>
        </p:grpSpPr>
        <p:sp>
          <p:nvSpPr>
            <p:cNvPr id="15" name="Textfeld 14"/>
            <p:cNvSpPr txBox="1"/>
            <p:nvPr/>
          </p:nvSpPr>
          <p:spPr>
            <a:xfrm>
              <a:off x="395536" y="1012666"/>
              <a:ext cx="1512168" cy="400110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AU" sz="2000" kern="0" dirty="0" err="1" smtClean="0">
                  <a:solidFill>
                    <a:schemeClr val="bg1">
                      <a:lumMod val="85000"/>
                    </a:schemeClr>
                  </a:solidFill>
                </a:rPr>
                <a:t>ssumptions</a:t>
              </a:r>
              <a:endParaRPr lang="en-AU" kern="0" dirty="0" smtClean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pic>
          <p:nvPicPr>
            <p:cNvPr id="16" name="Grafik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289" y="1000811"/>
              <a:ext cx="432000" cy="432000"/>
            </a:xfrm>
            <a:prstGeom prst="rect">
              <a:avLst/>
            </a:prstGeom>
          </p:spPr>
        </p:pic>
      </p:grpSp>
      <p:pic>
        <p:nvPicPr>
          <p:cNvPr id="17" name="Grafik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59" y="2775482"/>
            <a:ext cx="432000" cy="432000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59" y="3642301"/>
            <a:ext cx="432000" cy="432000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59" y="4509120"/>
            <a:ext cx="432000" cy="432000"/>
          </a:xfrm>
          <a:prstGeom prst="rect">
            <a:avLst/>
          </a:prstGeom>
        </p:spPr>
      </p:pic>
      <p:grpSp>
        <p:nvGrpSpPr>
          <p:cNvPr id="20" name="Gruppieren 19"/>
          <p:cNvGrpSpPr/>
          <p:nvPr/>
        </p:nvGrpSpPr>
        <p:grpSpPr>
          <a:xfrm>
            <a:off x="163289" y="5445272"/>
            <a:ext cx="1058114" cy="432000"/>
            <a:chOff x="163289" y="4687783"/>
            <a:chExt cx="1058114" cy="432000"/>
          </a:xfrm>
        </p:grpSpPr>
        <p:sp>
          <p:nvSpPr>
            <p:cNvPr id="21" name="Textfeld 20"/>
            <p:cNvSpPr txBox="1"/>
            <p:nvPr/>
          </p:nvSpPr>
          <p:spPr>
            <a:xfrm>
              <a:off x="395536" y="4699638"/>
              <a:ext cx="825867" cy="400110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 eaLnBrk="1" hangingPunct="1"/>
              <a:r>
                <a:rPr lang="en-AU" sz="2000" kern="0" dirty="0" smtClean="0">
                  <a:solidFill>
                    <a:schemeClr val="bg1">
                      <a:lumMod val="85000"/>
                    </a:schemeClr>
                  </a:solidFill>
                </a:rPr>
                <a:t>head </a:t>
              </a:r>
              <a:endParaRPr lang="en-AU" kern="0" dirty="0" smtClean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pic>
          <p:nvPicPr>
            <p:cNvPr id="22" name="Grafik 2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289" y="4687783"/>
              <a:ext cx="432000" cy="432000"/>
            </a:xfrm>
            <a:prstGeom prst="rect">
              <a:avLst/>
            </a:prstGeom>
          </p:spPr>
        </p:pic>
      </p:grpSp>
      <p:grpSp>
        <p:nvGrpSpPr>
          <p:cNvPr id="26" name="Gruppieren 25"/>
          <p:cNvGrpSpPr/>
          <p:nvPr/>
        </p:nvGrpSpPr>
        <p:grpSpPr>
          <a:xfrm>
            <a:off x="163289" y="1574542"/>
            <a:ext cx="1744415" cy="432000"/>
            <a:chOff x="163289" y="1574542"/>
            <a:chExt cx="1744415" cy="432000"/>
          </a:xfrm>
        </p:grpSpPr>
        <p:sp>
          <p:nvSpPr>
            <p:cNvPr id="27" name="Textfeld 26"/>
            <p:cNvSpPr txBox="1"/>
            <p:nvPr/>
          </p:nvSpPr>
          <p:spPr>
            <a:xfrm>
              <a:off x="395536" y="1586397"/>
              <a:ext cx="1512168" cy="400110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AU" sz="2000" kern="0" dirty="0" err="1" smtClean="0"/>
                <a:t>lready</a:t>
              </a:r>
              <a:r>
                <a:rPr lang="en-AU" sz="2000" kern="0" dirty="0" smtClean="0"/>
                <a:t> done</a:t>
              </a:r>
              <a:endParaRPr lang="en-AU" kern="0" dirty="0" smtClean="0"/>
            </a:p>
          </p:txBody>
        </p:sp>
        <p:pic>
          <p:nvPicPr>
            <p:cNvPr id="28" name="Grafik 27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-7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289" y="1574542"/>
              <a:ext cx="432000" cy="432000"/>
            </a:xfrm>
            <a:prstGeom prst="rect">
              <a:avLst/>
            </a:prstGeom>
          </p:spPr>
        </p:pic>
      </p:grpSp>
      <p:grpSp>
        <p:nvGrpSpPr>
          <p:cNvPr id="4" name="Gruppieren 3"/>
          <p:cNvGrpSpPr/>
          <p:nvPr/>
        </p:nvGrpSpPr>
        <p:grpSpPr>
          <a:xfrm>
            <a:off x="1911195" y="491378"/>
            <a:ext cx="5181085" cy="2217542"/>
            <a:chOff x="1911195" y="491378"/>
            <a:chExt cx="5181085" cy="2217542"/>
          </a:xfrm>
        </p:grpSpPr>
        <p:pic>
          <p:nvPicPr>
            <p:cNvPr id="23" name="Grafik 2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1195" y="491378"/>
              <a:ext cx="5181085" cy="221754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feld 1"/>
            <p:cNvSpPr txBox="1"/>
            <p:nvPr/>
          </p:nvSpPr>
          <p:spPr>
            <a:xfrm>
              <a:off x="4763152" y="2238834"/>
              <a:ext cx="2206053" cy="461665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</p:spPr>
          <p:txBody>
            <a:bodyPr wrap="none" rtlCol="0">
              <a:spAutoFit/>
            </a:bodyPr>
            <a:lstStyle/>
            <a:p>
              <a:pPr eaLnBrk="1" hangingPunct="1"/>
              <a:r>
                <a:rPr lang="de-DE" kern="0" dirty="0" err="1"/>
                <a:t>Sodmein</a:t>
              </a:r>
              <a:r>
                <a:rPr lang="de-DE" kern="0" dirty="0"/>
                <a:t> </a:t>
              </a:r>
              <a:r>
                <a:rPr lang="de-DE" kern="0" dirty="0" smtClean="0"/>
                <a:t>Cave</a:t>
              </a:r>
              <a:endParaRPr lang="de-DE" kern="0" dirty="0"/>
            </a:p>
          </p:txBody>
        </p:sp>
      </p:grpSp>
      <p:grpSp>
        <p:nvGrpSpPr>
          <p:cNvPr id="5" name="Gruppieren 4"/>
          <p:cNvGrpSpPr/>
          <p:nvPr/>
        </p:nvGrpSpPr>
        <p:grpSpPr>
          <a:xfrm>
            <a:off x="1915311" y="2469667"/>
            <a:ext cx="3282612" cy="3509230"/>
            <a:chOff x="1915311" y="2469667"/>
            <a:chExt cx="3282612" cy="3509230"/>
          </a:xfrm>
        </p:grpSpPr>
        <p:pic>
          <p:nvPicPr>
            <p:cNvPr id="24" name="Grafik 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5311" y="2469667"/>
              <a:ext cx="2444060" cy="3506895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feld 24"/>
            <p:cNvSpPr txBox="1"/>
            <p:nvPr/>
          </p:nvSpPr>
          <p:spPr>
            <a:xfrm>
              <a:off x="3419872" y="5517232"/>
              <a:ext cx="1778051" cy="461665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</p:spPr>
          <p:txBody>
            <a:bodyPr wrap="none" rtlCol="0">
              <a:spAutoFit/>
            </a:bodyPr>
            <a:lstStyle/>
            <a:p>
              <a:pPr eaLnBrk="1" hangingPunct="1"/>
              <a:r>
                <a:rPr lang="de-DE" kern="0" dirty="0" err="1" smtClean="0"/>
                <a:t>Saqia</a:t>
              </a:r>
              <a:r>
                <a:rPr lang="de-DE" kern="0" dirty="0" smtClean="0"/>
                <a:t> Cave</a:t>
              </a:r>
              <a:endParaRPr lang="de-DE" kern="0" dirty="0"/>
            </a:p>
          </p:txBody>
        </p:sp>
      </p:grpSp>
      <p:sp>
        <p:nvSpPr>
          <p:cNvPr id="29" name="Legende m. Linie (2) (Markierungsleiste) 8"/>
          <p:cNvSpPr/>
          <p:nvPr/>
        </p:nvSpPr>
        <p:spPr bwMode="auto">
          <a:xfrm>
            <a:off x="7143517" y="2832059"/>
            <a:ext cx="1810956" cy="838837"/>
          </a:xfrm>
          <a:prstGeom prst="accentCallout2">
            <a:avLst>
              <a:gd name="adj1" fmla="val 49706"/>
              <a:gd name="adj2" fmla="val -1499"/>
              <a:gd name="adj3" fmla="val 83449"/>
              <a:gd name="adj4" fmla="val -33274"/>
              <a:gd name="adj5" fmla="val 110290"/>
              <a:gd name="adj6" fmla="val -58390"/>
            </a:avLst>
          </a:prstGeom>
          <a:solidFill>
            <a:schemeClr val="lt1">
              <a:alpha val="80000"/>
            </a:schemeClr>
          </a:solidFill>
          <a:ln w="53975">
            <a:gradFill>
              <a:gsLst>
                <a:gs pos="0">
                  <a:srgbClr val="FFC000"/>
                </a:gs>
                <a:gs pos="36000">
                  <a:srgbClr val="00B050"/>
                </a:gs>
                <a:gs pos="64000">
                  <a:srgbClr val="FFC000"/>
                </a:gs>
                <a:gs pos="100000">
                  <a:srgbClr val="00B050"/>
                </a:gs>
              </a:gsLst>
              <a:lin ang="5400000" scaled="0"/>
            </a:gradFill>
            <a:headEnd type="none" w="med" len="med"/>
            <a:tailEnd type="oval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de-DE" sz="1600" b="1" dirty="0" smtClean="0">
                <a:solidFill>
                  <a:schemeClr val="tx1"/>
                </a:solidFill>
              </a:rPr>
              <a:t>Egypt:</a:t>
            </a:r>
          </a:p>
          <a:p>
            <a:pPr marR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de-DE" sz="1600" b="1" dirty="0" err="1" smtClean="0">
                <a:solidFill>
                  <a:srgbClr val="92D050"/>
                </a:solidFill>
              </a:rPr>
              <a:t>Sodmein</a:t>
            </a:r>
            <a:r>
              <a:rPr lang="de-DE" sz="1600" b="1" dirty="0" smtClean="0">
                <a:solidFill>
                  <a:srgbClr val="92D050"/>
                </a:solidFill>
              </a:rPr>
              <a:t> Cave</a:t>
            </a:r>
            <a:endParaRPr lang="de-DE" sz="1600" b="1" dirty="0">
              <a:solidFill>
                <a:srgbClr val="92D050"/>
              </a:solidFill>
            </a:endParaRPr>
          </a:p>
          <a:p>
            <a:pPr algn="r"/>
            <a:r>
              <a:rPr lang="de-DE" sz="1600" b="1" dirty="0" err="1" smtClean="0">
                <a:solidFill>
                  <a:srgbClr val="92D050"/>
                </a:solidFill>
              </a:rPr>
              <a:t>Saqia</a:t>
            </a:r>
            <a:r>
              <a:rPr lang="de-DE" sz="1600" b="1" dirty="0" smtClean="0">
                <a:solidFill>
                  <a:srgbClr val="92D050"/>
                </a:solidFill>
              </a:rPr>
              <a:t> Cave</a:t>
            </a:r>
          </a:p>
          <a:p>
            <a:endParaRPr lang="de-DE" sz="1600" dirty="0" smtClean="0">
              <a:solidFill>
                <a:srgbClr val="92D0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 smtClean="0">
              <a:solidFill>
                <a:srgbClr val="92D050"/>
              </a:solidFill>
            </a:endParaRPr>
          </a:p>
        </p:txBody>
      </p:sp>
      <p:grpSp>
        <p:nvGrpSpPr>
          <p:cNvPr id="6" name="Gruppieren 5"/>
          <p:cNvGrpSpPr/>
          <p:nvPr/>
        </p:nvGrpSpPr>
        <p:grpSpPr>
          <a:xfrm>
            <a:off x="4135159" y="2701788"/>
            <a:ext cx="4900344" cy="2383396"/>
            <a:chOff x="4135159" y="2701788"/>
            <a:chExt cx="4900344" cy="2383396"/>
          </a:xfrm>
        </p:grpSpPr>
        <p:pic>
          <p:nvPicPr>
            <p:cNvPr id="30" name="Grafik 20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159" b="19679"/>
            <a:stretch>
              <a:fillRect/>
            </a:stretch>
          </p:blipFill>
          <p:spPr bwMode="auto">
            <a:xfrm>
              <a:off x="4135159" y="2701788"/>
              <a:ext cx="4900344" cy="2383396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feld 31"/>
            <p:cNvSpPr txBox="1"/>
            <p:nvPr/>
          </p:nvSpPr>
          <p:spPr>
            <a:xfrm>
              <a:off x="6262712" y="4509120"/>
              <a:ext cx="2701381" cy="461665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</p:spPr>
          <p:txBody>
            <a:bodyPr wrap="none" rtlCol="0">
              <a:spAutoFit/>
            </a:bodyPr>
            <a:lstStyle/>
            <a:p>
              <a:pPr eaLnBrk="1" hangingPunct="1"/>
              <a:r>
                <a:rPr lang="de-DE" kern="0" dirty="0" err="1"/>
                <a:t>Sodmein</a:t>
              </a:r>
              <a:r>
                <a:rPr lang="de-DE" kern="0" dirty="0"/>
                <a:t> </a:t>
              </a:r>
              <a:r>
                <a:rPr lang="de-DE" kern="0" dirty="0" err="1" smtClean="0"/>
                <a:t>Terraces</a:t>
              </a:r>
              <a:endParaRPr lang="de-DE" kern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505647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Design">
  <a:themeElements>
    <a:clrScheme name="Office-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-Design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 W3" charset="0"/>
            <a:cs typeface="ヒラギノ角ゴ Pro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 W3" charset="0"/>
            <a:cs typeface="ヒラギノ角ゴ Pro W3" charset="0"/>
          </a:defRPr>
        </a:defPPr>
      </a:lstStyle>
    </a:lnDef>
    <a:txDef>
      <a:spPr/>
      <a:bodyPr/>
      <a:lstStyle>
        <a:defPPr eaLnBrk="1" hangingPunct="1">
          <a:defRPr kern="0" dirty="0" smtClean="0"/>
        </a:defPPr>
      </a:lstStyle>
    </a:txDef>
  </a:objectDefaults>
  <a:extraClrSchemeLst>
    <a:extraClrScheme>
      <a:clrScheme name="Office-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1315</Words>
  <Application>Microsoft Office PowerPoint</Application>
  <PresentationFormat>Bildschirmpräsentation (4:3)</PresentationFormat>
  <Paragraphs>526</Paragraphs>
  <Slides>33</Slides>
  <Notes>15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33</vt:i4>
      </vt:variant>
    </vt:vector>
  </HeadingPairs>
  <TitlesOfParts>
    <vt:vector size="41" baseType="lpstr">
      <vt:lpstr>Arial Unicode MS</vt:lpstr>
      <vt:lpstr>ＭＳ Ｐゴシック</vt:lpstr>
      <vt:lpstr>Aharoni</vt:lpstr>
      <vt:lpstr>Arial</vt:lpstr>
      <vt:lpstr>Gill Sans</vt:lpstr>
      <vt:lpstr>Times</vt:lpstr>
      <vt:lpstr>ヒラギノ角ゴ Pro W3</vt:lpstr>
      <vt:lpstr>Office-Design</vt:lpstr>
      <vt:lpstr>Source area in the CRC 806</vt:lpstr>
      <vt:lpstr>Source area in the CRC 806</vt:lpstr>
      <vt:lpstr>Outline</vt:lpstr>
      <vt:lpstr>Working hypotheses</vt:lpstr>
      <vt:lpstr>MIS 5/6 – Out of Africa IIa </vt:lpstr>
      <vt:lpstr>MIS 3/4 – Out of Africa IIb </vt:lpstr>
      <vt:lpstr>MIS 5/6 – Out of Africa IIa </vt:lpstr>
      <vt:lpstr>Afriki (Semantic Wiki)</vt:lpstr>
      <vt:lpstr>CRC 806 – A-Cluster sites</vt:lpstr>
      <vt:lpstr>CRC 806 – A-Cluster sites</vt:lpstr>
      <vt:lpstr>CRC 806 – A-Cluster sites</vt:lpstr>
      <vt:lpstr>CRC 806 – A-Cluster sites</vt:lpstr>
      <vt:lpstr>Archives we have</vt:lpstr>
      <vt:lpstr>A1 Ethiopia – Mochena Borago </vt:lpstr>
      <vt:lpstr>A1 Ethiopia – Dendi crater</vt:lpstr>
      <vt:lpstr>Archives we have</vt:lpstr>
      <vt:lpstr>A1 Egypt – Sodmein Cave</vt:lpstr>
      <vt:lpstr>A1 Egypt – Saqia Cave</vt:lpstr>
      <vt:lpstr>Archives we have</vt:lpstr>
      <vt:lpstr>Lake Yoa – age-depth model</vt:lpstr>
      <vt:lpstr>Dendi lake – age-depth model</vt:lpstr>
      <vt:lpstr>Lake Chamo – age-depth model</vt:lpstr>
      <vt:lpstr>African Humid Period</vt:lpstr>
      <vt:lpstr>Archives we have</vt:lpstr>
      <vt:lpstr>Chew Bahir 5053-4A</vt:lpstr>
      <vt:lpstr>Chew Bahir 5053-4A</vt:lpstr>
      <vt:lpstr>Deep Drilling 2.0</vt:lpstr>
      <vt:lpstr>archives we might have just in time</vt:lpstr>
      <vt:lpstr>Future directions</vt:lpstr>
      <vt:lpstr>Future directions</vt:lpstr>
      <vt:lpstr>Conclusion</vt:lpstr>
      <vt:lpstr>PowerPoint-Präsentation</vt:lpstr>
      <vt:lpstr>PowerPoint-Präsentation</vt:lpstr>
    </vt:vector>
  </TitlesOfParts>
  <Company>Universität zu Köln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Frau Ehrentreich</dc:creator>
  <cp:lastModifiedBy>Finn Viehberg</cp:lastModifiedBy>
  <cp:revision>244</cp:revision>
  <dcterms:created xsi:type="dcterms:W3CDTF">2007-02-13T13:00:22Z</dcterms:created>
  <dcterms:modified xsi:type="dcterms:W3CDTF">2015-06-15T19:11:54Z</dcterms:modified>
</cp:coreProperties>
</file>