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7" r:id="rId4"/>
    <p:sldId id="329" r:id="rId5"/>
    <p:sldId id="342" r:id="rId6"/>
    <p:sldId id="334" r:id="rId7"/>
    <p:sldId id="330" r:id="rId8"/>
    <p:sldId id="343" r:id="rId9"/>
    <p:sldId id="344" r:id="rId10"/>
    <p:sldId id="351" r:id="rId11"/>
    <p:sldId id="322" r:id="rId12"/>
    <p:sldId id="319" r:id="rId13"/>
    <p:sldId id="355" r:id="rId14"/>
    <p:sldId id="318" r:id="rId15"/>
    <p:sldId id="317" r:id="rId16"/>
    <p:sldId id="352" r:id="rId17"/>
    <p:sldId id="353" r:id="rId18"/>
    <p:sldId id="354" r:id="rId19"/>
    <p:sldId id="356" r:id="rId20"/>
    <p:sldId id="358" r:id="rId21"/>
    <p:sldId id="331" r:id="rId22"/>
    <p:sldId id="288" r:id="rId23"/>
    <p:sldId id="328" r:id="rId24"/>
    <p:sldId id="350" r:id="rId25"/>
    <p:sldId id="323" r:id="rId26"/>
    <p:sldId id="292" r:id="rId27"/>
    <p:sldId id="359" r:id="rId28"/>
    <p:sldId id="33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olich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7B74C"/>
    <a:srgbClr val="F9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>
        <p:scale>
          <a:sx n="75" d="100"/>
          <a:sy n="75" d="100"/>
        </p:scale>
        <p:origin x="-123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6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420A-7180-426C-9D36-D30E69ECEAB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651F-2D8E-4E74-9302-44B2576923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2808312" cy="662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131840" y="116632"/>
            <a:ext cx="5856622" cy="540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7483" y="764704"/>
            <a:ext cx="4678288" cy="24757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Incorporating </a:t>
            </a:r>
            <a:r>
              <a:rPr lang="en-US" b="1" dirty="0" smtClean="0">
                <a:solidFill>
                  <a:schemeClr val="bg1"/>
                </a:solidFill>
              </a:rPr>
              <a:t>‘Culture’ </a:t>
            </a:r>
            <a:r>
              <a:rPr lang="en-US" b="1" dirty="0">
                <a:solidFill>
                  <a:schemeClr val="bg1"/>
                </a:solidFill>
              </a:rPr>
              <a:t>in the ABM of </a:t>
            </a:r>
            <a:r>
              <a:rPr lang="en-US" b="1" dirty="0" smtClean="0">
                <a:solidFill>
                  <a:schemeClr val="bg1"/>
                </a:solidFill>
              </a:rPr>
              <a:t>Mobile Hunter-Gatherers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067944" cy="91698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Martin </a:t>
            </a:r>
            <a:r>
              <a:rPr lang="en-US" sz="2400" dirty="0" err="1" smtClean="0">
                <a:solidFill>
                  <a:schemeClr val="bg1"/>
                </a:solidFill>
              </a:rPr>
              <a:t>Solich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University of Cologne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620688"/>
            <a:ext cx="4678288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</a:rPr>
              <a:t>Considering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Cultural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Complexity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 ABM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2015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Cologne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48748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Grafik 8" descr="http://www.buko12.de/wp-content/uploads/2010/08/Uni-K%C3%B6ln_Unter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9"/>
            <a:ext cx="1968190" cy="102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/>
          <p:cNvSpPr/>
          <p:nvPr/>
        </p:nvSpPr>
        <p:spPr>
          <a:xfrm>
            <a:off x="4392263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CRC 806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 smtClean="0"/>
              <a:t>Our </a:t>
            </a:r>
            <a:r>
              <a:rPr lang="en-US" b="1" dirty="0"/>
              <a:t>Way to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9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Question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dobe Heiti Std R" pitchFamily="34" charset="-128"/>
                <a:ea typeface="Adobe Heiti Std R" pitchFamily="34" charset="-128"/>
              </a:rPr>
              <a:t>7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de-DE" b="1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e-DE" b="1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67544" y="2636912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explain and model the emergence of similarities and variations in mobility patterns among contemporary hunter-gatherers?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‘Optimality’ 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7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Human Behavioral Ecology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8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00192" y="561454"/>
            <a:ext cx="15121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Human Behavioral Ecology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0" y="2060848"/>
            <a:ext cx="4572000" cy="4536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nhaltsplatzhalter 3"/>
          <p:cNvSpPr txBox="1">
            <a:spLocks/>
          </p:cNvSpPr>
          <p:nvPr/>
        </p:nvSpPr>
        <p:spPr>
          <a:xfrm>
            <a:off x="395536" y="2353456"/>
            <a:ext cx="4089202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Humans‘ behavioral 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trategies – especially the one of hunter-gatherers – tend to be optimal adapted to their environmental conditions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Best options are </a:t>
            </a:r>
            <a:r>
              <a:rPr lang="en-US" sz="2400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alculable by </a:t>
            </a: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smtClean="0">
                <a:solidFill>
                  <a:schemeClr val="bg1"/>
                </a:solidFill>
              </a:rPr>
              <a:t>sing fitness proxies like net foraging return rates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5" name="Inhaltsplatzhalter 3"/>
          <p:cNvSpPr txBox="1">
            <a:spLocks/>
          </p:cNvSpPr>
          <p:nvPr/>
        </p:nvSpPr>
        <p:spPr>
          <a:xfrm>
            <a:off x="4903663" y="2068612"/>
            <a:ext cx="4233217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fitness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proxies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/‘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currencies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‘: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Return Rate per Unit Foraging Time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(Adaptation)</a:t>
            </a:r>
          </a:p>
          <a:p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Thirst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Starvation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Predators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Survival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Offspring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Surviving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Offspring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Reproduction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Modeling Mobility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dobe Heiti Std R" pitchFamily="34" charset="-128"/>
                <a:ea typeface="Adobe Heiti Std R" pitchFamily="34" charset="-128"/>
              </a:rPr>
              <a:t>9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6" name="Gleichschenkliges Dreieck 45"/>
          <p:cNvSpPr/>
          <p:nvPr/>
        </p:nvSpPr>
        <p:spPr>
          <a:xfrm>
            <a:off x="1591521" y="3258689"/>
            <a:ext cx="188296" cy="1647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1094403" y="2780928"/>
            <a:ext cx="1184296" cy="1125218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2287459" y="2780928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1829260" y="3336640"/>
            <a:ext cx="920807" cy="888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leichschenkliges Dreieck 73"/>
          <p:cNvSpPr/>
          <p:nvPr/>
        </p:nvSpPr>
        <p:spPr>
          <a:xfrm>
            <a:off x="2817877" y="3263130"/>
            <a:ext cx="188296" cy="16478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Textfeld 80"/>
          <p:cNvSpPr txBox="1"/>
          <p:nvPr/>
        </p:nvSpPr>
        <p:spPr>
          <a:xfrm>
            <a:off x="287214" y="20608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Residential Mobility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7911051" y="6372303"/>
            <a:ext cx="175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Kelly 1995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5436096" y="2291680"/>
            <a:ext cx="0" cy="36198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 flipH="1">
            <a:off x="5220072" y="5726906"/>
            <a:ext cx="357063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>
            <a:off x="5436096" y="5092079"/>
            <a:ext cx="310550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H="1" flipV="1">
            <a:off x="5436096" y="3701792"/>
            <a:ext cx="3061548" cy="602974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H="1" flipV="1">
            <a:off x="5452636" y="3140969"/>
            <a:ext cx="3061548" cy="16917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8264348" y="4399583"/>
            <a:ext cx="175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8264348" y="3960670"/>
            <a:ext cx="175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Move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5801027" y="5075669"/>
            <a:ext cx="211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Minimum </a:t>
            </a:r>
            <a:b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Return Rate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2" name="Gerade Verbindung 91"/>
          <p:cNvCxnSpPr/>
          <p:nvPr/>
        </p:nvCxnSpPr>
        <p:spPr>
          <a:xfrm>
            <a:off x="7046955" y="2780928"/>
            <a:ext cx="11277" cy="31341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6933019" y="2291680"/>
            <a:ext cx="211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Optimal Moment</a:t>
            </a:r>
            <a:b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to Move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5683856" y="5915105"/>
            <a:ext cx="320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One-Way Distance to Foraging Area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(km)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 rot="16200000">
            <a:off x="3703274" y="3893312"/>
            <a:ext cx="283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Net Foraging Return Rate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(kcal/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Gleichschenkliges Dreieck 40"/>
          <p:cNvSpPr/>
          <p:nvPr/>
        </p:nvSpPr>
        <p:spPr>
          <a:xfrm>
            <a:off x="1464475" y="4645890"/>
            <a:ext cx="188296" cy="1647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827584" y="4081296"/>
            <a:ext cx="1462079" cy="1422140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2298422" y="4081296"/>
            <a:ext cx="1481489" cy="142214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1698011" y="4737360"/>
            <a:ext cx="1214014" cy="2266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leichschenkliges Dreieck 46"/>
          <p:cNvSpPr/>
          <p:nvPr/>
        </p:nvSpPr>
        <p:spPr>
          <a:xfrm>
            <a:off x="2945018" y="4677637"/>
            <a:ext cx="188296" cy="16478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48"/>
          <p:cNvCxnSpPr/>
          <p:nvPr/>
        </p:nvCxnSpPr>
        <p:spPr>
          <a:xfrm flipH="1" flipV="1">
            <a:off x="5433516" y="2707811"/>
            <a:ext cx="3061548" cy="1691772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 flipV="1">
            <a:off x="5433516" y="3334163"/>
            <a:ext cx="3061548" cy="60297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6023315" y="2780928"/>
            <a:ext cx="11277" cy="31341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8251526" y="2753345"/>
            <a:ext cx="11277" cy="31341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7186533" y="2767458"/>
            <a:ext cx="11277" cy="313417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leichschenkliges Dreieck 53"/>
          <p:cNvSpPr/>
          <p:nvPr/>
        </p:nvSpPr>
        <p:spPr>
          <a:xfrm>
            <a:off x="1591521" y="6138034"/>
            <a:ext cx="188296" cy="1647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1094403" y="5660273"/>
            <a:ext cx="1184296" cy="1125218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/>
          <p:nvPr/>
        </p:nvCxnSpPr>
        <p:spPr>
          <a:xfrm>
            <a:off x="1850411" y="6211547"/>
            <a:ext cx="1061614" cy="2266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Gleichschenkliges Dreieck 57"/>
          <p:cNvSpPr/>
          <p:nvPr/>
        </p:nvSpPr>
        <p:spPr>
          <a:xfrm>
            <a:off x="3034942" y="6196041"/>
            <a:ext cx="94148" cy="7634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6300192" y="561454"/>
            <a:ext cx="15121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Human Behavioral Ecology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8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Modeling Individual Behavior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9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3542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Behavioral Strategies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2132856"/>
            <a:ext cx="54006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Consider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Residential Moving Options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8061" y="4869160"/>
            <a:ext cx="541111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Calculate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Costs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and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Benefits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for</a:t>
            </a:r>
            <a:r>
              <a:rPr lang="de-DE" b="1" dirty="0" smtClean="0">
                <a:solidFill>
                  <a:schemeClr val="bg1"/>
                </a:solidFill>
              </a:rPr>
              <a:t> all Options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7544" y="2779187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1547664" y="2777730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627784" y="2777729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707904" y="2777728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173101" y="5258043"/>
            <a:ext cx="0" cy="4056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78061" y="3313707"/>
            <a:ext cx="1080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STAY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558181" y="3306313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MOVING</a:t>
            </a:r>
            <a:b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627784" y="331488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LEAVING</a:t>
            </a:r>
            <a:b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</a:p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(FISSION)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718421" y="3275057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JOINING GROUP</a:t>
            </a:r>
          </a:p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(FUSION)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300192" y="3860311"/>
            <a:ext cx="2843808" cy="29976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04" y="4145827"/>
            <a:ext cx="2443222" cy="2426411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300192" y="561454"/>
            <a:ext cx="15121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Human Behavioral Ecology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4788024" y="2777728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feld 34"/>
          <p:cNvSpPr txBox="1"/>
          <p:nvPr/>
        </p:nvSpPr>
        <p:spPr>
          <a:xfrm>
            <a:off x="4798541" y="3275057"/>
            <a:ext cx="10801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CHANGINGGROUP</a:t>
            </a:r>
          </a:p>
          <a:p>
            <a:pPr algn="ctr"/>
            <a:endParaRPr lang="de-D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8061" y="2777728"/>
            <a:ext cx="2149723" cy="2070281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621608" y="2777728"/>
            <a:ext cx="2149723" cy="2070281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436141" y="5739552"/>
            <a:ext cx="541111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Compare</a:t>
            </a:r>
            <a:r>
              <a:rPr lang="de-DE" b="1" dirty="0" smtClean="0">
                <a:solidFill>
                  <a:schemeClr val="bg1"/>
                </a:solidFill>
              </a:rPr>
              <a:t> Option Outcomes </a:t>
            </a:r>
            <a:r>
              <a:rPr lang="de-DE" b="1" dirty="0" err="1" smtClean="0">
                <a:solidFill>
                  <a:schemeClr val="bg1"/>
                </a:solidFill>
              </a:rPr>
              <a:t>and</a:t>
            </a:r>
            <a:r>
              <a:rPr lang="de-DE" b="1" dirty="0" smtClean="0">
                <a:solidFill>
                  <a:schemeClr val="bg1"/>
                </a:solidFill>
              </a:rPr>
              <a:t> Select </a:t>
            </a:r>
            <a:r>
              <a:rPr lang="de-DE" b="1" dirty="0">
                <a:solidFill>
                  <a:schemeClr val="bg1"/>
                </a:solidFill>
              </a:rPr>
              <a:t>B</a:t>
            </a:r>
            <a:r>
              <a:rPr lang="de-DE" b="1" dirty="0" smtClean="0">
                <a:solidFill>
                  <a:schemeClr val="bg1"/>
                </a:solidFill>
              </a:rPr>
              <a:t>est </a:t>
            </a:r>
            <a:r>
              <a:rPr lang="de-DE" b="1" dirty="0" err="1" smtClean="0">
                <a:solidFill>
                  <a:schemeClr val="bg1"/>
                </a:solidFill>
              </a:rPr>
              <a:t>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37077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34" name="Inhaltsplatzhalter 3"/>
          <p:cNvSpPr txBox="1">
            <a:spLocks/>
          </p:cNvSpPr>
          <p:nvPr/>
        </p:nvSpPr>
        <p:spPr>
          <a:xfrm>
            <a:off x="482799" y="1988840"/>
            <a:ext cx="3873177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ABM ‚</a:t>
            </a:r>
            <a:r>
              <a:rPr lang="de-DE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Optimality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Models</a:t>
            </a:r>
            <a:endParaRPr lang="de-DE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reproduce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Kelly‘s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Binford‘s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respect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Camp 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 frequencies in environments with homogenous distributed resources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Residential and logistical mobility ratio dependent on resource distribution (homogenous or ‘patchy’)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619944" y="1370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Limits of ‚Optimality‘ Models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572000" y="1988840"/>
            <a:ext cx="4572000" cy="4869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nhaltsplatzhalter 3"/>
          <p:cNvSpPr txBox="1">
            <a:spLocks/>
          </p:cNvSpPr>
          <p:nvPr/>
        </p:nvSpPr>
        <p:spPr>
          <a:xfrm>
            <a:off x="4967536" y="2132856"/>
            <a:ext cx="4089202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smtClean="0">
                <a:solidFill>
                  <a:schemeClr val="bg1"/>
                </a:solidFill>
              </a:rPr>
              <a:t>Limits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Converting currencies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Operationalization of social costs and benefits</a:t>
            </a:r>
          </a:p>
          <a:p>
            <a:r>
              <a:rPr lang="de-DE" sz="2400" dirty="0" err="1" smtClean="0">
                <a:solidFill>
                  <a:schemeClr val="bg1"/>
                </a:solidFill>
              </a:rPr>
              <a:t>Evaluating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long</a:t>
            </a:r>
            <a:r>
              <a:rPr lang="de-DE" sz="2400" dirty="0" smtClean="0">
                <a:solidFill>
                  <a:schemeClr val="bg1"/>
                </a:solidFill>
              </a:rPr>
              <a:t>-term </a:t>
            </a:r>
            <a:r>
              <a:rPr lang="de-DE" sz="2400" dirty="0" err="1" smtClean="0">
                <a:solidFill>
                  <a:schemeClr val="bg1"/>
                </a:solidFill>
              </a:rPr>
              <a:t>benefits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agents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err="1" smtClean="0">
                <a:solidFill>
                  <a:schemeClr val="bg1"/>
                </a:solidFill>
              </a:rPr>
              <a:t>Conflicting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short</a:t>
            </a:r>
            <a:r>
              <a:rPr lang="de-DE" sz="2400" dirty="0" smtClean="0">
                <a:solidFill>
                  <a:schemeClr val="bg1"/>
                </a:solidFill>
              </a:rPr>
              <a:t>- </a:t>
            </a:r>
            <a:r>
              <a:rPr lang="de-DE" sz="2400" dirty="0" err="1" smtClean="0">
                <a:solidFill>
                  <a:schemeClr val="bg1"/>
                </a:solidFill>
              </a:rPr>
              <a:t>and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long</a:t>
            </a:r>
            <a:r>
              <a:rPr lang="de-DE" sz="2400" dirty="0" smtClean="0">
                <a:solidFill>
                  <a:schemeClr val="bg1"/>
                </a:solidFill>
              </a:rPr>
              <a:t>-term </a:t>
            </a:r>
            <a:r>
              <a:rPr lang="de-DE" sz="2400" dirty="0" err="1" smtClean="0">
                <a:solidFill>
                  <a:schemeClr val="bg1"/>
                </a:solidFill>
              </a:rPr>
              <a:t>benefits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‚Optimal‘ </a:t>
            </a:r>
            <a:r>
              <a:rPr lang="de-DE" sz="2400" dirty="0" err="1" smtClean="0">
                <a:solidFill>
                  <a:schemeClr val="bg1"/>
                </a:solidFill>
              </a:rPr>
              <a:t>adaptation</a:t>
            </a:r>
            <a:r>
              <a:rPr lang="de-DE" sz="2400" dirty="0" smtClean="0">
                <a:solidFill>
                  <a:schemeClr val="bg1"/>
                </a:solidFill>
              </a:rPr>
              <a:t> vs. </a:t>
            </a:r>
            <a:r>
              <a:rPr lang="de-DE" sz="2400" dirty="0" err="1" smtClean="0">
                <a:solidFill>
                  <a:schemeClr val="bg1"/>
                </a:solidFill>
              </a:rPr>
              <a:t>Flexibility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300192" y="561454"/>
            <a:ext cx="15121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Human Behavioral Ecology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Social Dimension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Hunter-Gatherer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de-DE" sz="3200" b="1" dirty="0" smtClean="0">
                <a:solidFill>
                  <a:schemeClr val="bg1"/>
                </a:solidFill>
              </a:rPr>
              <a:t>The </a:t>
            </a:r>
            <a:r>
              <a:rPr lang="de-DE" sz="3200" b="1" dirty="0" err="1" smtClean="0">
                <a:solidFill>
                  <a:schemeClr val="bg1"/>
                </a:solidFill>
              </a:rPr>
              <a:t>Social</a:t>
            </a:r>
            <a:r>
              <a:rPr lang="de-DE" sz="3200" b="1" dirty="0" smtClean="0">
                <a:solidFill>
                  <a:schemeClr val="bg1"/>
                </a:solidFill>
              </a:rPr>
              <a:t> Human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559708"/>
            <a:ext cx="158417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Social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Dimension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1171803" y="3704885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4183661" y="4388961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lipse 46"/>
          <p:cNvSpPr/>
          <p:nvPr/>
        </p:nvSpPr>
        <p:spPr>
          <a:xfrm>
            <a:off x="5177473" y="3058858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llipse 57"/>
          <p:cNvSpPr/>
          <p:nvPr/>
        </p:nvSpPr>
        <p:spPr>
          <a:xfrm>
            <a:off x="3182570" y="3058858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llipse 58"/>
          <p:cNvSpPr/>
          <p:nvPr/>
        </p:nvSpPr>
        <p:spPr>
          <a:xfrm>
            <a:off x="7041923" y="3266206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7544511" y="2681466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llipse 60"/>
          <p:cNvSpPr/>
          <p:nvPr/>
        </p:nvSpPr>
        <p:spPr>
          <a:xfrm>
            <a:off x="7640274" y="4062333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Ellipse 61"/>
          <p:cNvSpPr/>
          <p:nvPr/>
        </p:nvSpPr>
        <p:spPr>
          <a:xfrm>
            <a:off x="7646461" y="4795327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llipse 63"/>
          <p:cNvSpPr/>
          <p:nvPr/>
        </p:nvSpPr>
        <p:spPr>
          <a:xfrm>
            <a:off x="8201858" y="3822873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llipse 64"/>
          <p:cNvSpPr/>
          <p:nvPr/>
        </p:nvSpPr>
        <p:spPr>
          <a:xfrm>
            <a:off x="8411124" y="4795327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lipse 65"/>
          <p:cNvSpPr/>
          <p:nvPr/>
        </p:nvSpPr>
        <p:spPr>
          <a:xfrm>
            <a:off x="8399880" y="3092693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67"/>
          <p:cNvSpPr/>
          <p:nvPr/>
        </p:nvSpPr>
        <p:spPr>
          <a:xfrm>
            <a:off x="7004451" y="4417935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6"/>
          <p:cNvCxnSpPr/>
          <p:nvPr/>
        </p:nvCxnSpPr>
        <p:spPr>
          <a:xfrm>
            <a:off x="7742533" y="2870162"/>
            <a:ext cx="855369" cy="3960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flipH="1">
            <a:off x="8399880" y="3281389"/>
            <a:ext cx="198022" cy="7301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7116826" y="3418606"/>
            <a:ext cx="1294298" cy="5929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flipV="1">
            <a:off x="7239945" y="2879488"/>
            <a:ext cx="594919" cy="5391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8411124" y="4046011"/>
            <a:ext cx="198022" cy="9380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7894933" y="4046011"/>
            <a:ext cx="516191" cy="2050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7100473" y="4606631"/>
            <a:ext cx="855369" cy="3960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H="1">
            <a:off x="7844483" y="4263802"/>
            <a:ext cx="31302" cy="738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V="1">
            <a:off x="7239945" y="4260355"/>
            <a:ext cx="588234" cy="3728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4152020" y="3439416"/>
            <a:ext cx="823729" cy="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V="1">
            <a:off x="4880848" y="3932619"/>
            <a:ext cx="411865" cy="456342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3785961" y="3932619"/>
            <a:ext cx="397700" cy="456342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667747" y="550508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Individual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3773317" y="550508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Social</a:t>
            </a:r>
            <a:r>
              <a:rPr lang="de-DE" sz="2400" b="1" dirty="0" smtClean="0">
                <a:solidFill>
                  <a:schemeClr val="bg1"/>
                </a:solidFill>
              </a:rPr>
              <a:t> Relations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193630" y="550508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Social</a:t>
            </a:r>
            <a:r>
              <a:rPr lang="de-DE" sz="2400" b="1" dirty="0" smtClean="0">
                <a:solidFill>
                  <a:schemeClr val="bg1"/>
                </a:solidFill>
              </a:rPr>
              <a:t> Interactions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94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err="1" smtClean="0">
                <a:solidFill>
                  <a:schemeClr val="bg1"/>
                </a:solidFill>
              </a:rPr>
              <a:t>Social</a:t>
            </a:r>
            <a:r>
              <a:rPr lang="de-DE" sz="3200" b="1" dirty="0" smtClean="0">
                <a:solidFill>
                  <a:schemeClr val="bg1"/>
                </a:solidFill>
              </a:rPr>
              <a:t> Interactions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0" name="Inhaltsplatzhalter 2"/>
          <p:cNvSpPr txBox="1">
            <a:spLocks/>
          </p:cNvSpPr>
          <p:nvPr/>
        </p:nvSpPr>
        <p:spPr>
          <a:xfrm>
            <a:off x="467544" y="2132856"/>
            <a:ext cx="3808173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</a:t>
            </a:r>
            <a:endParaRPr lang="de-DE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Protection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b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Childcare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Cooperative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Subsistence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</a:t>
            </a:r>
            <a:endParaRPr lang="de-DE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Safety Nets due to Sharing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Exchange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559708"/>
            <a:ext cx="158417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Social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Dimension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076056" y="2132856"/>
            <a:ext cx="4067944" cy="47564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4778558" y="2348880"/>
            <a:ext cx="3808173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Avoiding Conflicts</a:t>
            </a:r>
            <a:r>
              <a:rPr lang="en-US" sz="2800" dirty="0">
                <a:solidFill>
                  <a:schemeClr val="bg1"/>
                </a:solidFill>
              </a:rPr>
              <a:t>: Moving if tensions arise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Moving to Reproduce</a:t>
            </a:r>
            <a:r>
              <a:rPr lang="en-US" sz="2800" dirty="0">
                <a:solidFill>
                  <a:schemeClr val="bg1"/>
                </a:solidFill>
              </a:rPr>
              <a:t>: Finding a mating partner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Maintaining Networks</a:t>
            </a:r>
            <a:r>
              <a:rPr lang="en-US" sz="2800" dirty="0">
                <a:solidFill>
                  <a:schemeClr val="bg1"/>
                </a:solidFill>
              </a:rPr>
              <a:t>: Visitations to ascertain the relations to </a:t>
            </a:r>
            <a:r>
              <a:rPr lang="en-US" sz="2800" dirty="0" smtClean="0">
                <a:solidFill>
                  <a:schemeClr val="bg1"/>
                </a:solidFill>
              </a:rPr>
              <a:t>others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de-DE" sz="3200" b="1" dirty="0" err="1" smtClean="0">
                <a:solidFill>
                  <a:schemeClr val="bg1"/>
                </a:solidFill>
              </a:rPr>
              <a:t>Decision</a:t>
            </a:r>
            <a:r>
              <a:rPr lang="de-DE" sz="3200" b="1" dirty="0" smtClean="0">
                <a:solidFill>
                  <a:schemeClr val="bg1"/>
                </a:solidFill>
              </a:rPr>
              <a:t> Making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14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559708"/>
            <a:ext cx="158417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Social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Dimension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871700" y="2131397"/>
            <a:ext cx="54006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Consider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Residential Moving Options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882217" y="4867701"/>
            <a:ext cx="541111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Evaluate</a:t>
            </a:r>
            <a:r>
              <a:rPr lang="de-DE" b="1" dirty="0" smtClean="0">
                <a:solidFill>
                  <a:schemeClr val="bg1"/>
                </a:solidFill>
              </a:rPr>
              <a:t> Relations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871700" y="2777728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2951820" y="2776271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4031940" y="2776270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5112060" y="2776269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4577257" y="5256584"/>
            <a:ext cx="0" cy="4056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882217" y="331224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STAY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CHANGES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962337" y="3158181"/>
            <a:ext cx="10801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</a:t>
            </a:r>
            <a:b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CHANGES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042457" y="2882542"/>
            <a:ext cx="10801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</a:t>
            </a:r>
            <a:b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OR DISMISS INTER-ACTIONS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5104457" y="2882541"/>
            <a:ext cx="10801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 GROUP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OR REINFORCEINTER-ACTIONS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6192180" y="2776269"/>
            <a:ext cx="1080120" cy="208997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feld 49"/>
          <p:cNvSpPr txBox="1"/>
          <p:nvPr/>
        </p:nvSpPr>
        <p:spPr>
          <a:xfrm>
            <a:off x="6202697" y="2882541"/>
            <a:ext cx="10801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 GROUP</a:t>
            </a: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OR REINFORCEINTER-ACTIONS</a:t>
            </a:r>
          </a:p>
          <a:p>
            <a:pPr algn="ctr"/>
            <a:endParaRPr lang="de-D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de-D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840297" y="5738093"/>
            <a:ext cx="5411117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Identify</a:t>
            </a:r>
            <a:r>
              <a:rPr lang="de-DE" b="1" dirty="0" smtClean="0">
                <a:solidFill>
                  <a:schemeClr val="bg1"/>
                </a:solidFill>
              </a:rPr>
              <a:t> Relation Relevant Goals </a:t>
            </a:r>
            <a:r>
              <a:rPr lang="de-DE" b="1" dirty="0" err="1" smtClean="0">
                <a:solidFill>
                  <a:schemeClr val="bg1"/>
                </a:solidFill>
              </a:rPr>
              <a:t>and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Strategies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to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Fullfill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the</a:t>
            </a:r>
            <a:r>
              <a:rPr lang="de-DE" b="1" dirty="0" smtClean="0">
                <a:solidFill>
                  <a:schemeClr val="bg1"/>
                </a:solidFill>
              </a:rPr>
              <a:t> Goals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3548" y="1808623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</a:p>
          <a:p>
            <a:pPr lvl="0"/>
            <a:r>
              <a:rPr lang="en-US" sz="2000" b="1" dirty="0">
                <a:solidFill>
                  <a:prstClr val="white"/>
                </a:solidFill>
              </a:rPr>
              <a:t>Hunter-Gatherer Mobility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43808" y="1811746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‘Optimality’ </a:t>
            </a:r>
            <a:r>
              <a:rPr lang="en-US" sz="2000" b="1" dirty="0">
                <a:solidFill>
                  <a:schemeClr val="bg1"/>
                </a:solidFill>
              </a:rPr>
              <a:t>Models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2683" y="3423553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</a:p>
          <a:p>
            <a:pPr lvl="0"/>
            <a:r>
              <a:rPr lang="de-DE" sz="2000" b="1" dirty="0" err="1" smtClean="0">
                <a:solidFill>
                  <a:prstClr val="white"/>
                </a:solidFill>
              </a:rPr>
              <a:t>Social</a:t>
            </a:r>
            <a:r>
              <a:rPr lang="de-DE" sz="2000" b="1" dirty="0" smtClean="0">
                <a:solidFill>
                  <a:prstClr val="white"/>
                </a:solidFill>
              </a:rPr>
              <a:t> Dimension </a:t>
            </a:r>
            <a:r>
              <a:rPr lang="de-DE" sz="2000" b="1" dirty="0" err="1" smtClean="0">
                <a:solidFill>
                  <a:prstClr val="white"/>
                </a:solidFill>
              </a:rPr>
              <a:t>of</a:t>
            </a:r>
            <a:r>
              <a:rPr lang="de-DE" sz="2000" b="1" dirty="0" smtClean="0">
                <a:solidFill>
                  <a:prstClr val="white"/>
                </a:solidFill>
              </a:rPr>
              <a:t> Mobility</a:t>
            </a:r>
            <a:endParaRPr lang="de-DE" sz="2000" b="1" dirty="0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872943" y="3426676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latin typeface="Adobe Heiti Std R" pitchFamily="34" charset="-128"/>
                <a:ea typeface="Adobe Heiti Std R" pitchFamily="34" charset="-128"/>
              </a:rPr>
              <a:t>4</a:t>
            </a:r>
          </a:p>
          <a:p>
            <a:pPr lvl="0"/>
            <a:r>
              <a:rPr lang="de-DE" sz="2000" b="1" dirty="0">
                <a:solidFill>
                  <a:prstClr val="white"/>
                </a:solidFill>
              </a:rPr>
              <a:t>The Cultural </a:t>
            </a:r>
            <a:r>
              <a:rPr lang="de-DE" sz="2000" b="1" dirty="0" err="1">
                <a:solidFill>
                  <a:prstClr val="white"/>
                </a:solidFill>
              </a:rPr>
              <a:t>Factor</a:t>
            </a:r>
            <a:endParaRPr lang="de-DE" sz="20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de-DE" sz="1600" b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284688" y="3423552"/>
            <a:ext cx="2088232" cy="1370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Adobe Heiti Std R" pitchFamily="34" charset="-128"/>
                <a:ea typeface="Adobe Heiti Std R" pitchFamily="34" charset="-128"/>
              </a:rPr>
              <a:t>5</a:t>
            </a:r>
            <a:endParaRPr lang="de-DE" sz="1600" b="1" dirty="0" smtClean="0">
              <a:latin typeface="Adobe Heiti Std R" pitchFamily="34" charset="-128"/>
              <a:ea typeface="Adobe Heiti Std R" pitchFamily="34" charset="-128"/>
            </a:endParaRPr>
          </a:p>
          <a:p>
            <a:pPr lvl="0"/>
            <a:r>
              <a:rPr lang="de-DE" sz="2000" b="1" dirty="0">
                <a:solidFill>
                  <a:prstClr val="white"/>
                </a:solidFill>
              </a:rPr>
              <a:t>Modeling Mobility</a:t>
            </a:r>
          </a:p>
          <a:p>
            <a:pPr>
              <a:lnSpc>
                <a:spcPct val="150000"/>
              </a:lnSpc>
            </a:pPr>
            <a:endParaRPr lang="de-DE" sz="1600" b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0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Modeling ‘Social‘ Mobility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15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559708"/>
            <a:ext cx="158417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Social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Dimension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413538" y="2896770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916126" y="2312030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1541348" y="3644862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1042672" y="3818080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1145304" y="3139645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1771495" y="3206263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1522234" y="2631081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/>
          <p:cNvSpPr/>
          <p:nvPr/>
        </p:nvSpPr>
        <p:spPr>
          <a:xfrm>
            <a:off x="465138" y="3396491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Gerade Verbindung 46"/>
          <p:cNvCxnSpPr/>
          <p:nvPr/>
        </p:nvCxnSpPr>
        <p:spPr>
          <a:xfrm>
            <a:off x="1114148" y="2500726"/>
            <a:ext cx="606108" cy="3000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>
            <a:off x="1304361" y="2787119"/>
            <a:ext cx="381207" cy="5412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665021" y="3082978"/>
            <a:ext cx="678305" cy="2964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608217" y="2500726"/>
            <a:ext cx="505931" cy="6000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1117779" y="2390706"/>
            <a:ext cx="198022" cy="9380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1343326" y="3308772"/>
            <a:ext cx="574952" cy="706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665021" y="3583655"/>
            <a:ext cx="639340" cy="4385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H="1">
            <a:off x="1240694" y="3313158"/>
            <a:ext cx="102632" cy="6627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1720256" y="2787119"/>
            <a:ext cx="249261" cy="5569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012239" y="30553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Roles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5" name="Gerade Verbindung 74"/>
          <p:cNvCxnSpPr/>
          <p:nvPr/>
        </p:nvCxnSpPr>
        <p:spPr>
          <a:xfrm flipV="1">
            <a:off x="1240654" y="3833558"/>
            <a:ext cx="530841" cy="181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H="1">
            <a:off x="663160" y="3297456"/>
            <a:ext cx="588468" cy="2877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541512" y="3109418"/>
            <a:ext cx="70048" cy="4757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H="1">
            <a:off x="1739370" y="3441321"/>
            <a:ext cx="236938" cy="4285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82"/>
          <p:cNvSpPr/>
          <p:nvPr/>
        </p:nvSpPr>
        <p:spPr>
          <a:xfrm>
            <a:off x="2099102" y="4958095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llipse 83"/>
          <p:cNvSpPr/>
          <p:nvPr/>
        </p:nvSpPr>
        <p:spPr>
          <a:xfrm>
            <a:off x="2601690" y="4373355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llipse 84"/>
          <p:cNvSpPr/>
          <p:nvPr/>
        </p:nvSpPr>
        <p:spPr>
          <a:xfrm>
            <a:off x="3226912" y="5706187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llipse 85"/>
          <p:cNvSpPr/>
          <p:nvPr/>
        </p:nvSpPr>
        <p:spPr>
          <a:xfrm>
            <a:off x="2728236" y="5879405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llipse 86"/>
          <p:cNvSpPr/>
          <p:nvPr/>
        </p:nvSpPr>
        <p:spPr>
          <a:xfrm>
            <a:off x="2830868" y="5200970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3457059" y="5267588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/>
          <p:cNvSpPr/>
          <p:nvPr/>
        </p:nvSpPr>
        <p:spPr>
          <a:xfrm>
            <a:off x="3207798" y="4692406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llipse 89"/>
          <p:cNvSpPr/>
          <p:nvPr/>
        </p:nvSpPr>
        <p:spPr>
          <a:xfrm>
            <a:off x="2150702" y="5457816"/>
            <a:ext cx="396044" cy="37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Gerade Verbindung 90"/>
          <p:cNvCxnSpPr/>
          <p:nvPr/>
        </p:nvCxnSpPr>
        <p:spPr>
          <a:xfrm>
            <a:off x="2799712" y="4562051"/>
            <a:ext cx="606108" cy="30001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>
            <a:off x="2989925" y="4848444"/>
            <a:ext cx="381207" cy="5412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2350585" y="5144303"/>
            <a:ext cx="678305" cy="2964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V="1">
            <a:off x="2293781" y="4562051"/>
            <a:ext cx="505931" cy="60002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2803343" y="4452031"/>
            <a:ext cx="198022" cy="9380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3028890" y="5370097"/>
            <a:ext cx="574952" cy="706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>
            <a:off x="2350585" y="5644980"/>
            <a:ext cx="639340" cy="4385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H="1">
            <a:off x="2926258" y="5374483"/>
            <a:ext cx="102632" cy="6627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3405820" y="4848444"/>
            <a:ext cx="249261" cy="5569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flipV="1">
            <a:off x="2926218" y="5894883"/>
            <a:ext cx="530841" cy="1816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flipH="1">
            <a:off x="2348724" y="5358781"/>
            <a:ext cx="588468" cy="2877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2227076" y="5170743"/>
            <a:ext cx="70048" cy="4757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flipH="1">
            <a:off x="3424934" y="5502646"/>
            <a:ext cx="236938" cy="4285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1961711" y="3431226"/>
            <a:ext cx="766525" cy="10208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>
            <a:off x="1438716" y="4195472"/>
            <a:ext cx="660386" cy="762623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7525928" y="2349397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Ellipse 111"/>
          <p:cNvSpPr/>
          <p:nvPr/>
        </p:nvSpPr>
        <p:spPr>
          <a:xfrm>
            <a:off x="5531025" y="2349397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Gerade Verbindung 112"/>
          <p:cNvCxnSpPr/>
          <p:nvPr/>
        </p:nvCxnSpPr>
        <p:spPr>
          <a:xfrm>
            <a:off x="6500475" y="2729955"/>
            <a:ext cx="823729" cy="0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e 113"/>
          <p:cNvSpPr/>
          <p:nvPr/>
        </p:nvSpPr>
        <p:spPr>
          <a:xfrm>
            <a:off x="7525928" y="3801499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llipse 114"/>
          <p:cNvSpPr/>
          <p:nvPr/>
        </p:nvSpPr>
        <p:spPr>
          <a:xfrm>
            <a:off x="5531025" y="3801499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Gerade Verbindung 115"/>
          <p:cNvCxnSpPr/>
          <p:nvPr/>
        </p:nvCxnSpPr>
        <p:spPr>
          <a:xfrm>
            <a:off x="6500475" y="4015208"/>
            <a:ext cx="823729" cy="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7560332" y="5193620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Ellipse 117"/>
          <p:cNvSpPr/>
          <p:nvPr/>
        </p:nvSpPr>
        <p:spPr>
          <a:xfrm>
            <a:off x="5565429" y="5193620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Gerade Verbindung 118"/>
          <p:cNvCxnSpPr/>
          <p:nvPr/>
        </p:nvCxnSpPr>
        <p:spPr>
          <a:xfrm>
            <a:off x="6534879" y="5457816"/>
            <a:ext cx="823729" cy="0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6084168" y="45600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Quality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6156176" y="5977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Balance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2" name="Gerade Verbindung 121"/>
          <p:cNvCxnSpPr/>
          <p:nvPr/>
        </p:nvCxnSpPr>
        <p:spPr>
          <a:xfrm>
            <a:off x="6534879" y="5646512"/>
            <a:ext cx="823729" cy="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>
            <a:off x="6500474" y="4225427"/>
            <a:ext cx="823729" cy="0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feld 123"/>
          <p:cNvSpPr txBox="1"/>
          <p:nvPr/>
        </p:nvSpPr>
        <p:spPr>
          <a:xfrm>
            <a:off x="2728236" y="2277111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Evaluate</a:t>
            </a:r>
            <a:r>
              <a:rPr lang="de-DE" sz="2400" b="1" dirty="0" smtClean="0">
                <a:solidFill>
                  <a:schemeClr val="bg1"/>
                </a:solidFill>
              </a:rPr>
              <a:t> Relations: </a:t>
            </a:r>
            <a:r>
              <a:rPr lang="de-DE" sz="2400" b="1" dirty="0" err="1" smtClean="0">
                <a:solidFill>
                  <a:schemeClr val="bg1"/>
                </a:solidFill>
              </a:rPr>
              <a:t>Number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</a:rPr>
              <a:t> Quality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Cultural Factors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4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Culture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16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559708"/>
            <a:ext cx="158417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Cultural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Factors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Inhaltsplatzhalter 2"/>
          <p:cNvSpPr txBox="1">
            <a:spLocks/>
          </p:cNvSpPr>
          <p:nvPr/>
        </p:nvSpPr>
        <p:spPr>
          <a:xfrm>
            <a:off x="938506" y="2132856"/>
            <a:ext cx="7616347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Culture..</a:t>
            </a:r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“… </a:t>
            </a:r>
            <a:r>
              <a:rPr lang="en-US" sz="2400" dirty="0">
                <a:solidFill>
                  <a:schemeClr val="tx1"/>
                </a:solidFill>
              </a:rPr>
              <a:t>is that complex whole which includes knowledge, belief, art, morals, law, custom, and any other capabilities and habits acquired by man as a member of society."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Tylor </a:t>
            </a:r>
            <a:r>
              <a:rPr lang="en-US" sz="2400" dirty="0" smtClean="0">
                <a:solidFill>
                  <a:schemeClr val="tx1"/>
                </a:solidFill>
              </a:rPr>
              <a:t>1871)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“… </a:t>
            </a:r>
            <a:r>
              <a:rPr lang="en-US" sz="2400" dirty="0">
                <a:solidFill>
                  <a:schemeClr val="tx1"/>
                </a:solidFill>
              </a:rPr>
              <a:t>is a system of shared knowledge, beliefs, procedures, attitudes and artifacts that exists among a group of </a:t>
            </a:r>
            <a:r>
              <a:rPr lang="en-US" sz="2400" dirty="0" smtClean="0">
                <a:solidFill>
                  <a:schemeClr val="tx1"/>
                </a:solidFill>
              </a:rPr>
              <a:t>humans.”</a:t>
            </a:r>
          </a:p>
          <a:p>
            <a:pPr algn="r"/>
            <a:r>
              <a:rPr lang="de-DE" sz="2400" dirty="0" smtClean="0">
                <a:solidFill>
                  <a:schemeClr val="tx1"/>
                </a:solidFill>
              </a:rPr>
              <a:t>(Gill 2013)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de-DE" sz="2400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err="1" smtClean="0">
                <a:solidFill>
                  <a:schemeClr val="bg1"/>
                </a:solidFill>
              </a:rPr>
              <a:t>Decision</a:t>
            </a:r>
            <a:r>
              <a:rPr lang="de-DE" sz="3200" b="1" dirty="0" smtClean="0">
                <a:solidFill>
                  <a:schemeClr val="bg1"/>
                </a:solidFill>
              </a:rPr>
              <a:t> Making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17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228184" y="559708"/>
            <a:ext cx="158417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de-DE" b="1" dirty="0" smtClean="0">
                <a:solidFill>
                  <a:schemeClr val="bg1"/>
                </a:solidFill>
                <a:latin typeface="+mj-lt"/>
              </a:rPr>
            </a:br>
            <a:r>
              <a:rPr lang="de-DE" b="1" dirty="0" smtClean="0">
                <a:solidFill>
                  <a:schemeClr val="bg1"/>
                </a:solidFill>
                <a:latin typeface="+mj-lt"/>
              </a:rPr>
              <a:t>Cultural</a:t>
            </a:r>
            <a:br>
              <a:rPr lang="de-DE" b="1" dirty="0" smtClean="0">
                <a:solidFill>
                  <a:schemeClr val="bg1"/>
                </a:solidFill>
                <a:latin typeface="+mj-lt"/>
              </a:rPr>
            </a:br>
            <a:r>
              <a:rPr lang="de-DE" b="1" dirty="0" err="1" smtClean="0">
                <a:solidFill>
                  <a:schemeClr val="bg1"/>
                </a:solidFill>
                <a:latin typeface="+mj-lt"/>
              </a:rPr>
              <a:t>Factors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3568" y="2767980"/>
            <a:ext cx="1728192" cy="93610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507088" y="1837544"/>
            <a:ext cx="1728192" cy="93610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05272" y="4865228"/>
            <a:ext cx="2106488" cy="93610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Worldview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518756" y="5801332"/>
            <a:ext cx="2106488" cy="93610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507088" y="5121188"/>
            <a:ext cx="2106488" cy="93610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Techniques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831124" y="3450084"/>
            <a:ext cx="2106488" cy="93610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572000" y="3450084"/>
            <a:ext cx="0" cy="25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4599372" y="4488194"/>
            <a:ext cx="0" cy="254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27" idx="1"/>
          </p:cNvCxnSpPr>
          <p:nvPr/>
        </p:nvCxnSpPr>
        <p:spPr>
          <a:xfrm flipH="1">
            <a:off x="6012160" y="2305596"/>
            <a:ext cx="494928" cy="46238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2411760" y="3068960"/>
            <a:ext cx="720080" cy="23119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31" idx="1"/>
          </p:cNvCxnSpPr>
          <p:nvPr/>
        </p:nvCxnSpPr>
        <p:spPr>
          <a:xfrm flipH="1">
            <a:off x="6191076" y="3918136"/>
            <a:ext cx="640048" cy="24833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 flipV="1">
            <a:off x="6163084" y="4166468"/>
            <a:ext cx="893192" cy="95472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4788024" y="4386188"/>
            <a:ext cx="247464" cy="140059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2411760" y="4386188"/>
            <a:ext cx="4419364" cy="93149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 flipV="1">
            <a:off x="2411760" y="3068960"/>
            <a:ext cx="4419364" cy="61231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>
            <a:off x="2411760" y="2743808"/>
            <a:ext cx="4346804" cy="234267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1605980" y="3707904"/>
            <a:ext cx="0" cy="114402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 flipV="1">
            <a:off x="2051720" y="5820432"/>
            <a:ext cx="1467036" cy="560896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endCxn id="31" idx="0"/>
          </p:cNvCxnSpPr>
          <p:nvPr/>
        </p:nvCxnSpPr>
        <p:spPr>
          <a:xfrm>
            <a:off x="7618648" y="2795836"/>
            <a:ext cx="265720" cy="65424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H="1">
            <a:off x="5666680" y="5918944"/>
            <a:ext cx="840408" cy="46238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3518756" y="3375118"/>
            <a:ext cx="405172" cy="244531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2988320" y="2708920"/>
            <a:ext cx="32221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/>
              <a:t>Motivations</a:t>
            </a:r>
            <a:r>
              <a:rPr lang="de-DE" b="1" dirty="0" smtClean="0"/>
              <a:t> / Goals</a:t>
            </a:r>
            <a:endParaRPr lang="en-US" b="1" dirty="0"/>
          </a:p>
        </p:txBody>
      </p:sp>
      <p:sp>
        <p:nvSpPr>
          <p:cNvPr id="25" name="Rechteck 24"/>
          <p:cNvSpPr/>
          <p:nvPr/>
        </p:nvSpPr>
        <p:spPr>
          <a:xfrm>
            <a:off x="2988320" y="3768114"/>
            <a:ext cx="32221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Options</a:t>
            </a:r>
            <a:endParaRPr lang="en-US" b="1" dirty="0"/>
          </a:p>
        </p:txBody>
      </p:sp>
      <p:sp>
        <p:nvSpPr>
          <p:cNvPr id="26" name="Rechteck 25"/>
          <p:cNvSpPr/>
          <p:nvPr/>
        </p:nvSpPr>
        <p:spPr>
          <a:xfrm>
            <a:off x="3006080" y="4869160"/>
            <a:ext cx="322210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/>
              <a:t>Selection</a:t>
            </a:r>
            <a:r>
              <a:rPr lang="de-DE" b="1" dirty="0" smtClean="0"/>
              <a:t> </a:t>
            </a:r>
            <a:r>
              <a:rPr lang="de-DE" b="1" dirty="0" err="1" smtClean="0"/>
              <a:t>Procedure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18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619944" y="13707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Cultural Agents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51520" y="1941166"/>
            <a:ext cx="2592288" cy="45841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6300192" y="1941166"/>
            <a:ext cx="2592288" cy="45841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275856" y="1941166"/>
            <a:ext cx="2592288" cy="45841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/>
          <p:cNvSpPr txBox="1"/>
          <p:nvPr/>
        </p:nvSpPr>
        <p:spPr>
          <a:xfrm>
            <a:off x="6324284" y="3134139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Bounded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‚Rational‘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Actors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300192" y="561454"/>
            <a:ext cx="151216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The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Cultural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Factors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51520" y="2887918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Socially Transmitted Cultural Complexes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Modeling Mobility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by Incorporating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Culture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236296" y="221783"/>
            <a:ext cx="158417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5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7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Cultural-sensitive Modeling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19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432360"/>
            <a:ext cx="1584176" cy="1000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Incorporating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‘Culture’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16832"/>
            <a:ext cx="4896544" cy="5114423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2024608" y="1916832"/>
            <a:ext cx="3267472" cy="4941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491880" y="3068960"/>
            <a:ext cx="2520280" cy="11521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Cultural Transmission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432360"/>
            <a:ext cx="1584176" cy="10002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Incorporating</a:t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en-US" b="1" dirty="0" smtClean="0">
                <a:solidFill>
                  <a:schemeClr val="bg1"/>
                </a:solidFill>
                <a:latin typeface="+mj-lt"/>
              </a:rPr>
              <a:t>‘Culture’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024608" y="1916832"/>
            <a:ext cx="3267472" cy="4941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683567" y="2276872"/>
            <a:ext cx="2448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Socialization</a:t>
            </a:r>
          </a:p>
          <a:p>
            <a:pPr algn="ctr"/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2000" dirty="0" err="1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ffspring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adopts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at least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partly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values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norms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004396" y="2276872"/>
            <a:ext cx="2448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Social Learning</a:t>
            </a:r>
          </a:p>
          <a:p>
            <a:pPr algn="ctr"/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adopting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norms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values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75000"/>
                  </a:schemeClr>
                </a:solidFill>
              </a:rPr>
              <a:t>others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352763" y="5260438"/>
            <a:ext cx="529273" cy="472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5230989" y="3930335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/>
          <p:cNvSpPr/>
          <p:nvPr/>
        </p:nvSpPr>
        <p:spPr>
          <a:xfrm>
            <a:off x="3236086" y="3930335"/>
            <a:ext cx="792088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Gerade Verbindung 32"/>
          <p:cNvCxnSpPr/>
          <p:nvPr/>
        </p:nvCxnSpPr>
        <p:spPr>
          <a:xfrm>
            <a:off x="4205536" y="4310893"/>
            <a:ext cx="823729" cy="0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4934364" y="4804096"/>
            <a:ext cx="411865" cy="456342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839477" y="4804096"/>
            <a:ext cx="397700" cy="456342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9512" y="116632"/>
            <a:ext cx="2808312" cy="662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131840" y="116632"/>
            <a:ext cx="5856622" cy="540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7483" y="764704"/>
            <a:ext cx="4678288" cy="24757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Incorporating </a:t>
            </a:r>
            <a:r>
              <a:rPr lang="en-US" b="1" dirty="0" smtClean="0">
                <a:solidFill>
                  <a:schemeClr val="bg1"/>
                </a:solidFill>
              </a:rPr>
              <a:t>‘Culture’ </a:t>
            </a:r>
            <a:r>
              <a:rPr lang="en-US" b="1" dirty="0">
                <a:solidFill>
                  <a:schemeClr val="bg1"/>
                </a:solidFill>
              </a:rPr>
              <a:t>in the ABM of Mobile Hunter-Gatherers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067944" cy="91698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Martin </a:t>
            </a:r>
            <a:r>
              <a:rPr lang="en-US" sz="2400" dirty="0" err="1" smtClean="0">
                <a:solidFill>
                  <a:schemeClr val="bg1"/>
                </a:solidFill>
              </a:rPr>
              <a:t>Solich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University of Cologne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620688"/>
            <a:ext cx="4678288" cy="583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</a:rPr>
              <a:t>Considering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Cultural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Complexity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 ABM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2015</a:t>
            </a: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endParaRPr lang="de-DE" b="1" dirty="0" smtClean="0">
              <a:solidFill>
                <a:schemeClr val="bg1"/>
              </a:solidFill>
            </a:endParaRPr>
          </a:p>
          <a:p>
            <a:pPr algn="l"/>
            <a:r>
              <a:rPr lang="de-DE" b="1" dirty="0" smtClean="0">
                <a:solidFill>
                  <a:schemeClr val="bg1"/>
                </a:solidFill>
              </a:rPr>
              <a:t>Cologne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48748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Grafik 8" descr="http://www.buko12.de/wp-content/uploads/2010/08/Uni-K%C3%B6ln_Unter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9"/>
            <a:ext cx="1968190" cy="102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hteck 10"/>
          <p:cNvSpPr/>
          <p:nvPr/>
        </p:nvSpPr>
        <p:spPr>
          <a:xfrm>
            <a:off x="4392263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CRC 806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 smtClean="0"/>
              <a:t>Our </a:t>
            </a:r>
            <a:r>
              <a:rPr lang="en-US" b="1" dirty="0"/>
              <a:t>Way to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38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641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Hunter-</a:t>
            </a:r>
            <a:r>
              <a:rPr lang="de-DE" b="1" dirty="0" err="1" smtClean="0">
                <a:solidFill>
                  <a:schemeClr val="bg1"/>
                </a:solidFill>
              </a:rPr>
              <a:t>Gatherer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Mobility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7092280" y="47667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54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Hunter-Gatherers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1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2035" y="2391651"/>
            <a:ext cx="41764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Features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among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Contemporary Hunter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Gatherers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Groups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Autonomy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Property Regime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Generalized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Reciprocity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Mobility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18499" y="2022319"/>
            <a:ext cx="4725501" cy="4431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4716016" y="2407039"/>
            <a:ext cx="4176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smtClean="0">
                <a:solidFill>
                  <a:schemeClr val="bg1"/>
                </a:solidFill>
              </a:rPr>
              <a:t>Mobility-Relevant Features:</a:t>
            </a:r>
            <a:endParaRPr lang="de-DE" sz="2400" b="1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bg1"/>
                </a:solidFill>
              </a:rPr>
              <a:t>Frequent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Moves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</a:rPr>
              <a:t> Settlements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Aggregation </a:t>
            </a:r>
            <a:r>
              <a:rPr lang="de-DE" sz="2400" b="1" dirty="0" err="1" smtClean="0">
                <a:solidFill>
                  <a:schemeClr val="bg1"/>
                </a:solidFill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Dispersal</a:t>
            </a:r>
            <a:r>
              <a:rPr lang="de-DE" sz="2400" b="1" dirty="0" smtClean="0">
                <a:solidFill>
                  <a:schemeClr val="bg1"/>
                </a:solidFill>
              </a:rPr>
              <a:t> Patterns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bg1"/>
                </a:solidFill>
              </a:rPr>
              <a:t>Flux</a:t>
            </a:r>
            <a:r>
              <a:rPr lang="de-DE" sz="2400" b="1" dirty="0" smtClean="0">
                <a:solidFill>
                  <a:schemeClr val="bg1"/>
                </a:solidFill>
              </a:rPr>
              <a:t> in Group </a:t>
            </a:r>
            <a:r>
              <a:rPr lang="de-DE" sz="2400" b="1" dirty="0" err="1" smtClean="0">
                <a:solidFill>
                  <a:schemeClr val="bg1"/>
                </a:solidFill>
              </a:rPr>
              <a:t>Compositions</a:t>
            </a:r>
            <a:endParaRPr lang="de-DE" sz="2400" b="1" dirty="0" smtClean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b="1" dirty="0" err="1" smtClean="0">
                <a:solidFill>
                  <a:schemeClr val="bg1"/>
                </a:solidFill>
              </a:rPr>
              <a:t>Circuarity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</a:rPr>
              <a:t> Settlement Move Patterns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Gleichschenkliges Dreieck 7"/>
          <p:cNvSpPr/>
          <p:nvPr/>
        </p:nvSpPr>
        <p:spPr>
          <a:xfrm rot="16200000">
            <a:off x="3198623" y="5234425"/>
            <a:ext cx="649038" cy="179071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83568" y="5805263"/>
            <a:ext cx="1944216" cy="6490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0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Hunter-Gatherer Mobility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2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2035" y="2356842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Variations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 Frequencies and Distances of Moves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 of Residential and Logistical Mobility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Sedentary Societies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Societies without considerable aggregation-dispersal phases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18499" y="2022319"/>
            <a:ext cx="4725501" cy="4431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4716016" y="2407039"/>
            <a:ext cx="4176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Similarities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Frequent Moves of Settlements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Aggregation and Dispersal Patterns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Flux in Group Compositions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Circularity of Settlement Move Patterns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0" y="1977166"/>
            <a:ext cx="9144000" cy="4878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Examples 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3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5" name="Picture 7" descr="https://pixabay.com/static/uploads/photo/2013/07/12/12/54/world-map-14650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85" y="2673136"/>
            <a:ext cx="5086939" cy="25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leichschenkliges Dreieck 6"/>
          <p:cNvSpPr/>
          <p:nvPr/>
        </p:nvSpPr>
        <p:spPr>
          <a:xfrm rot="5400000">
            <a:off x="2918288" y="3124681"/>
            <a:ext cx="502190" cy="309326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81378" y="4386264"/>
            <a:ext cx="1584176" cy="2320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C:\Users\BSolich\Downloads\31473308_4d0a1f893d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1" y="4598519"/>
            <a:ext cx="1079469" cy="162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leichschenkliges Dreieck 27"/>
          <p:cNvSpPr/>
          <p:nvPr/>
        </p:nvSpPr>
        <p:spPr>
          <a:xfrm rot="5400000">
            <a:off x="2342224" y="1953665"/>
            <a:ext cx="502192" cy="194113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81377" y="1977166"/>
            <a:ext cx="1584176" cy="23207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 rot="16200000">
            <a:off x="6912657" y="4282770"/>
            <a:ext cx="502192" cy="97056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7425475" y="4386264"/>
            <a:ext cx="1584176" cy="23207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 rot="16200000">
            <a:off x="5870919" y="2712825"/>
            <a:ext cx="502190" cy="266797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7425475" y="1977167"/>
            <a:ext cx="1584176" cy="2320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Woman With Liz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84" y="4618415"/>
            <a:ext cx="1205574" cy="17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99" y="2211361"/>
            <a:ext cx="1198248" cy="17002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8" y="2163603"/>
            <a:ext cx="1189673" cy="179573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843808" y="5272245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Similar Mobility Patterns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Ideal-Typical Mobility </a:t>
            </a:r>
            <a:r>
              <a:rPr lang="en-US" sz="3200" b="1" dirty="0" smtClean="0">
                <a:solidFill>
                  <a:schemeClr val="bg1"/>
                </a:solidFill>
              </a:rPr>
              <a:t>Patterns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dobe Heiti Std R" pitchFamily="34" charset="-128"/>
                <a:ea typeface="Adobe Heiti Std R" pitchFamily="34" charset="-128"/>
              </a:rPr>
              <a:t>4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de-DE" b="1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e-DE" b="1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107504" y="3068961"/>
            <a:ext cx="2736304" cy="312757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296068" y="3412513"/>
            <a:ext cx="1675180" cy="171840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3378959" y="3433920"/>
            <a:ext cx="1592025" cy="1656184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785597" y="4081992"/>
            <a:ext cx="1681595" cy="170067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Gleichschenkliges Dreieck 51"/>
          <p:cNvSpPr/>
          <p:nvPr/>
        </p:nvSpPr>
        <p:spPr>
          <a:xfrm>
            <a:off x="4448927" y="4199085"/>
            <a:ext cx="324036" cy="314418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leichschenkliges Dreieck 52"/>
          <p:cNvSpPr/>
          <p:nvPr/>
        </p:nvSpPr>
        <p:spPr>
          <a:xfrm>
            <a:off x="3713975" y="3689909"/>
            <a:ext cx="180020" cy="180020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Gleichschenkliges Dreieck 53"/>
          <p:cNvSpPr/>
          <p:nvPr/>
        </p:nvSpPr>
        <p:spPr>
          <a:xfrm>
            <a:off x="5723130" y="3924385"/>
            <a:ext cx="180020" cy="180020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Gleichschenkliges Dreieck 54"/>
          <p:cNvSpPr/>
          <p:nvPr/>
        </p:nvSpPr>
        <p:spPr>
          <a:xfrm>
            <a:off x="4453178" y="5486148"/>
            <a:ext cx="180020" cy="180020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6" name="Gerade Verbindung mit Pfeil 55"/>
          <p:cNvCxnSpPr/>
          <p:nvPr/>
        </p:nvCxnSpPr>
        <p:spPr>
          <a:xfrm flipH="1" flipV="1">
            <a:off x="3960378" y="3919177"/>
            <a:ext cx="488550" cy="370456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4832173" y="4081992"/>
            <a:ext cx="786884" cy="26392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>
            <a:off x="4543188" y="4644589"/>
            <a:ext cx="27723" cy="75154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Gleichschenkliges Dreieck 44"/>
          <p:cNvSpPr/>
          <p:nvPr/>
        </p:nvSpPr>
        <p:spPr>
          <a:xfrm>
            <a:off x="927698" y="5165124"/>
            <a:ext cx="118964" cy="106177"/>
          </a:xfrm>
          <a:prstGeom prst="triangl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599039" y="4876463"/>
            <a:ext cx="776281" cy="679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395032" y="4653618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Gleichschenkliges Dreieck 56"/>
          <p:cNvSpPr/>
          <p:nvPr/>
        </p:nvSpPr>
        <p:spPr>
          <a:xfrm>
            <a:off x="1907986" y="5165124"/>
            <a:ext cx="118964" cy="106177"/>
          </a:xfrm>
          <a:prstGeom prst="triangl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1579327" y="4876463"/>
            <a:ext cx="776281" cy="679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1375320" y="4653618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1046662" y="3972752"/>
            <a:ext cx="406411" cy="1044016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leichschenkliges Dreieck 68"/>
          <p:cNvSpPr/>
          <p:nvPr/>
        </p:nvSpPr>
        <p:spPr>
          <a:xfrm>
            <a:off x="1458548" y="3813000"/>
            <a:ext cx="118964" cy="106177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1129889" y="3524339"/>
            <a:ext cx="776281" cy="679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925882" y="3301494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1129889" y="5209330"/>
            <a:ext cx="705807" cy="888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H="1" flipV="1">
            <a:off x="1579328" y="3972752"/>
            <a:ext cx="365369" cy="103704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leichschenkliges Dreieck 73"/>
          <p:cNvSpPr/>
          <p:nvPr/>
        </p:nvSpPr>
        <p:spPr>
          <a:xfrm>
            <a:off x="7155227" y="3805297"/>
            <a:ext cx="118964" cy="106177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Ellipse 74"/>
          <p:cNvSpPr/>
          <p:nvPr/>
        </p:nvSpPr>
        <p:spPr>
          <a:xfrm>
            <a:off x="6826568" y="3516636"/>
            <a:ext cx="776281" cy="679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6622561" y="3293791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Gleichschenkliges Dreieck 76"/>
          <p:cNvSpPr/>
          <p:nvPr/>
        </p:nvSpPr>
        <p:spPr>
          <a:xfrm>
            <a:off x="7155226" y="5569865"/>
            <a:ext cx="118964" cy="106177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6826567" y="5281204"/>
            <a:ext cx="776281" cy="679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6622560" y="5058359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Gleichschenkliges Dreieck 79"/>
          <p:cNvSpPr/>
          <p:nvPr/>
        </p:nvSpPr>
        <p:spPr>
          <a:xfrm>
            <a:off x="8362244" y="4660721"/>
            <a:ext cx="118964" cy="106177"/>
          </a:xfrm>
          <a:prstGeom prst="triangl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Ellipse 80"/>
          <p:cNvSpPr/>
          <p:nvPr/>
        </p:nvSpPr>
        <p:spPr>
          <a:xfrm>
            <a:off x="8033585" y="4372060"/>
            <a:ext cx="776281" cy="67952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7829578" y="4149215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3" name="Gerade Verbindung mit Pfeil 82"/>
          <p:cNvCxnSpPr/>
          <p:nvPr/>
        </p:nvCxnSpPr>
        <p:spPr>
          <a:xfrm flipH="1">
            <a:off x="7214707" y="4015349"/>
            <a:ext cx="13864" cy="142570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7380971" y="3928053"/>
            <a:ext cx="863437" cy="78377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 flipH="1">
            <a:off x="7367107" y="4855594"/>
            <a:ext cx="877301" cy="73786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-347127" y="22768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Nomadism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810745" y="22768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Fission-Fusion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5903150" y="206142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Inter-Group </a:t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Mobility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0" y="1977166"/>
            <a:ext cx="9144000" cy="4878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Examples II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0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Flexibility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versus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Specialization</a:t>
            </a: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dobe Heiti Std R" pitchFamily="34" charset="-128"/>
                <a:ea typeface="Adobe Heiti Std R" pitchFamily="34" charset="-128"/>
              </a:rPr>
              <a:t>5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28184" y="205224"/>
            <a:ext cx="1584176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5" name="Picture 7" descr="https://pixabay.com/static/uploads/photo/2013/07/12/12/54/world-map-14650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85" y="2673136"/>
            <a:ext cx="5086939" cy="25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leichschenkliges Dreieck 6"/>
          <p:cNvSpPr/>
          <p:nvPr/>
        </p:nvSpPr>
        <p:spPr>
          <a:xfrm rot="5400000">
            <a:off x="2198206" y="3844763"/>
            <a:ext cx="502194" cy="165310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81378" y="4386264"/>
            <a:ext cx="1584176" cy="2320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1766157" y="2743037"/>
            <a:ext cx="502198" cy="78900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81377" y="1977166"/>
            <a:ext cx="1584176" cy="23207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>
          <a:xfrm rot="16200000">
            <a:off x="6912657" y="4164295"/>
            <a:ext cx="502192" cy="97056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7425475" y="4386264"/>
            <a:ext cx="1584176" cy="23207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 rot="16200000">
            <a:off x="5870919" y="2712825"/>
            <a:ext cx="502190" cy="266797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7425475" y="1977167"/>
            <a:ext cx="1584176" cy="2320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843808" y="5272245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Variability in </a:t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Mobility Patterns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9" y="2189422"/>
            <a:ext cx="1189775" cy="1783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7" y="4613012"/>
            <a:ext cx="1171677" cy="178429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99" y="2211361"/>
            <a:ext cx="1198248" cy="17002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99" y="4533764"/>
            <a:ext cx="1198248" cy="18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30178"/>
            <a:ext cx="9144000" cy="6885384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0" y="1941166"/>
            <a:ext cx="9144000" cy="49168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87242"/>
            <a:ext cx="6012160" cy="1490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5163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Variations in HG Mobility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28184" y="187242"/>
            <a:ext cx="2664296" cy="14905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884368" y="-27384"/>
            <a:ext cx="1259632" cy="1512168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5400000">
            <a:off x="7857523" y="188640"/>
            <a:ext cx="136815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073547" y="-30178"/>
            <a:ext cx="936104" cy="1370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dobe Heiti Std R" pitchFamily="34" charset="-128"/>
                <a:ea typeface="Adobe Heiti Std R" pitchFamily="34" charset="-128"/>
              </a:rPr>
              <a:t>6</a:t>
            </a:r>
            <a:endParaRPr lang="en-US" sz="2800" b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00192" y="205224"/>
            <a:ext cx="151216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de-DE" b="1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de-DE" b="1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228184" y="205224"/>
            <a:ext cx="1584176" cy="12772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Hunter-Gatherer Mobility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Gleichschenkliges Dreieck 45"/>
          <p:cNvSpPr/>
          <p:nvPr/>
        </p:nvSpPr>
        <p:spPr>
          <a:xfrm>
            <a:off x="1591521" y="3258689"/>
            <a:ext cx="188296" cy="1647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1094403" y="2780928"/>
            <a:ext cx="1184296" cy="1125218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2287459" y="2780928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1658519" y="5611225"/>
            <a:ext cx="628940" cy="52200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Gleichschenkliges Dreieck 68"/>
          <p:cNvSpPr/>
          <p:nvPr/>
        </p:nvSpPr>
        <p:spPr>
          <a:xfrm>
            <a:off x="3622532" y="5620729"/>
            <a:ext cx="118964" cy="10617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Ellipse 70"/>
          <p:cNvSpPr/>
          <p:nvPr/>
        </p:nvSpPr>
        <p:spPr>
          <a:xfrm>
            <a:off x="1895251" y="4941168"/>
            <a:ext cx="1184296" cy="1125218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1690897" y="3645423"/>
            <a:ext cx="1806262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leichschenkliges Dreieck 73"/>
          <p:cNvSpPr/>
          <p:nvPr/>
        </p:nvSpPr>
        <p:spPr>
          <a:xfrm>
            <a:off x="2817877" y="3263130"/>
            <a:ext cx="188296" cy="164784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Gleichschenkliges Dreieck 74"/>
          <p:cNvSpPr/>
          <p:nvPr/>
        </p:nvSpPr>
        <p:spPr>
          <a:xfrm>
            <a:off x="2393251" y="5383446"/>
            <a:ext cx="188296" cy="1647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Gleichschenkliges Dreieck 75"/>
          <p:cNvSpPr/>
          <p:nvPr/>
        </p:nvSpPr>
        <p:spPr>
          <a:xfrm>
            <a:off x="1435784" y="6115119"/>
            <a:ext cx="118964" cy="10617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3079547" y="5164297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903118" y="5593990"/>
            <a:ext cx="1184296" cy="11252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0" name="Gerade Verbindung mit Pfeil 79"/>
          <p:cNvCxnSpPr/>
          <p:nvPr/>
        </p:nvCxnSpPr>
        <p:spPr>
          <a:xfrm flipH="1" flipV="1">
            <a:off x="2630990" y="5448439"/>
            <a:ext cx="866169" cy="22537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141096" y="20608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Residential Mobility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172789" y="439958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Logistical 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Mobility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3169315" y="6372303"/>
            <a:ext cx="175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Binford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1980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7911051" y="6372303"/>
            <a:ext cx="175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Kelly 1995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5436096" y="2698041"/>
            <a:ext cx="0" cy="32134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 flipH="1">
            <a:off x="5220072" y="5726906"/>
            <a:ext cx="357063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>
            <a:off x="5436096" y="5092079"/>
            <a:ext cx="310550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H="1" flipV="1">
            <a:off x="5436096" y="3701792"/>
            <a:ext cx="3061548" cy="602974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H="1" flipV="1">
            <a:off x="5452636" y="3140969"/>
            <a:ext cx="3061548" cy="16917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5801028" y="3037745"/>
            <a:ext cx="175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Stay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5580112" y="3906146"/>
            <a:ext cx="175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Move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5801027" y="5075669"/>
            <a:ext cx="211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Minimum </a:t>
            </a:r>
            <a:b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Return Rate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2" name="Gerade Verbindung 91"/>
          <p:cNvCxnSpPr/>
          <p:nvPr/>
        </p:nvCxnSpPr>
        <p:spPr>
          <a:xfrm>
            <a:off x="7058231" y="3451554"/>
            <a:ext cx="1" cy="246355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7046955" y="3423473"/>
            <a:ext cx="211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Optimal Moment</a:t>
            </a:r>
            <a:b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to Move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5683856" y="5915105"/>
            <a:ext cx="320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One-Way Distance to Foraging Area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(km)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 rot="16200000">
            <a:off x="3703274" y="3893312"/>
            <a:ext cx="283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Net Foraging Return Rate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(kcal/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755576" y="2522514"/>
            <a:ext cx="1825971" cy="169141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Ellipse 97"/>
          <p:cNvSpPr/>
          <p:nvPr/>
        </p:nvSpPr>
        <p:spPr>
          <a:xfrm>
            <a:off x="2593163" y="2512340"/>
            <a:ext cx="1787354" cy="163556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Gleichschenkliges Dreieck 98"/>
          <p:cNvSpPr/>
          <p:nvPr/>
        </p:nvSpPr>
        <p:spPr>
          <a:xfrm>
            <a:off x="3392692" y="3247730"/>
            <a:ext cx="188296" cy="16478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Bildschirmpräsentation (4:3)</PresentationFormat>
  <Paragraphs>330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Incorporating ‘Culture’ in the ABM of Mobile Hunter-Gatherers</vt:lpstr>
      <vt:lpstr>PowerPoint-Präsentation</vt:lpstr>
      <vt:lpstr>Hunter-Gatherer Mobility</vt:lpstr>
      <vt:lpstr>Hunter-Gatherers</vt:lpstr>
      <vt:lpstr>Hunter-Gatherer Mobility</vt:lpstr>
      <vt:lpstr>Examples I</vt:lpstr>
      <vt:lpstr>Ideal-Typical Mobility Patterns</vt:lpstr>
      <vt:lpstr>Examples II</vt:lpstr>
      <vt:lpstr>Variations in HG Mobility</vt:lpstr>
      <vt:lpstr>Question</vt:lpstr>
      <vt:lpstr>‘Optimality’ Models</vt:lpstr>
      <vt:lpstr>Human Behavioral Ecology</vt:lpstr>
      <vt:lpstr>Modeling Mobility</vt:lpstr>
      <vt:lpstr>Modeling Individual Behavior</vt:lpstr>
      <vt:lpstr>PowerPoint-Präsentation</vt:lpstr>
      <vt:lpstr>The Social Dimension  of Hunter-Gatherer Mobility</vt:lpstr>
      <vt:lpstr>The Social Human</vt:lpstr>
      <vt:lpstr>Social Interactions</vt:lpstr>
      <vt:lpstr>Decision Making</vt:lpstr>
      <vt:lpstr>Modeling ‘Social‘ Mobility </vt:lpstr>
      <vt:lpstr>The Cultural Factors</vt:lpstr>
      <vt:lpstr>Culture</vt:lpstr>
      <vt:lpstr>Decision Making</vt:lpstr>
      <vt:lpstr>PowerPoint-Präsentation</vt:lpstr>
      <vt:lpstr>Modeling Mobility by Incorporating Culture</vt:lpstr>
      <vt:lpstr>Cultural-sensitive Modeling</vt:lpstr>
      <vt:lpstr>Cultural Transmission</vt:lpstr>
      <vt:lpstr>Incorporating ‘Culture’ in the ABM of Mobile Hunter-Gatherers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</dc:creator>
  <cp:lastModifiedBy>Martin</cp:lastModifiedBy>
  <cp:revision>215</cp:revision>
  <dcterms:created xsi:type="dcterms:W3CDTF">2015-07-07T09:09:29Z</dcterms:created>
  <dcterms:modified xsi:type="dcterms:W3CDTF">2015-10-23T06:32:10Z</dcterms:modified>
</cp:coreProperties>
</file>