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30" r:id="rId4"/>
    <p:sldId id="289" r:id="rId5"/>
    <p:sldId id="258" r:id="rId6"/>
    <p:sldId id="314" r:id="rId7"/>
    <p:sldId id="286" r:id="rId8"/>
    <p:sldId id="322" r:id="rId9"/>
    <p:sldId id="319" r:id="rId10"/>
    <p:sldId id="318" r:id="rId11"/>
    <p:sldId id="317" r:id="rId12"/>
    <p:sldId id="335" r:id="rId13"/>
    <p:sldId id="331" r:id="rId14"/>
    <p:sldId id="288" r:id="rId15"/>
    <p:sldId id="328" r:id="rId16"/>
    <p:sldId id="325" r:id="rId17"/>
    <p:sldId id="33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Solich" initials="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47B74C"/>
    <a:srgbClr val="F9F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7" autoAdjust="0"/>
    <p:restoredTop sz="94660"/>
  </p:normalViewPr>
  <p:slideViewPr>
    <p:cSldViewPr>
      <p:cViewPr>
        <p:scale>
          <a:sx n="70" d="100"/>
          <a:sy n="70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\Desktop\Modelle\BehavioralSystems\BS-CHAGS%20group-experiment-table-new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\Desktop\Modelle\BehavioralSystems\BS-CHAGS%20coop-experiment-table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\Desktop\Modelle\BehavioralSystems\BS-CHAGS%20sharing-new2.csv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\Desktop\Modelle\BehavioralSystems\BS-CHAGS%20sharing-new2.csv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\Desktop\Modelle\BehavioralSystems\BS-CHAGS%20coop-experiment-table.csv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\Desktop\Modelle\BehavioralSystems\BS-CHAGS%20group-experiment-table-new.csv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\Desktop\Modelle\BehavioralSystems\BS-CHAGS%20sharing-new2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'BS-CHAGS group-experiment-table'!$V$7</c:f>
              <c:strCache>
                <c:ptCount val="1"/>
                <c:pt idx="0">
                  <c:v>Group 1</c:v>
                </c:pt>
              </c:strCache>
            </c:strRef>
          </c:tx>
          <c:invertIfNegative val="0"/>
          <c:cat>
            <c:strRef>
              <c:f>'BS-CHAGS group-experiment-table'!$W$6:$AA$6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group-experiment-table'!$W$7:$AA$7</c:f>
              <c:numCache>
                <c:formatCode>General</c:formatCode>
                <c:ptCount val="5"/>
                <c:pt idx="0">
                  <c:v>6878.1690357893867</c:v>
                </c:pt>
                <c:pt idx="1">
                  <c:v>4705.1076148066059</c:v>
                </c:pt>
                <c:pt idx="2">
                  <c:v>5387.9914420155219</c:v>
                </c:pt>
                <c:pt idx="3">
                  <c:v>5848.576519246295</c:v>
                </c:pt>
                <c:pt idx="4">
                  <c:v>6529.8869214547094</c:v>
                </c:pt>
              </c:numCache>
            </c:numRef>
          </c:val>
        </c:ser>
        <c:ser>
          <c:idx val="1"/>
          <c:order val="1"/>
          <c:tx>
            <c:strRef>
              <c:f>'BS-CHAGS group-experiment-table'!$V$8</c:f>
              <c:strCache>
                <c:ptCount val="1"/>
                <c:pt idx="0">
                  <c:v>Group 2</c:v>
                </c:pt>
              </c:strCache>
            </c:strRef>
          </c:tx>
          <c:invertIfNegative val="0"/>
          <c:cat>
            <c:strRef>
              <c:f>'BS-CHAGS group-experiment-table'!$W$6:$AA$6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group-experiment-table'!$W$8:$AA$8</c:f>
              <c:numCache>
                <c:formatCode>General</c:formatCode>
                <c:ptCount val="5"/>
                <c:pt idx="0">
                  <c:v>5432.7243302140496</c:v>
                </c:pt>
                <c:pt idx="1">
                  <c:v>7612.6343787145042</c:v>
                </c:pt>
                <c:pt idx="2">
                  <c:v>5315.4641404614176</c:v>
                </c:pt>
                <c:pt idx="3">
                  <c:v>5463.6547811219834</c:v>
                </c:pt>
                <c:pt idx="4">
                  <c:v>5819.815169267431</c:v>
                </c:pt>
              </c:numCache>
            </c:numRef>
          </c:val>
        </c:ser>
        <c:ser>
          <c:idx val="2"/>
          <c:order val="2"/>
          <c:tx>
            <c:strRef>
              <c:f>'BS-CHAGS group-experiment-table'!$V$9</c:f>
              <c:strCache>
                <c:ptCount val="1"/>
                <c:pt idx="0">
                  <c:v>Group 3</c:v>
                </c:pt>
              </c:strCache>
            </c:strRef>
          </c:tx>
          <c:invertIfNegative val="0"/>
          <c:cat>
            <c:strRef>
              <c:f>'BS-CHAGS group-experiment-table'!$W$6:$AA$6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group-experiment-table'!$W$9:$AA$9</c:f>
              <c:numCache>
                <c:formatCode>General</c:formatCode>
                <c:ptCount val="5"/>
                <c:pt idx="0">
                  <c:v>4939.2203433475952</c:v>
                </c:pt>
                <c:pt idx="1">
                  <c:v>6273.5699459148036</c:v>
                </c:pt>
                <c:pt idx="2">
                  <c:v>7959.9926928509931</c:v>
                </c:pt>
                <c:pt idx="3">
                  <c:v>5412.8048850799878</c:v>
                </c:pt>
                <c:pt idx="4">
                  <c:v>5427.056198069291</c:v>
                </c:pt>
              </c:numCache>
            </c:numRef>
          </c:val>
        </c:ser>
        <c:ser>
          <c:idx val="3"/>
          <c:order val="3"/>
          <c:tx>
            <c:strRef>
              <c:f>'BS-CHAGS group-experiment-table'!$V$10</c:f>
              <c:strCache>
                <c:ptCount val="1"/>
                <c:pt idx="0">
                  <c:v>Group 4</c:v>
                </c:pt>
              </c:strCache>
            </c:strRef>
          </c:tx>
          <c:invertIfNegative val="0"/>
          <c:cat>
            <c:strRef>
              <c:f>'BS-CHAGS group-experiment-table'!$W$6:$AA$6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group-experiment-table'!$W$10:$AA$10</c:f>
              <c:numCache>
                <c:formatCode>General</c:formatCode>
                <c:ptCount val="5"/>
                <c:pt idx="0">
                  <c:v>4810.8924375058405</c:v>
                </c:pt>
                <c:pt idx="1">
                  <c:v>5710.6551087241605</c:v>
                </c:pt>
                <c:pt idx="2">
                  <c:v>6456.3932140423904</c:v>
                </c:pt>
                <c:pt idx="3">
                  <c:v>8227.2856974229198</c:v>
                </c:pt>
                <c:pt idx="4">
                  <c:v>5164.7603274900775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618944"/>
        <c:axId val="117776384"/>
        <c:axId val="49704448"/>
      </c:bar3DChart>
      <c:catAx>
        <c:axId val="117618944"/>
        <c:scaling>
          <c:orientation val="minMax"/>
        </c:scaling>
        <c:delete val="0"/>
        <c:axPos val="b"/>
        <c:majorTickMark val="out"/>
        <c:minorTickMark val="none"/>
        <c:tickLblPos val="nextTo"/>
        <c:crossAx val="117776384"/>
        <c:crosses val="autoZero"/>
        <c:auto val="1"/>
        <c:lblAlgn val="ctr"/>
        <c:lblOffset val="100"/>
        <c:noMultiLvlLbl val="0"/>
      </c:catAx>
      <c:valAx>
        <c:axId val="117776384"/>
        <c:scaling>
          <c:orientation val="minMax"/>
        </c:scaling>
        <c:delete val="1"/>
        <c:axPos val="r"/>
        <c:majorGridlines/>
        <c:numFmt formatCode="General" sourceLinked="1"/>
        <c:majorTickMark val="out"/>
        <c:minorTickMark val="none"/>
        <c:tickLblPos val="nextTo"/>
        <c:crossAx val="117618944"/>
        <c:crosses val="autoZero"/>
        <c:crossBetween val="between"/>
      </c:valAx>
      <c:serAx>
        <c:axId val="49704448"/>
        <c:scaling>
          <c:orientation val="minMax"/>
        </c:scaling>
        <c:delete val="1"/>
        <c:axPos val="b"/>
        <c:majorTickMark val="out"/>
        <c:minorTickMark val="none"/>
        <c:tickLblPos val="nextTo"/>
        <c:crossAx val="11777638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'BS-CHAGS coop-experiment-table'!$V$7</c:f>
              <c:strCache>
                <c:ptCount val="1"/>
                <c:pt idx="0">
                  <c:v>Coop 1</c:v>
                </c:pt>
              </c:strCache>
            </c:strRef>
          </c:tx>
          <c:invertIfNegative val="0"/>
          <c:cat>
            <c:strRef>
              <c:f>'BS-CHAGS coop-experiment-table'!$W$6:$AA$6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coop-experiment-table'!$W$7:$AA$7</c:f>
              <c:numCache>
                <c:formatCode>General</c:formatCode>
                <c:ptCount val="5"/>
                <c:pt idx="0">
                  <c:v>5024.218265065123</c:v>
                </c:pt>
                <c:pt idx="1">
                  <c:v>5670.4881527232083</c:v>
                </c:pt>
                <c:pt idx="2">
                  <c:v>5837.6077869056617</c:v>
                </c:pt>
                <c:pt idx="3">
                  <c:v>5799.2110004297738</c:v>
                </c:pt>
                <c:pt idx="4">
                  <c:v>5710.5629234775952</c:v>
                </c:pt>
              </c:numCache>
            </c:numRef>
          </c:val>
        </c:ser>
        <c:ser>
          <c:idx val="1"/>
          <c:order val="1"/>
          <c:tx>
            <c:strRef>
              <c:f>'BS-CHAGS coop-experiment-table'!$V$8</c:f>
              <c:strCache>
                <c:ptCount val="1"/>
                <c:pt idx="0">
                  <c:v>Coop 2</c:v>
                </c:pt>
              </c:strCache>
            </c:strRef>
          </c:tx>
          <c:invertIfNegative val="0"/>
          <c:cat>
            <c:strRef>
              <c:f>'BS-CHAGS coop-experiment-table'!$W$6:$AA$6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coop-experiment-table'!$W$8:$AA$8</c:f>
              <c:numCache>
                <c:formatCode>General</c:formatCode>
                <c:ptCount val="5"/>
                <c:pt idx="0">
                  <c:v>4965.3908341090373</c:v>
                </c:pt>
                <c:pt idx="1">
                  <c:v>5635.6445256192656</c:v>
                </c:pt>
                <c:pt idx="2">
                  <c:v>5725.0879248649635</c:v>
                </c:pt>
                <c:pt idx="3">
                  <c:v>5939.6974920645544</c:v>
                </c:pt>
                <c:pt idx="4">
                  <c:v>5652.285515291409</c:v>
                </c:pt>
              </c:numCache>
            </c:numRef>
          </c:val>
        </c:ser>
        <c:ser>
          <c:idx val="2"/>
          <c:order val="2"/>
          <c:tx>
            <c:strRef>
              <c:f>'BS-CHAGS coop-experiment-table'!$V$9</c:f>
              <c:strCache>
                <c:ptCount val="1"/>
                <c:pt idx="0">
                  <c:v>Coop 3</c:v>
                </c:pt>
              </c:strCache>
            </c:strRef>
          </c:tx>
          <c:invertIfNegative val="0"/>
          <c:cat>
            <c:strRef>
              <c:f>'BS-CHAGS coop-experiment-table'!$W$6:$AA$6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coop-experiment-table'!$W$9:$AA$9</c:f>
              <c:numCache>
                <c:formatCode>General</c:formatCode>
                <c:ptCount val="5"/>
                <c:pt idx="0">
                  <c:v>4049.5285072960955</c:v>
                </c:pt>
                <c:pt idx="1">
                  <c:v>4384.651704924253</c:v>
                </c:pt>
                <c:pt idx="2">
                  <c:v>4208.3776077318662</c:v>
                </c:pt>
                <c:pt idx="3">
                  <c:v>4124.9346490257713</c:v>
                </c:pt>
                <c:pt idx="4">
                  <c:v>4087.3110223511067</c:v>
                </c:pt>
              </c:numCache>
            </c:numRef>
          </c:val>
        </c:ser>
        <c:ser>
          <c:idx val="3"/>
          <c:order val="3"/>
          <c:tx>
            <c:strRef>
              <c:f>'BS-CHAGS coop-experiment-table'!$V$10</c:f>
              <c:strCache>
                <c:ptCount val="1"/>
                <c:pt idx="0">
                  <c:v>Coop 4</c:v>
                </c:pt>
              </c:strCache>
            </c:strRef>
          </c:tx>
          <c:invertIfNegative val="0"/>
          <c:cat>
            <c:strRef>
              <c:f>'BS-CHAGS coop-experiment-table'!$W$6:$AA$6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coop-experiment-table'!$W$10:$AA$10</c:f>
              <c:numCache>
                <c:formatCode>General</c:formatCode>
                <c:ptCount val="5"/>
                <c:pt idx="0">
                  <c:v>2565.8731342681267</c:v>
                </c:pt>
                <c:pt idx="1">
                  <c:v>2331.0608775640362</c:v>
                </c:pt>
                <c:pt idx="2">
                  <c:v>2179.6218012551717</c:v>
                </c:pt>
                <c:pt idx="3">
                  <c:v>2055.6204945990912</c:v>
                </c:pt>
                <c:pt idx="4">
                  <c:v>1940.6647053186432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800960"/>
        <c:axId val="117802496"/>
        <c:axId val="117780480"/>
      </c:bar3DChart>
      <c:catAx>
        <c:axId val="117800960"/>
        <c:scaling>
          <c:orientation val="minMax"/>
        </c:scaling>
        <c:delete val="0"/>
        <c:axPos val="b"/>
        <c:majorTickMark val="out"/>
        <c:minorTickMark val="none"/>
        <c:tickLblPos val="nextTo"/>
        <c:crossAx val="117802496"/>
        <c:crosses val="autoZero"/>
        <c:auto val="1"/>
        <c:lblAlgn val="ctr"/>
        <c:lblOffset val="100"/>
        <c:noMultiLvlLbl val="0"/>
      </c:catAx>
      <c:valAx>
        <c:axId val="117802496"/>
        <c:scaling>
          <c:orientation val="minMax"/>
        </c:scaling>
        <c:delete val="1"/>
        <c:axPos val="r"/>
        <c:majorGridlines/>
        <c:numFmt formatCode="General" sourceLinked="1"/>
        <c:majorTickMark val="out"/>
        <c:minorTickMark val="none"/>
        <c:tickLblPos val="nextTo"/>
        <c:crossAx val="117800960"/>
        <c:crosses val="autoZero"/>
        <c:crossBetween val="between"/>
      </c:valAx>
      <c:serAx>
        <c:axId val="117780480"/>
        <c:scaling>
          <c:orientation val="minMax"/>
        </c:scaling>
        <c:delete val="1"/>
        <c:axPos val="b"/>
        <c:majorTickMark val="out"/>
        <c:minorTickMark val="none"/>
        <c:tickLblPos val="nextTo"/>
        <c:crossAx val="11780249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2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'BS-CHAGS sharing-new2'!$V$7</c:f>
              <c:strCache>
                <c:ptCount val="1"/>
                <c:pt idx="0">
                  <c:v>Share 1</c:v>
                </c:pt>
              </c:strCache>
            </c:strRef>
          </c:tx>
          <c:invertIfNegative val="0"/>
          <c:cat>
            <c:strRef>
              <c:f>'BS-CHAGS sharing-new2'!$W$6:$AA$6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sharing-new2'!$W$7:$AA$7</c:f>
              <c:numCache>
                <c:formatCode>General</c:formatCode>
                <c:ptCount val="5"/>
                <c:pt idx="0">
                  <c:v>5883.2170672510938</c:v>
                </c:pt>
                <c:pt idx="1">
                  <c:v>5834.9666804720746</c:v>
                </c:pt>
                <c:pt idx="2">
                  <c:v>5928.101232631514</c:v>
                </c:pt>
                <c:pt idx="3">
                  <c:v>5477.77411322445</c:v>
                </c:pt>
                <c:pt idx="4">
                  <c:v>5361.951736653763</c:v>
                </c:pt>
              </c:numCache>
            </c:numRef>
          </c:val>
        </c:ser>
        <c:ser>
          <c:idx val="1"/>
          <c:order val="1"/>
          <c:tx>
            <c:strRef>
              <c:f>'BS-CHAGS sharing-new2'!$V$8</c:f>
              <c:strCache>
                <c:ptCount val="1"/>
                <c:pt idx="0">
                  <c:v>Share 2</c:v>
                </c:pt>
              </c:strCache>
            </c:strRef>
          </c:tx>
          <c:invertIfNegative val="0"/>
          <c:cat>
            <c:strRef>
              <c:f>'BS-CHAGS sharing-new2'!$W$6:$AA$6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sharing-new2'!$W$8:$AA$8</c:f>
              <c:numCache>
                <c:formatCode>General</c:formatCode>
                <c:ptCount val="5"/>
                <c:pt idx="0">
                  <c:v>5491.8690122647167</c:v>
                </c:pt>
                <c:pt idx="1">
                  <c:v>5927.811892224554</c:v>
                </c:pt>
                <c:pt idx="2">
                  <c:v>5659.6546346686582</c:v>
                </c:pt>
                <c:pt idx="3">
                  <c:v>5560.6241765435389</c:v>
                </c:pt>
                <c:pt idx="4">
                  <c:v>5459.0376065870669</c:v>
                </c:pt>
              </c:numCache>
            </c:numRef>
          </c:val>
        </c:ser>
        <c:ser>
          <c:idx val="2"/>
          <c:order val="2"/>
          <c:tx>
            <c:strRef>
              <c:f>'BS-CHAGS sharing-new2'!$V$9</c:f>
              <c:strCache>
                <c:ptCount val="1"/>
                <c:pt idx="0">
                  <c:v>Share 3</c:v>
                </c:pt>
              </c:strCache>
            </c:strRef>
          </c:tx>
          <c:invertIfNegative val="0"/>
          <c:cat>
            <c:strRef>
              <c:f>'BS-CHAGS sharing-new2'!$W$6:$AA$6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sharing-new2'!$W$9:$AA$9</c:f>
              <c:numCache>
                <c:formatCode>General</c:formatCode>
                <c:ptCount val="5"/>
                <c:pt idx="0">
                  <c:v>4985.5710972395382</c:v>
                </c:pt>
                <c:pt idx="1">
                  <c:v>5559.1926652027996</c:v>
                </c:pt>
                <c:pt idx="2">
                  <c:v>5799.5941291894442</c:v>
                </c:pt>
                <c:pt idx="3">
                  <c:v>5763.9363689799411</c:v>
                </c:pt>
                <c:pt idx="4">
                  <c:v>5607.8506158113178</c:v>
                </c:pt>
              </c:numCache>
            </c:numRef>
          </c:val>
        </c:ser>
        <c:ser>
          <c:idx val="3"/>
          <c:order val="3"/>
          <c:tx>
            <c:strRef>
              <c:f>'BS-CHAGS sharing-new2'!$V$10</c:f>
              <c:strCache>
                <c:ptCount val="1"/>
                <c:pt idx="0">
                  <c:v>Share 4</c:v>
                </c:pt>
              </c:strCache>
            </c:strRef>
          </c:tx>
          <c:invertIfNegative val="0"/>
          <c:cat>
            <c:strRef>
              <c:f>'BS-CHAGS sharing-new2'!$W$6:$AA$6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sharing-new2'!$W$10:$AA$10</c:f>
              <c:numCache>
                <c:formatCode>General</c:formatCode>
                <c:ptCount val="5"/>
                <c:pt idx="0">
                  <c:v>4983.5509356958337</c:v>
                </c:pt>
                <c:pt idx="1">
                  <c:v>5530.0565616749782</c:v>
                </c:pt>
                <c:pt idx="2">
                  <c:v>5623.6239103348162</c:v>
                </c:pt>
                <c:pt idx="3">
                  <c:v>6008.6605259610387</c:v>
                </c:pt>
                <c:pt idx="4">
                  <c:v>6196.8585663007661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861184"/>
        <c:axId val="48862720"/>
        <c:axId val="117813248"/>
      </c:bar3DChart>
      <c:catAx>
        <c:axId val="48861184"/>
        <c:scaling>
          <c:orientation val="minMax"/>
        </c:scaling>
        <c:delete val="0"/>
        <c:axPos val="b"/>
        <c:majorTickMark val="out"/>
        <c:minorTickMark val="none"/>
        <c:tickLblPos val="nextTo"/>
        <c:crossAx val="48862720"/>
        <c:crosses val="autoZero"/>
        <c:auto val="1"/>
        <c:lblAlgn val="ctr"/>
        <c:lblOffset val="100"/>
        <c:noMultiLvlLbl val="0"/>
      </c:catAx>
      <c:valAx>
        <c:axId val="48862720"/>
        <c:scaling>
          <c:orientation val="minMax"/>
        </c:scaling>
        <c:delete val="1"/>
        <c:axPos val="r"/>
        <c:majorGridlines/>
        <c:numFmt formatCode="General" sourceLinked="1"/>
        <c:majorTickMark val="out"/>
        <c:minorTickMark val="none"/>
        <c:tickLblPos val="nextTo"/>
        <c:crossAx val="48861184"/>
        <c:crosses val="autoZero"/>
        <c:crossBetween val="between"/>
      </c:valAx>
      <c:serAx>
        <c:axId val="117813248"/>
        <c:scaling>
          <c:orientation val="minMax"/>
        </c:scaling>
        <c:delete val="1"/>
        <c:axPos val="b"/>
        <c:majorTickMark val="out"/>
        <c:minorTickMark val="none"/>
        <c:tickLblPos val="nextTo"/>
        <c:crossAx val="4886272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'BS-CHAGS sharing-new2'!$V$14</c:f>
              <c:strCache>
                <c:ptCount val="1"/>
                <c:pt idx="0">
                  <c:v>Share 1</c:v>
                </c:pt>
              </c:strCache>
            </c:strRef>
          </c:tx>
          <c:invertIfNegative val="0"/>
          <c:cat>
            <c:strRef>
              <c:f>'BS-CHAGS sharing-new2'!$W$13:$AA$13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sharing-new2'!$W$14:$AA$14</c:f>
              <c:numCache>
                <c:formatCode>General</c:formatCode>
                <c:ptCount val="5"/>
                <c:pt idx="0">
                  <c:v>73.8</c:v>
                </c:pt>
                <c:pt idx="1">
                  <c:v>84</c:v>
                </c:pt>
                <c:pt idx="2">
                  <c:v>85.4</c:v>
                </c:pt>
                <c:pt idx="3">
                  <c:v>82.6</c:v>
                </c:pt>
                <c:pt idx="4">
                  <c:v>78.2</c:v>
                </c:pt>
              </c:numCache>
            </c:numRef>
          </c:val>
        </c:ser>
        <c:ser>
          <c:idx val="1"/>
          <c:order val="1"/>
          <c:tx>
            <c:strRef>
              <c:f>'BS-CHAGS sharing-new2'!$V$15</c:f>
              <c:strCache>
                <c:ptCount val="1"/>
                <c:pt idx="0">
                  <c:v>Share 2</c:v>
                </c:pt>
              </c:strCache>
            </c:strRef>
          </c:tx>
          <c:invertIfNegative val="0"/>
          <c:cat>
            <c:strRef>
              <c:f>'BS-CHAGS sharing-new2'!$W$13:$AA$13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sharing-new2'!$W$15:$AA$15</c:f>
              <c:numCache>
                <c:formatCode>General</c:formatCode>
                <c:ptCount val="5"/>
                <c:pt idx="0">
                  <c:v>55</c:v>
                </c:pt>
                <c:pt idx="1">
                  <c:v>61</c:v>
                </c:pt>
                <c:pt idx="2">
                  <c:v>70</c:v>
                </c:pt>
                <c:pt idx="3">
                  <c:v>63</c:v>
                </c:pt>
                <c:pt idx="4">
                  <c:v>69.400000000000006</c:v>
                </c:pt>
              </c:numCache>
            </c:numRef>
          </c:val>
        </c:ser>
        <c:ser>
          <c:idx val="2"/>
          <c:order val="2"/>
          <c:tx>
            <c:strRef>
              <c:f>'BS-CHAGS sharing-new2'!$V$16</c:f>
              <c:strCache>
                <c:ptCount val="1"/>
                <c:pt idx="0">
                  <c:v>Share 3</c:v>
                </c:pt>
              </c:strCache>
            </c:strRef>
          </c:tx>
          <c:invertIfNegative val="0"/>
          <c:cat>
            <c:strRef>
              <c:f>'BS-CHAGS sharing-new2'!$W$13:$AA$13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sharing-new2'!$W$16:$AA$16</c:f>
              <c:numCache>
                <c:formatCode>General</c:formatCode>
                <c:ptCount val="5"/>
                <c:pt idx="0">
                  <c:v>76.400000000000006</c:v>
                </c:pt>
                <c:pt idx="1">
                  <c:v>80.2</c:v>
                </c:pt>
                <c:pt idx="2">
                  <c:v>88</c:v>
                </c:pt>
                <c:pt idx="3">
                  <c:v>87.6</c:v>
                </c:pt>
                <c:pt idx="4">
                  <c:v>93.6</c:v>
                </c:pt>
              </c:numCache>
            </c:numRef>
          </c:val>
        </c:ser>
        <c:ser>
          <c:idx val="3"/>
          <c:order val="3"/>
          <c:tx>
            <c:strRef>
              <c:f>'BS-CHAGS sharing-new2'!$V$17</c:f>
              <c:strCache>
                <c:ptCount val="1"/>
                <c:pt idx="0">
                  <c:v>Share 4</c:v>
                </c:pt>
              </c:strCache>
            </c:strRef>
          </c:tx>
          <c:invertIfNegative val="0"/>
          <c:cat>
            <c:strRef>
              <c:f>'BS-CHAGS sharing-new2'!$W$13:$AA$13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sharing-new2'!$W$17:$AA$17</c:f>
              <c:numCache>
                <c:formatCode>General</c:formatCode>
                <c:ptCount val="5"/>
                <c:pt idx="0">
                  <c:v>40.6</c:v>
                </c:pt>
                <c:pt idx="1">
                  <c:v>44.2</c:v>
                </c:pt>
                <c:pt idx="2">
                  <c:v>46.8</c:v>
                </c:pt>
                <c:pt idx="3">
                  <c:v>42.2</c:v>
                </c:pt>
                <c:pt idx="4">
                  <c:v>45.2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721344"/>
        <c:axId val="51722880"/>
        <c:axId val="117815488"/>
      </c:bar3DChart>
      <c:catAx>
        <c:axId val="51721344"/>
        <c:scaling>
          <c:orientation val="minMax"/>
        </c:scaling>
        <c:delete val="0"/>
        <c:axPos val="b"/>
        <c:majorTickMark val="out"/>
        <c:minorTickMark val="none"/>
        <c:tickLblPos val="nextTo"/>
        <c:crossAx val="51722880"/>
        <c:crosses val="autoZero"/>
        <c:auto val="1"/>
        <c:lblAlgn val="ctr"/>
        <c:lblOffset val="100"/>
        <c:noMultiLvlLbl val="0"/>
      </c:catAx>
      <c:valAx>
        <c:axId val="51722880"/>
        <c:scaling>
          <c:orientation val="minMax"/>
        </c:scaling>
        <c:delete val="1"/>
        <c:axPos val="r"/>
        <c:majorGridlines/>
        <c:numFmt formatCode="General" sourceLinked="1"/>
        <c:majorTickMark val="out"/>
        <c:minorTickMark val="none"/>
        <c:tickLblPos val="nextTo"/>
        <c:crossAx val="51721344"/>
        <c:crosses val="autoZero"/>
        <c:crossBetween val="between"/>
      </c:valAx>
      <c:serAx>
        <c:axId val="117815488"/>
        <c:scaling>
          <c:orientation val="minMax"/>
        </c:scaling>
        <c:delete val="1"/>
        <c:axPos val="b"/>
        <c:majorTickMark val="out"/>
        <c:minorTickMark val="none"/>
        <c:tickLblPos val="nextTo"/>
        <c:crossAx val="51722880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'BS-CHAGS coop-experiment-table'!$V$8</c:f>
              <c:strCache>
                <c:ptCount val="1"/>
                <c:pt idx="0">
                  <c:v>Coop 2</c:v>
                </c:pt>
              </c:strCache>
            </c:strRef>
          </c:tx>
          <c:marker>
            <c:symbol val="none"/>
          </c:marker>
          <c:cat>
            <c:strRef>
              <c:f>'BS-CHAGS coop-experiment-table'!$W$6:$AA$6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coop-experiment-table'!$W$8:$AA$8</c:f>
              <c:numCache>
                <c:formatCode>General</c:formatCode>
                <c:ptCount val="5"/>
                <c:pt idx="0">
                  <c:v>4965.3908339999998</c:v>
                </c:pt>
                <c:pt idx="1">
                  <c:v>5635.644526</c:v>
                </c:pt>
                <c:pt idx="2">
                  <c:v>5725.0879249999998</c:v>
                </c:pt>
                <c:pt idx="3">
                  <c:v>5939.6974920000002</c:v>
                </c:pt>
                <c:pt idx="4">
                  <c:v>5652.2855149999996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'BS-CHAGS coop-experiment-table'!$V$9</c:f>
              <c:strCache>
                <c:ptCount val="1"/>
                <c:pt idx="0">
                  <c:v>Coop 3</c:v>
                </c:pt>
              </c:strCache>
            </c:strRef>
          </c:tx>
          <c:marker>
            <c:symbol val="none"/>
          </c:marker>
          <c:cat>
            <c:strRef>
              <c:f>'BS-CHAGS coop-experiment-table'!$W$6:$AA$6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coop-experiment-table'!$W$9:$AA$9</c:f>
              <c:numCache>
                <c:formatCode>General</c:formatCode>
                <c:ptCount val="5"/>
                <c:pt idx="0">
                  <c:v>4049.528507</c:v>
                </c:pt>
                <c:pt idx="1">
                  <c:v>4384.6517050000002</c:v>
                </c:pt>
                <c:pt idx="2">
                  <c:v>4208.3776079999998</c:v>
                </c:pt>
                <c:pt idx="3">
                  <c:v>4124.9346489999998</c:v>
                </c:pt>
                <c:pt idx="4">
                  <c:v>4087.3110219999999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'BS-CHAGS coop-experiment-table'!$V$10</c:f>
              <c:strCache>
                <c:ptCount val="1"/>
                <c:pt idx="0">
                  <c:v>Coop 4</c:v>
                </c:pt>
              </c:strCache>
            </c:strRef>
          </c:tx>
          <c:marker>
            <c:symbol val="none"/>
          </c:marker>
          <c:cat>
            <c:strRef>
              <c:f>'BS-CHAGS coop-experiment-table'!$W$6:$AA$6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coop-experiment-table'!$W$10:$AA$10</c:f>
              <c:numCache>
                <c:formatCode>General</c:formatCode>
                <c:ptCount val="5"/>
                <c:pt idx="0">
                  <c:v>2565.8731339999999</c:v>
                </c:pt>
                <c:pt idx="1">
                  <c:v>2331.0608779999998</c:v>
                </c:pt>
                <c:pt idx="2">
                  <c:v>2179.6218009999998</c:v>
                </c:pt>
                <c:pt idx="3">
                  <c:v>2055.6204950000001</c:v>
                </c:pt>
                <c:pt idx="4">
                  <c:v>1940.6647049999999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780480"/>
        <c:axId val="75805440"/>
      </c:lineChart>
      <c:catAx>
        <c:axId val="7578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5805440"/>
        <c:crosses val="autoZero"/>
        <c:auto val="1"/>
        <c:lblAlgn val="ctr"/>
        <c:lblOffset val="100"/>
        <c:noMultiLvlLbl val="0"/>
      </c:catAx>
      <c:valAx>
        <c:axId val="75805440"/>
        <c:scaling>
          <c:orientation val="minMax"/>
        </c:scaling>
        <c:delete val="1"/>
        <c:axPos val="l"/>
        <c:majorGridlines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75780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'BS-CHAGS group-experiment-table'!$V$8</c:f>
              <c:strCache>
                <c:ptCount val="1"/>
                <c:pt idx="0">
                  <c:v>Group 2</c:v>
                </c:pt>
              </c:strCache>
            </c:strRef>
          </c:tx>
          <c:marker>
            <c:symbol val="none"/>
          </c:marker>
          <c:cat>
            <c:strRef>
              <c:f>'BS-CHAGS group-experiment-table'!$W$6:$AA$6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group-experiment-table'!$W$8:$AA$8</c:f>
              <c:numCache>
                <c:formatCode>General</c:formatCode>
                <c:ptCount val="5"/>
                <c:pt idx="0">
                  <c:v>5432.72433</c:v>
                </c:pt>
                <c:pt idx="1">
                  <c:v>7612.6343790000001</c:v>
                </c:pt>
                <c:pt idx="2">
                  <c:v>5315.46414</c:v>
                </c:pt>
                <c:pt idx="3">
                  <c:v>5463.6547810000002</c:v>
                </c:pt>
                <c:pt idx="4">
                  <c:v>5819.8151690000004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'BS-CHAGS group-experiment-table'!$V$9</c:f>
              <c:strCache>
                <c:ptCount val="1"/>
                <c:pt idx="0">
                  <c:v>Group 3</c:v>
                </c:pt>
              </c:strCache>
            </c:strRef>
          </c:tx>
          <c:marker>
            <c:symbol val="none"/>
          </c:marker>
          <c:cat>
            <c:strRef>
              <c:f>'BS-CHAGS group-experiment-table'!$W$6:$AA$6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group-experiment-table'!$W$9:$AA$9</c:f>
              <c:numCache>
                <c:formatCode>General</c:formatCode>
                <c:ptCount val="5"/>
                <c:pt idx="0">
                  <c:v>4939.220343</c:v>
                </c:pt>
                <c:pt idx="1">
                  <c:v>6273.5699459999996</c:v>
                </c:pt>
                <c:pt idx="2">
                  <c:v>7959.9926930000001</c:v>
                </c:pt>
                <c:pt idx="3">
                  <c:v>5412.8048849999996</c:v>
                </c:pt>
                <c:pt idx="4">
                  <c:v>5427.0561980000002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'BS-CHAGS group-experiment-table'!$V$10</c:f>
              <c:strCache>
                <c:ptCount val="1"/>
                <c:pt idx="0">
                  <c:v>Group 4</c:v>
                </c:pt>
              </c:strCache>
            </c:strRef>
          </c:tx>
          <c:marker>
            <c:symbol val="none"/>
          </c:marker>
          <c:cat>
            <c:strRef>
              <c:f>'BS-CHAGS group-experiment-table'!$W$6:$AA$6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group-experiment-table'!$W$10:$AA$10</c:f>
              <c:numCache>
                <c:formatCode>General</c:formatCode>
                <c:ptCount val="5"/>
                <c:pt idx="0">
                  <c:v>4810.8924379999999</c:v>
                </c:pt>
                <c:pt idx="1">
                  <c:v>5710.6551090000003</c:v>
                </c:pt>
                <c:pt idx="2">
                  <c:v>6456.3932139999997</c:v>
                </c:pt>
                <c:pt idx="3">
                  <c:v>8227.2856969999993</c:v>
                </c:pt>
                <c:pt idx="4">
                  <c:v>5164.760327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174464"/>
        <c:axId val="138176000"/>
      </c:lineChart>
      <c:catAx>
        <c:axId val="138174464"/>
        <c:scaling>
          <c:orientation val="minMax"/>
        </c:scaling>
        <c:delete val="0"/>
        <c:axPos val="b"/>
        <c:majorTickMark val="out"/>
        <c:minorTickMark val="none"/>
        <c:tickLblPos val="nextTo"/>
        <c:crossAx val="138176000"/>
        <c:crosses val="autoZero"/>
        <c:auto val="1"/>
        <c:lblAlgn val="ctr"/>
        <c:lblOffset val="100"/>
        <c:noMultiLvlLbl val="0"/>
      </c:catAx>
      <c:valAx>
        <c:axId val="138176000"/>
        <c:scaling>
          <c:orientation val="minMax"/>
        </c:scaling>
        <c:delete val="1"/>
        <c:axPos val="l"/>
        <c:majorGridlines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38174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'BS-CHAGS sharing-new2'!$V$8</c:f>
              <c:strCache>
                <c:ptCount val="1"/>
                <c:pt idx="0">
                  <c:v>Share 2</c:v>
                </c:pt>
              </c:strCache>
            </c:strRef>
          </c:tx>
          <c:marker>
            <c:symbol val="none"/>
          </c:marker>
          <c:cat>
            <c:strRef>
              <c:f>'BS-CHAGS sharing-new2'!$W$6:$AA$6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sharing-new2'!$W$8:$AA$8</c:f>
              <c:numCache>
                <c:formatCode>General</c:formatCode>
                <c:ptCount val="5"/>
                <c:pt idx="0">
                  <c:v>5491.8690120000001</c:v>
                </c:pt>
                <c:pt idx="1">
                  <c:v>5927.8118919999997</c:v>
                </c:pt>
                <c:pt idx="2">
                  <c:v>5659.6546349999999</c:v>
                </c:pt>
                <c:pt idx="3">
                  <c:v>5560.6241769999997</c:v>
                </c:pt>
                <c:pt idx="4">
                  <c:v>5459.0376070000002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'BS-CHAGS sharing-new2'!$V$9</c:f>
              <c:strCache>
                <c:ptCount val="1"/>
                <c:pt idx="0">
                  <c:v>Share 3</c:v>
                </c:pt>
              </c:strCache>
            </c:strRef>
          </c:tx>
          <c:marker>
            <c:symbol val="none"/>
          </c:marker>
          <c:cat>
            <c:strRef>
              <c:f>'BS-CHAGS sharing-new2'!$W$6:$AA$6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sharing-new2'!$W$9:$AA$9</c:f>
              <c:numCache>
                <c:formatCode>General</c:formatCode>
                <c:ptCount val="5"/>
                <c:pt idx="0">
                  <c:v>4985.571097</c:v>
                </c:pt>
                <c:pt idx="1">
                  <c:v>5559.1926649999996</c:v>
                </c:pt>
                <c:pt idx="2">
                  <c:v>5799.5941290000001</c:v>
                </c:pt>
                <c:pt idx="3">
                  <c:v>5763.936369</c:v>
                </c:pt>
                <c:pt idx="4">
                  <c:v>5607.8506159999997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'BS-CHAGS sharing-new2'!$V$10</c:f>
              <c:strCache>
                <c:ptCount val="1"/>
                <c:pt idx="0">
                  <c:v>Share 4</c:v>
                </c:pt>
              </c:strCache>
            </c:strRef>
          </c:tx>
          <c:marker>
            <c:symbol val="none"/>
          </c:marker>
          <c:cat>
            <c:strRef>
              <c:f>'BS-CHAGS sharing-new2'!$W$6:$AA$6</c:f>
              <c:strCache>
                <c:ptCount val="5"/>
                <c:pt idx="0">
                  <c:v>Mob 1</c:v>
                </c:pt>
                <c:pt idx="1">
                  <c:v>Mob 2</c:v>
                </c:pt>
                <c:pt idx="2">
                  <c:v>Mob 3</c:v>
                </c:pt>
                <c:pt idx="3">
                  <c:v>Mob 4</c:v>
                </c:pt>
                <c:pt idx="4">
                  <c:v>Mob 5</c:v>
                </c:pt>
              </c:strCache>
            </c:strRef>
          </c:cat>
          <c:val>
            <c:numRef>
              <c:f>'BS-CHAGS sharing-new2'!$W$10:$AA$10</c:f>
              <c:numCache>
                <c:formatCode>General</c:formatCode>
                <c:ptCount val="5"/>
                <c:pt idx="0">
                  <c:v>4983.5509359999996</c:v>
                </c:pt>
                <c:pt idx="1">
                  <c:v>5530.0565619999998</c:v>
                </c:pt>
                <c:pt idx="2">
                  <c:v>5623.6239100000003</c:v>
                </c:pt>
                <c:pt idx="3">
                  <c:v>6008.6605259999997</c:v>
                </c:pt>
                <c:pt idx="4">
                  <c:v>6196.8585659999999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69760"/>
        <c:axId val="78071680"/>
      </c:lineChart>
      <c:catAx>
        <c:axId val="78069760"/>
        <c:scaling>
          <c:orientation val="minMax"/>
        </c:scaling>
        <c:delete val="0"/>
        <c:axPos val="b"/>
        <c:majorTickMark val="out"/>
        <c:minorTickMark val="none"/>
        <c:tickLblPos val="nextTo"/>
        <c:crossAx val="78071680"/>
        <c:crosses val="autoZero"/>
        <c:auto val="1"/>
        <c:lblAlgn val="ctr"/>
        <c:lblOffset val="100"/>
        <c:noMultiLvlLbl val="0"/>
      </c:catAx>
      <c:valAx>
        <c:axId val="78071680"/>
        <c:scaling>
          <c:orientation val="minMax"/>
        </c:scaling>
        <c:delete val="1"/>
        <c:axPos val="l"/>
        <c:majorGridlines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78069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4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6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8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3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64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4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1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7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4420A-7180-426C-9D36-D30E69ECE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F651F-2D8E-4E74-9302-44B2576923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79512" y="116632"/>
            <a:ext cx="2808312" cy="66247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131840" y="116632"/>
            <a:ext cx="5832648" cy="6624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79912" y="1124745"/>
            <a:ext cx="4678288" cy="247570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How does mobility affect sharing, cooperation and group size?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51920" y="4149080"/>
            <a:ext cx="4067944" cy="916988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Martin </a:t>
            </a:r>
            <a:r>
              <a:rPr lang="en-US" sz="2400" dirty="0" err="1" smtClean="0">
                <a:solidFill>
                  <a:schemeClr val="bg1"/>
                </a:solidFill>
              </a:rPr>
              <a:t>Solich</a:t>
            </a:r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University of Cologne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67544" y="620688"/>
            <a:ext cx="4678288" cy="5832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CHAGS</a:t>
            </a:r>
          </a:p>
          <a:p>
            <a:pPr algn="l"/>
            <a:r>
              <a:rPr lang="de-DE" b="1" dirty="0" smtClean="0">
                <a:solidFill>
                  <a:schemeClr val="bg1"/>
                </a:solidFill>
              </a:rPr>
              <a:t>2015</a:t>
            </a:r>
          </a:p>
          <a:p>
            <a:pPr algn="l"/>
            <a:endParaRPr lang="de-DE" b="1" dirty="0" smtClean="0">
              <a:solidFill>
                <a:schemeClr val="bg1"/>
              </a:solidFill>
            </a:endParaRPr>
          </a:p>
          <a:p>
            <a:pPr algn="l"/>
            <a:endParaRPr lang="de-DE" b="1" dirty="0">
              <a:solidFill>
                <a:schemeClr val="bg1"/>
              </a:solidFill>
            </a:endParaRPr>
          </a:p>
          <a:p>
            <a:pPr algn="l"/>
            <a:endParaRPr lang="de-DE" b="1" dirty="0" smtClean="0">
              <a:solidFill>
                <a:schemeClr val="bg1"/>
              </a:solidFill>
            </a:endParaRPr>
          </a:p>
          <a:p>
            <a:pPr algn="l"/>
            <a:endParaRPr lang="de-DE" b="1" dirty="0">
              <a:solidFill>
                <a:schemeClr val="bg1"/>
              </a:solidFill>
            </a:endParaRPr>
          </a:p>
          <a:p>
            <a:pPr algn="l"/>
            <a:endParaRPr lang="de-DE" b="1" dirty="0" smtClean="0">
              <a:solidFill>
                <a:schemeClr val="bg1"/>
              </a:solidFill>
            </a:endParaRPr>
          </a:p>
          <a:p>
            <a:pPr algn="l"/>
            <a:endParaRPr lang="de-DE" b="1" dirty="0">
              <a:solidFill>
                <a:schemeClr val="bg1"/>
              </a:solidFill>
            </a:endParaRPr>
          </a:p>
          <a:p>
            <a:pPr algn="l"/>
            <a:r>
              <a:rPr lang="de-DE" b="1" dirty="0" smtClean="0">
                <a:solidFill>
                  <a:schemeClr val="bg1"/>
                </a:solidFill>
              </a:rPr>
              <a:t>Vienna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Cooperation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Flexibility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versus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Specialization</a:t>
            </a: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7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28184" y="205224"/>
            <a:ext cx="1584176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Behavioral Strategies</a:t>
            </a:r>
          </a:p>
        </p:txBody>
      </p:sp>
      <p:sp>
        <p:nvSpPr>
          <p:cNvPr id="62" name="Inhaltsplatzhalter 3"/>
          <p:cNvSpPr txBox="1">
            <a:spLocks/>
          </p:cNvSpPr>
          <p:nvPr/>
        </p:nvSpPr>
        <p:spPr>
          <a:xfrm>
            <a:off x="482798" y="1580934"/>
            <a:ext cx="4233217" cy="3951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Relationship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mobility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hunting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cooperation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communication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Small differences in return rates considering mobility – still differences in trends are observable 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Instead increasing cooperation appears to be of decreasing efficiency 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case specific problem</a:t>
            </a:r>
          </a:p>
        </p:txBody>
      </p:sp>
      <p:graphicFrame>
        <p:nvGraphicFramePr>
          <p:cNvPr id="63" name="Diagramm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930324"/>
              </p:ext>
            </p:extLst>
          </p:nvPr>
        </p:nvGraphicFramePr>
        <p:xfrm>
          <a:off x="4437651" y="2718212"/>
          <a:ext cx="4572000" cy="324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4" name="Textfeld 63"/>
          <p:cNvSpPr txBox="1"/>
          <p:nvPr/>
        </p:nvSpPr>
        <p:spPr>
          <a:xfrm>
            <a:off x="5703258" y="5733256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Foraging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Return Rates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Sharing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Flexibility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versus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Specialization</a:t>
            </a: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8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28184" y="205224"/>
            <a:ext cx="1584176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Behavioral Strategies</a:t>
            </a:r>
          </a:p>
        </p:txBody>
      </p:sp>
      <p:sp>
        <p:nvSpPr>
          <p:cNvPr id="134" name="Inhaltsplatzhalter 3"/>
          <p:cNvSpPr txBox="1">
            <a:spLocks/>
          </p:cNvSpPr>
          <p:nvPr/>
        </p:nvSpPr>
        <p:spPr>
          <a:xfrm>
            <a:off x="482799" y="1988840"/>
            <a:ext cx="4089202" cy="3951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Relationship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mobility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</a:t>
            </a:r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Return rates vary not considerably for the specific strategies – only weak trends are observable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Please note that sharing rules can considerably affect survival success </a:t>
            </a:r>
          </a:p>
        </p:txBody>
      </p:sp>
      <p:graphicFrame>
        <p:nvGraphicFramePr>
          <p:cNvPr id="62" name="Diagramm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641699"/>
              </p:ext>
            </p:extLst>
          </p:nvPr>
        </p:nvGraphicFramePr>
        <p:xfrm>
          <a:off x="4427984" y="1677752"/>
          <a:ext cx="4464496" cy="2779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3" name="Diagramm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002280"/>
              </p:ext>
            </p:extLst>
          </p:nvPr>
        </p:nvGraphicFramePr>
        <p:xfrm>
          <a:off x="5076055" y="4221088"/>
          <a:ext cx="3465543" cy="2413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" name="Textfeld 63"/>
          <p:cNvSpPr txBox="1"/>
          <p:nvPr/>
        </p:nvSpPr>
        <p:spPr>
          <a:xfrm>
            <a:off x="6721963" y="4008097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Foraging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Return Rates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7407473" y="6320326"/>
            <a:ext cx="160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Survival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Rates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b="1" dirty="0" smtClean="0">
                <a:solidFill>
                  <a:schemeClr val="bg1"/>
                </a:solidFill>
              </a:rPr>
              <a:t>Mobility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Flexibility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versus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Specialization</a:t>
            </a: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9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28184" y="205224"/>
            <a:ext cx="1584176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Behavioral Strategies</a:t>
            </a:r>
          </a:p>
        </p:txBody>
      </p:sp>
      <p:sp>
        <p:nvSpPr>
          <p:cNvPr id="62" name="Rechteck 61"/>
          <p:cNvSpPr/>
          <p:nvPr/>
        </p:nvSpPr>
        <p:spPr>
          <a:xfrm>
            <a:off x="0" y="1941166"/>
            <a:ext cx="9144000" cy="49168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3397257" y="241264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Residential</a:t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smtClean="0">
                <a:solidFill>
                  <a:schemeClr val="bg1"/>
                </a:solidFill>
              </a:rPr>
              <a:t>Mobility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3677484" y="5668880"/>
            <a:ext cx="1547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Group</a:t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smtClean="0">
                <a:solidFill>
                  <a:schemeClr val="bg1"/>
                </a:solidFill>
              </a:rPr>
              <a:t>Size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6804248" y="566888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chemeClr val="bg1"/>
                </a:solidFill>
              </a:rPr>
              <a:t>Cooperative</a:t>
            </a:r>
            <a:r>
              <a:rPr lang="de-DE" sz="2800" b="1" dirty="0" smtClean="0">
                <a:solidFill>
                  <a:schemeClr val="bg1"/>
                </a:solidFill>
              </a:rPr>
              <a:t/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err="1" smtClean="0">
                <a:solidFill>
                  <a:schemeClr val="bg1"/>
                </a:solidFill>
              </a:rPr>
              <a:t>Hunting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267126" y="5884324"/>
            <a:ext cx="161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Sharing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8" name="Gerade Verbindung mit Pfeil 67"/>
          <p:cNvCxnSpPr/>
          <p:nvPr/>
        </p:nvCxnSpPr>
        <p:spPr>
          <a:xfrm flipV="1">
            <a:off x="4451316" y="3344668"/>
            <a:ext cx="0" cy="2294495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 flipV="1">
            <a:off x="1074821" y="2889700"/>
            <a:ext cx="2273043" cy="277918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5464302" y="3005128"/>
            <a:ext cx="2420066" cy="2548323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107504" y="2132856"/>
            <a:ext cx="2664296" cy="1791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75" name="Gerade Verbindung mit Pfeil 74"/>
          <p:cNvCxnSpPr>
            <a:endCxn id="66" idx="3"/>
          </p:cNvCxnSpPr>
          <p:nvPr/>
        </p:nvCxnSpPr>
        <p:spPr>
          <a:xfrm flipH="1">
            <a:off x="1882517" y="6145934"/>
            <a:ext cx="1969403" cy="0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>
            <a:stCxn id="64" idx="3"/>
          </p:cNvCxnSpPr>
          <p:nvPr/>
        </p:nvCxnSpPr>
        <p:spPr>
          <a:xfrm>
            <a:off x="5225148" y="6145934"/>
            <a:ext cx="1579100" cy="0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/>
          <p:cNvSpPr/>
          <p:nvPr/>
        </p:nvSpPr>
        <p:spPr>
          <a:xfrm>
            <a:off x="6322615" y="2109149"/>
            <a:ext cx="2687036" cy="1791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3" name="Rechteck 32"/>
          <p:cNvSpPr/>
          <p:nvPr/>
        </p:nvSpPr>
        <p:spPr>
          <a:xfrm>
            <a:off x="3119168" y="3595936"/>
            <a:ext cx="2664296" cy="1791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 smtClean="0"/>
              <a:t>Relatively</a:t>
            </a:r>
            <a:r>
              <a:rPr lang="de-DE" sz="2000" dirty="0" smtClean="0"/>
              <a:t> Low </a:t>
            </a:r>
            <a:r>
              <a:rPr lang="de-DE" sz="2000" dirty="0" err="1" smtClean="0"/>
              <a:t>Interdependence</a:t>
            </a:r>
            <a:r>
              <a:rPr lang="de-DE" sz="2000" dirty="0" smtClean="0"/>
              <a:t> </a:t>
            </a:r>
            <a:endParaRPr lang="en-US" sz="2000" dirty="0"/>
          </a:p>
        </p:txBody>
      </p:sp>
      <p:graphicFrame>
        <p:nvGraphicFramePr>
          <p:cNvPr id="35" name="Diagramm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308864"/>
              </p:ext>
            </p:extLst>
          </p:nvPr>
        </p:nvGraphicFramePr>
        <p:xfrm>
          <a:off x="6394623" y="2049373"/>
          <a:ext cx="2569865" cy="185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975175"/>
              </p:ext>
            </p:extLst>
          </p:nvPr>
        </p:nvGraphicFramePr>
        <p:xfrm>
          <a:off x="3214843" y="3553133"/>
          <a:ext cx="2568621" cy="187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Diagramm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752595"/>
              </p:ext>
            </p:extLst>
          </p:nvPr>
        </p:nvGraphicFramePr>
        <p:xfrm>
          <a:off x="67829" y="2132856"/>
          <a:ext cx="2703971" cy="1791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000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641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7772400" cy="2232248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Implications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7236296" y="221783"/>
            <a:ext cx="158417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sz="2000" b="1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4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0" y="1941166"/>
            <a:ext cx="9144000" cy="49168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Ellipse 85"/>
          <p:cNvSpPr/>
          <p:nvPr/>
        </p:nvSpPr>
        <p:spPr>
          <a:xfrm>
            <a:off x="4695735" y="4131070"/>
            <a:ext cx="4032448" cy="252028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/>
          <p:cNvSpPr/>
          <p:nvPr/>
        </p:nvSpPr>
        <p:spPr>
          <a:xfrm>
            <a:off x="158209" y="2152374"/>
            <a:ext cx="4032448" cy="252028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Behavioral Systems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Flexibility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versus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Specialization</a:t>
            </a: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10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28184" y="205224"/>
            <a:ext cx="158417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Implications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-93318" y="2251379"/>
            <a:ext cx="4559334" cy="2255193"/>
            <a:chOff x="-72015" y="2519893"/>
            <a:chExt cx="4559334" cy="2255193"/>
          </a:xfrm>
        </p:grpSpPr>
        <p:sp>
          <p:nvSpPr>
            <p:cNvPr id="48" name="Textfeld 47"/>
            <p:cNvSpPr txBox="1"/>
            <p:nvPr/>
          </p:nvSpPr>
          <p:spPr>
            <a:xfrm>
              <a:off x="1178237" y="2519893"/>
              <a:ext cx="2016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</a:rPr>
                <a:t>Residential</a:t>
              </a:r>
              <a:br>
                <a:rPr lang="de-DE" sz="2000" b="1" dirty="0" smtClean="0">
                  <a:solidFill>
                    <a:schemeClr val="bg1"/>
                  </a:solidFill>
                </a:rPr>
              </a:br>
              <a:r>
                <a:rPr lang="de-DE" sz="2000" b="1" dirty="0" smtClean="0">
                  <a:solidFill>
                    <a:schemeClr val="bg1"/>
                  </a:solidFill>
                </a:rPr>
                <a:t>Mobility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2939655" y="3186444"/>
              <a:ext cx="15476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</a:rPr>
                <a:t>Group</a:t>
              </a:r>
              <a:br>
                <a:rPr lang="de-DE" sz="2000" b="1" dirty="0" smtClean="0">
                  <a:solidFill>
                    <a:schemeClr val="bg1"/>
                  </a:solidFill>
                </a:rPr>
              </a:br>
              <a:r>
                <a:rPr lang="de-DE" sz="2000" b="1" dirty="0" smtClean="0">
                  <a:solidFill>
                    <a:schemeClr val="bg1"/>
                  </a:solidFill>
                </a:rPr>
                <a:t>Size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1138596" y="4067200"/>
              <a:ext cx="2160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 smtClean="0">
                  <a:solidFill>
                    <a:schemeClr val="bg1"/>
                  </a:solidFill>
                </a:rPr>
                <a:t>Cooperative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/>
              </a:r>
              <a:br>
                <a:rPr lang="de-DE" sz="2000" b="1" dirty="0" smtClean="0">
                  <a:solidFill>
                    <a:schemeClr val="bg1"/>
                  </a:solidFill>
                </a:rPr>
              </a:br>
              <a:r>
                <a:rPr lang="de-DE" sz="2000" b="1" dirty="0" err="1" smtClean="0">
                  <a:solidFill>
                    <a:schemeClr val="bg1"/>
                  </a:solidFill>
                </a:rPr>
                <a:t>Hunting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-72015" y="3309553"/>
              <a:ext cx="16153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</a:rPr>
                <a:t>Sharing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2" name="Gerade Verbindung mit Pfeil 51"/>
            <p:cNvCxnSpPr/>
            <p:nvPr/>
          </p:nvCxnSpPr>
          <p:spPr>
            <a:xfrm flipV="1">
              <a:off x="1325336" y="3524997"/>
              <a:ext cx="1869125" cy="15391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>
              <a:stCxn id="50" idx="0"/>
            </p:cNvCxnSpPr>
            <p:nvPr/>
          </p:nvCxnSpPr>
          <p:spPr>
            <a:xfrm flipV="1">
              <a:off x="2218716" y="3152323"/>
              <a:ext cx="1110" cy="914877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 flipV="1">
              <a:off x="3035816" y="3894330"/>
              <a:ext cx="528072" cy="505254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/>
            <p:cNvCxnSpPr/>
            <p:nvPr/>
          </p:nvCxnSpPr>
          <p:spPr>
            <a:xfrm>
              <a:off x="895245" y="3820085"/>
              <a:ext cx="436325" cy="481536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>
            <a:xfrm flipV="1">
              <a:off x="881921" y="2873836"/>
              <a:ext cx="449649" cy="35574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>
              <a:off x="2882331" y="2873216"/>
              <a:ext cx="497216" cy="31322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ieren 84"/>
          <p:cNvGrpSpPr/>
          <p:nvPr/>
        </p:nvGrpSpPr>
        <p:grpSpPr>
          <a:xfrm>
            <a:off x="4444208" y="4230075"/>
            <a:ext cx="4559334" cy="2255193"/>
            <a:chOff x="-72015" y="2519893"/>
            <a:chExt cx="4559334" cy="2255193"/>
          </a:xfrm>
        </p:grpSpPr>
        <p:sp>
          <p:nvSpPr>
            <p:cNvPr id="87" name="Textfeld 86"/>
            <p:cNvSpPr txBox="1"/>
            <p:nvPr/>
          </p:nvSpPr>
          <p:spPr>
            <a:xfrm>
              <a:off x="1178237" y="2519893"/>
              <a:ext cx="2016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</a:rPr>
                <a:t>Residential</a:t>
              </a:r>
              <a:br>
                <a:rPr lang="de-DE" sz="2000" b="1" dirty="0" smtClean="0">
                  <a:solidFill>
                    <a:schemeClr val="bg1"/>
                  </a:solidFill>
                </a:rPr>
              </a:br>
              <a:r>
                <a:rPr lang="de-DE" sz="2000" b="1" dirty="0" smtClean="0">
                  <a:solidFill>
                    <a:schemeClr val="bg1"/>
                  </a:solidFill>
                </a:rPr>
                <a:t>Mobility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2939655" y="3186444"/>
              <a:ext cx="15476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</a:rPr>
                <a:t>Group</a:t>
              </a:r>
              <a:br>
                <a:rPr lang="de-DE" sz="2000" b="1" dirty="0" smtClean="0">
                  <a:solidFill>
                    <a:schemeClr val="bg1"/>
                  </a:solidFill>
                </a:rPr>
              </a:br>
              <a:r>
                <a:rPr lang="de-DE" sz="2000" b="1" dirty="0" smtClean="0">
                  <a:solidFill>
                    <a:schemeClr val="bg1"/>
                  </a:solidFill>
                </a:rPr>
                <a:t>Size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1138596" y="4067200"/>
              <a:ext cx="2160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 smtClean="0">
                  <a:solidFill>
                    <a:schemeClr val="bg1"/>
                  </a:solidFill>
                </a:rPr>
                <a:t>Cooperative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/>
              </a:r>
              <a:br>
                <a:rPr lang="de-DE" sz="2000" b="1" dirty="0" smtClean="0">
                  <a:solidFill>
                    <a:schemeClr val="bg1"/>
                  </a:solidFill>
                </a:rPr>
              </a:br>
              <a:r>
                <a:rPr lang="de-DE" sz="2000" b="1" dirty="0" err="1" smtClean="0">
                  <a:solidFill>
                    <a:schemeClr val="bg1"/>
                  </a:solidFill>
                </a:rPr>
                <a:t>Hunting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-72015" y="3309553"/>
              <a:ext cx="16153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</a:rPr>
                <a:t>Sharing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3" name="Gerade Verbindung mit Pfeil 112"/>
            <p:cNvCxnSpPr/>
            <p:nvPr/>
          </p:nvCxnSpPr>
          <p:spPr>
            <a:xfrm flipV="1">
              <a:off x="1325336" y="3524997"/>
              <a:ext cx="1869125" cy="15391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mit Pfeil 113"/>
            <p:cNvCxnSpPr>
              <a:stCxn id="89" idx="0"/>
            </p:cNvCxnSpPr>
            <p:nvPr/>
          </p:nvCxnSpPr>
          <p:spPr>
            <a:xfrm flipV="1">
              <a:off x="2218716" y="3152323"/>
              <a:ext cx="1110" cy="914877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mit Pfeil 114"/>
            <p:cNvCxnSpPr/>
            <p:nvPr/>
          </p:nvCxnSpPr>
          <p:spPr>
            <a:xfrm flipV="1">
              <a:off x="3035816" y="3894330"/>
              <a:ext cx="528072" cy="505254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mit Pfeil 115"/>
            <p:cNvCxnSpPr/>
            <p:nvPr/>
          </p:nvCxnSpPr>
          <p:spPr>
            <a:xfrm>
              <a:off x="895245" y="3820085"/>
              <a:ext cx="436325" cy="481536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mit Pfeil 116"/>
            <p:cNvCxnSpPr/>
            <p:nvPr/>
          </p:nvCxnSpPr>
          <p:spPr>
            <a:xfrm flipV="1">
              <a:off x="881921" y="2873836"/>
              <a:ext cx="449649" cy="35574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mit Pfeil 117"/>
            <p:cNvCxnSpPr/>
            <p:nvPr/>
          </p:nvCxnSpPr>
          <p:spPr>
            <a:xfrm>
              <a:off x="2882331" y="2873216"/>
              <a:ext cx="497216" cy="31322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Gerade Verbindung 62"/>
          <p:cNvCxnSpPr>
            <a:stCxn id="31" idx="3"/>
          </p:cNvCxnSpPr>
          <p:nvPr/>
        </p:nvCxnSpPr>
        <p:spPr>
          <a:xfrm>
            <a:off x="748747" y="4303568"/>
            <a:ext cx="4945713" cy="2181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>
            <a:off x="3109636" y="2294935"/>
            <a:ext cx="5009235" cy="2181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539552" y="5300328"/>
            <a:ext cx="2818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bg1"/>
                </a:solidFill>
              </a:rPr>
              <a:t>Behavioral</a:t>
            </a:r>
            <a:endParaRPr lang="de-DE" sz="2800" dirty="0" smtClean="0">
              <a:solidFill>
                <a:schemeClr val="bg1"/>
              </a:solidFill>
            </a:endParaRPr>
          </a:p>
          <a:p>
            <a:r>
              <a:rPr lang="de-DE" sz="2800" dirty="0" smtClean="0">
                <a:solidFill>
                  <a:schemeClr val="bg1"/>
                </a:solidFill>
              </a:rPr>
              <a:t>Systems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6746518" y="2133100"/>
            <a:ext cx="2402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Feedback Dynamics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Resilience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Systems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/>
          <a:lstStyle/>
          <a:p>
            <a:pPr algn="l"/>
            <a:r>
              <a:rPr lang="de-DE" b="1" dirty="0" err="1" smtClean="0">
                <a:solidFill>
                  <a:schemeClr val="bg1"/>
                </a:solidFill>
              </a:rPr>
              <a:t>Implications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Flexibility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versus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Specialization</a:t>
            </a: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11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28184" y="205224"/>
            <a:ext cx="158417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Implications</a:t>
            </a:r>
          </a:p>
        </p:txBody>
      </p:sp>
      <p:sp>
        <p:nvSpPr>
          <p:cNvPr id="40" name="Inhaltsplatzhalter 2"/>
          <p:cNvSpPr txBox="1">
            <a:spLocks/>
          </p:cNvSpPr>
          <p:nvPr/>
        </p:nvSpPr>
        <p:spPr>
          <a:xfrm>
            <a:off x="938506" y="2132856"/>
            <a:ext cx="7616347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Triggers </a:t>
            </a:r>
            <a:r>
              <a:rPr lang="de-DE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Shifts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Environmental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social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changes</a:t>
            </a:r>
            <a:endParaRPr lang="de-D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Adaptive </a:t>
            </a:r>
            <a:r>
              <a:rPr lang="de-DE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Processes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Behavioral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systems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come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along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resistance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regarding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behavioral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regime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changes</a:t>
            </a:r>
            <a:endParaRPr lang="de-D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Path </a:t>
            </a:r>
            <a:r>
              <a:rPr lang="de-DE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Dependence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Behavioral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systems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„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favor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changes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concerning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behavioral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regimes</a:t>
            </a:r>
            <a:endParaRPr lang="de-DE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79512" y="116632"/>
            <a:ext cx="2808312" cy="66247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131840" y="116632"/>
            <a:ext cx="5832648" cy="6624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79912" y="1124745"/>
            <a:ext cx="4678288" cy="247570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How does mobility affect sharing, cooperation and group size?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51920" y="4149080"/>
            <a:ext cx="4067944" cy="916988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Martin </a:t>
            </a:r>
            <a:r>
              <a:rPr lang="en-US" sz="2400" dirty="0" err="1" smtClean="0">
                <a:solidFill>
                  <a:schemeClr val="bg1"/>
                </a:solidFill>
              </a:rPr>
              <a:t>Solich</a:t>
            </a:r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University of Cologne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9144000" cy="641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115212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Simulation Example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GravSpe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412776"/>
            <a:ext cx="6296397" cy="43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Hypothesis</a:t>
            </a: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Flexibility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versus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Specialization</a:t>
            </a: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1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28184" y="205224"/>
            <a:ext cx="158417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Introduction</a:t>
            </a:r>
            <a:endParaRPr lang="en-US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0" y="1941166"/>
            <a:ext cx="9144000" cy="49168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feld 64"/>
          <p:cNvSpPr txBox="1"/>
          <p:nvPr/>
        </p:nvSpPr>
        <p:spPr>
          <a:xfrm>
            <a:off x="3571253" y="2311670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Residential</a:t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smtClean="0">
                <a:solidFill>
                  <a:schemeClr val="bg1"/>
                </a:solidFill>
              </a:rPr>
              <a:t>Mobility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6208233" y="3514543"/>
            <a:ext cx="1547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Group</a:t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smtClean="0">
                <a:solidFill>
                  <a:schemeClr val="bg1"/>
                </a:solidFill>
              </a:rPr>
              <a:t>Size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3543046" y="4975683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chemeClr val="bg1"/>
                </a:solidFill>
              </a:rPr>
              <a:t>Cooperative</a:t>
            </a:r>
            <a:r>
              <a:rPr lang="de-DE" sz="2800" b="1" dirty="0" smtClean="0">
                <a:solidFill>
                  <a:schemeClr val="bg1"/>
                </a:solidFill>
              </a:rPr>
              <a:t/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err="1" smtClean="0">
                <a:solidFill>
                  <a:schemeClr val="bg1"/>
                </a:solidFill>
              </a:rPr>
              <a:t>Hunting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1238790" y="3699208"/>
            <a:ext cx="161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Sharing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7" name="Gerade Verbindung mit Pfeil 6"/>
          <p:cNvCxnSpPr>
            <a:stCxn id="78" idx="3"/>
            <a:endCxn id="68" idx="1"/>
          </p:cNvCxnSpPr>
          <p:nvPr/>
        </p:nvCxnSpPr>
        <p:spPr>
          <a:xfrm>
            <a:off x="2854181" y="3960818"/>
            <a:ext cx="3354052" cy="3077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/>
          <p:nvPr/>
        </p:nvCxnSpPr>
        <p:spPr>
          <a:xfrm flipV="1">
            <a:off x="4531207" y="3265778"/>
            <a:ext cx="0" cy="1709905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flipV="1">
            <a:off x="5703286" y="4499429"/>
            <a:ext cx="1049796" cy="7642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/>
          <p:nvPr/>
        </p:nvCxnSpPr>
        <p:spPr>
          <a:xfrm>
            <a:off x="2521286" y="4468650"/>
            <a:ext cx="1021760" cy="65104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 flipV="1">
            <a:off x="2534934" y="2824646"/>
            <a:ext cx="1008112" cy="689897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>
            <a:off x="5587477" y="2897212"/>
            <a:ext cx="1165605" cy="617331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0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0" y="1941166"/>
            <a:ext cx="9144000" cy="49168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Hypothesis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Adobe Heiti Std R" pitchFamily="34" charset="-128"/>
                <a:ea typeface="Adobe Heiti Std R" pitchFamily="34" charset="-128"/>
              </a:rPr>
              <a:t>2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de-DE" b="1" dirty="0" smtClean="0">
              <a:solidFill>
                <a:schemeClr val="bg1"/>
              </a:solidFill>
              <a:latin typeface="+mj-lt"/>
            </a:endParaRPr>
          </a:p>
          <a:p>
            <a:pPr algn="r"/>
            <a:endParaRPr lang="de-DE" b="1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060950" y="3128663"/>
            <a:ext cx="57606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2098914" y="6169916"/>
            <a:ext cx="57606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539145" y="2120716"/>
            <a:ext cx="161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Residential</a:t>
            </a:r>
            <a:br>
              <a:rPr lang="de-DE" sz="2400" b="1" dirty="0" smtClean="0">
                <a:solidFill>
                  <a:schemeClr val="bg1"/>
                </a:solidFill>
              </a:rPr>
            </a:br>
            <a:r>
              <a:rPr lang="de-DE" sz="2400" b="1" dirty="0" smtClean="0">
                <a:solidFill>
                  <a:schemeClr val="bg1"/>
                </a:solidFill>
              </a:rPr>
              <a:t>Mobility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>
          <a:xfrm>
            <a:off x="6484288" y="3145580"/>
            <a:ext cx="57606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6480212" y="6191853"/>
            <a:ext cx="57606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5998488" y="2130185"/>
            <a:ext cx="154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Group</a:t>
            </a:r>
            <a:br>
              <a:rPr lang="de-DE" sz="2400" b="1" dirty="0" smtClean="0">
                <a:solidFill>
                  <a:schemeClr val="bg1"/>
                </a:solidFill>
              </a:rPr>
            </a:br>
            <a:r>
              <a:rPr lang="de-DE" sz="2400" b="1" dirty="0" smtClean="0">
                <a:solidFill>
                  <a:schemeClr val="bg1"/>
                </a:solidFill>
              </a:rPr>
              <a:t>Size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973439" y="296118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high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125839" y="598525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low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308304" y="295171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high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460704" y="597578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low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Gleichschenkliges Dreieck 30"/>
          <p:cNvSpPr/>
          <p:nvPr/>
        </p:nvSpPr>
        <p:spPr>
          <a:xfrm rot="16200000">
            <a:off x="4043120" y="1664873"/>
            <a:ext cx="1073032" cy="4385376"/>
          </a:xfrm>
          <a:prstGeom prst="triangle">
            <a:avLst/>
          </a:prstGeom>
          <a:pattFill prst="pct80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leichschenkliges Dreieck 31"/>
          <p:cNvSpPr/>
          <p:nvPr/>
        </p:nvSpPr>
        <p:spPr>
          <a:xfrm rot="5400000">
            <a:off x="4024134" y="2982597"/>
            <a:ext cx="1073034" cy="4423338"/>
          </a:xfrm>
          <a:prstGeom prst="triangle">
            <a:avLst/>
          </a:prstGeom>
          <a:pattFill prst="pct80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Gerade Verbindung 5"/>
          <p:cNvCxnSpPr/>
          <p:nvPr/>
        </p:nvCxnSpPr>
        <p:spPr>
          <a:xfrm>
            <a:off x="2346840" y="3127207"/>
            <a:ext cx="0" cy="3024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6774024" y="3167517"/>
            <a:ext cx="0" cy="3024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2233540" y="3758930"/>
            <a:ext cx="237832" cy="1972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6649328" y="5095636"/>
            <a:ext cx="237832" cy="1972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feld 32"/>
          <p:cNvSpPr txBox="1"/>
          <p:nvPr/>
        </p:nvSpPr>
        <p:spPr>
          <a:xfrm>
            <a:off x="3786819" y="5754417"/>
            <a:ext cx="154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chemeClr val="bg1"/>
                </a:solidFill>
              </a:rPr>
              <a:t>Example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641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7772400" cy="2232248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Theoretical and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Methodological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Approach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Assumptions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42035" y="2022319"/>
            <a:ext cx="41764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Residential Mobility Frequency, Group Sizes, Cooperation and Sharing Rules are…</a:t>
            </a:r>
          </a:p>
          <a:p>
            <a:pPr algn="r"/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Reflections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Individual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Behavioral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Strategies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algn="r"/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…Patterns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emerging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due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interacting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their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social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natural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 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645044" y="2204864"/>
            <a:ext cx="437906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move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enable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avoid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Interactions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Group </a:t>
            </a:r>
            <a:r>
              <a:rPr 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sizes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principally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dynamic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outcomes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social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interactions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coming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along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particular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disadvantages</a:t>
            </a: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Foraging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cooperation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sharing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kinds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social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interaction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3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de-DE" b="1" dirty="0" smtClean="0">
              <a:solidFill>
                <a:schemeClr val="bg1"/>
              </a:solidFill>
              <a:latin typeface="+mj-lt"/>
            </a:endParaRPr>
          </a:p>
          <a:p>
            <a:pPr algn="r"/>
            <a:endParaRPr lang="de-DE" b="1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Approach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572000" y="2032261"/>
            <a:ext cx="0" cy="442107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1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0" y="1941166"/>
            <a:ext cx="9144000" cy="49168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/>
          <a:lstStyle/>
          <a:p>
            <a:pPr algn="l"/>
            <a:r>
              <a:rPr lang="de-DE" b="1" dirty="0" smtClean="0">
                <a:solidFill>
                  <a:schemeClr val="bg1"/>
                </a:solidFill>
              </a:rPr>
              <a:t>Interactions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latin typeface="Adobe Heiti Std R" pitchFamily="34" charset="-128"/>
                <a:ea typeface="Adobe Heiti Std R" pitchFamily="34" charset="-128"/>
              </a:rPr>
              <a:t>4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de-DE" b="1" dirty="0" smtClean="0">
              <a:solidFill>
                <a:schemeClr val="bg1"/>
              </a:solidFill>
              <a:latin typeface="+mj-lt"/>
            </a:endParaRPr>
          </a:p>
          <a:p>
            <a:pPr algn="r"/>
            <a:endParaRPr lang="de-DE" b="1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Approach</a:t>
            </a:r>
          </a:p>
        </p:txBody>
      </p:sp>
      <p:sp>
        <p:nvSpPr>
          <p:cNvPr id="39" name="Ellipse 38"/>
          <p:cNvSpPr/>
          <p:nvPr/>
        </p:nvSpPr>
        <p:spPr>
          <a:xfrm>
            <a:off x="1043608" y="2996952"/>
            <a:ext cx="7200800" cy="2952328"/>
          </a:xfrm>
          <a:prstGeom prst="ellipse">
            <a:avLst/>
          </a:prstGeom>
          <a:pattFill prst="pct5">
            <a:fgClr>
              <a:schemeClr val="bg1"/>
            </a:fgClr>
            <a:bgClr>
              <a:schemeClr val="tx1">
                <a:lumMod val="65000"/>
                <a:lumOff val="35000"/>
              </a:schemeClr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4247964" y="3411246"/>
            <a:ext cx="648072" cy="64807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467544" y="4149080"/>
            <a:ext cx="828092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/>
          <p:cNvSpPr/>
          <p:nvPr/>
        </p:nvSpPr>
        <p:spPr>
          <a:xfrm>
            <a:off x="6884640" y="3735282"/>
            <a:ext cx="343272" cy="34327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6128556" y="3474241"/>
            <a:ext cx="343272" cy="34327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5416792" y="3322333"/>
            <a:ext cx="343272" cy="34327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3347864" y="3322333"/>
            <a:ext cx="343272" cy="34327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llipse 45"/>
          <p:cNvSpPr/>
          <p:nvPr/>
        </p:nvSpPr>
        <p:spPr>
          <a:xfrm>
            <a:off x="2662808" y="3493969"/>
            <a:ext cx="343272" cy="34327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Ellipse 46"/>
          <p:cNvSpPr/>
          <p:nvPr/>
        </p:nvSpPr>
        <p:spPr>
          <a:xfrm>
            <a:off x="1979712" y="3762044"/>
            <a:ext cx="343272" cy="34327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Gerade Verbindung 48"/>
          <p:cNvCxnSpPr>
            <a:stCxn id="45" idx="6"/>
          </p:cNvCxnSpPr>
          <p:nvPr/>
        </p:nvCxnSpPr>
        <p:spPr>
          <a:xfrm>
            <a:off x="3691136" y="3493969"/>
            <a:ext cx="556828" cy="1519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>
            <a:endCxn id="43" idx="2"/>
          </p:cNvCxnSpPr>
          <p:nvPr/>
        </p:nvCxnSpPr>
        <p:spPr>
          <a:xfrm flipV="1">
            <a:off x="4896036" y="3645877"/>
            <a:ext cx="1232520" cy="1161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>
            <a:endCxn id="38" idx="2"/>
          </p:cNvCxnSpPr>
          <p:nvPr/>
        </p:nvCxnSpPr>
        <p:spPr>
          <a:xfrm>
            <a:off x="3006080" y="3686090"/>
            <a:ext cx="1241884" cy="49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>
            <a:stCxn id="38" idx="6"/>
            <a:endCxn id="42" idx="2"/>
          </p:cNvCxnSpPr>
          <p:nvPr/>
        </p:nvCxnSpPr>
        <p:spPr>
          <a:xfrm>
            <a:off x="4896036" y="3735282"/>
            <a:ext cx="1988604" cy="1716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 flipV="1">
            <a:off x="4922420" y="3548507"/>
            <a:ext cx="499049" cy="1206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endCxn id="38" idx="2"/>
          </p:cNvCxnSpPr>
          <p:nvPr/>
        </p:nvCxnSpPr>
        <p:spPr>
          <a:xfrm flipV="1">
            <a:off x="2350606" y="3735282"/>
            <a:ext cx="1897358" cy="1983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>
            <a:endCxn id="46" idx="2"/>
          </p:cNvCxnSpPr>
          <p:nvPr/>
        </p:nvCxnSpPr>
        <p:spPr>
          <a:xfrm flipV="1">
            <a:off x="2267479" y="3665605"/>
            <a:ext cx="395329" cy="1519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>
            <a:endCxn id="45" idx="2"/>
          </p:cNvCxnSpPr>
          <p:nvPr/>
        </p:nvCxnSpPr>
        <p:spPr>
          <a:xfrm flipV="1">
            <a:off x="2962672" y="3493969"/>
            <a:ext cx="385192" cy="846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>
            <a:endCxn id="43" idx="2"/>
          </p:cNvCxnSpPr>
          <p:nvPr/>
        </p:nvCxnSpPr>
        <p:spPr>
          <a:xfrm>
            <a:off x="5760064" y="3517255"/>
            <a:ext cx="368492" cy="128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>
            <a:endCxn id="42" idx="2"/>
          </p:cNvCxnSpPr>
          <p:nvPr/>
        </p:nvCxnSpPr>
        <p:spPr>
          <a:xfrm>
            <a:off x="6461691" y="3717585"/>
            <a:ext cx="422949" cy="1893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Gleichschenkliges Dreieck 69"/>
          <p:cNvSpPr/>
          <p:nvPr/>
        </p:nvSpPr>
        <p:spPr>
          <a:xfrm>
            <a:off x="2834444" y="4581128"/>
            <a:ext cx="464841" cy="36004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leichschenkliges Dreieck 70"/>
          <p:cNvSpPr/>
          <p:nvPr/>
        </p:nvSpPr>
        <p:spPr>
          <a:xfrm>
            <a:off x="4292418" y="5317926"/>
            <a:ext cx="464841" cy="36004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Gleichschenkliges Dreieck 71"/>
          <p:cNvSpPr/>
          <p:nvPr/>
        </p:nvSpPr>
        <p:spPr>
          <a:xfrm>
            <a:off x="6128556" y="4797152"/>
            <a:ext cx="464841" cy="36004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hteck 72"/>
          <p:cNvSpPr/>
          <p:nvPr/>
        </p:nvSpPr>
        <p:spPr>
          <a:xfrm>
            <a:off x="5080248" y="4678537"/>
            <a:ext cx="432048" cy="4680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3537502" y="4912563"/>
            <a:ext cx="432048" cy="4680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Gerade Verbindung 74"/>
          <p:cNvCxnSpPr>
            <a:endCxn id="73" idx="0"/>
          </p:cNvCxnSpPr>
          <p:nvPr/>
        </p:nvCxnSpPr>
        <p:spPr>
          <a:xfrm>
            <a:off x="4757259" y="3970897"/>
            <a:ext cx="539013" cy="707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>
            <a:endCxn id="74" idx="0"/>
          </p:cNvCxnSpPr>
          <p:nvPr/>
        </p:nvCxnSpPr>
        <p:spPr>
          <a:xfrm flipH="1">
            <a:off x="3753526" y="3997659"/>
            <a:ext cx="624426" cy="914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>
            <a:endCxn id="72" idx="1"/>
          </p:cNvCxnSpPr>
          <p:nvPr/>
        </p:nvCxnSpPr>
        <p:spPr>
          <a:xfrm>
            <a:off x="4883099" y="3897832"/>
            <a:ext cx="1361667" cy="10793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/>
          <p:cNvCxnSpPr>
            <a:endCxn id="71" idx="0"/>
          </p:cNvCxnSpPr>
          <p:nvPr/>
        </p:nvCxnSpPr>
        <p:spPr>
          <a:xfrm flipH="1">
            <a:off x="4524839" y="4059318"/>
            <a:ext cx="51251" cy="12586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/>
          <p:cNvCxnSpPr/>
          <p:nvPr/>
        </p:nvCxnSpPr>
        <p:spPr>
          <a:xfrm>
            <a:off x="3302183" y="4893122"/>
            <a:ext cx="235318" cy="194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>
            <a:endCxn id="72" idx="2"/>
          </p:cNvCxnSpPr>
          <p:nvPr/>
        </p:nvCxnSpPr>
        <p:spPr>
          <a:xfrm flipV="1">
            <a:off x="4747726" y="5157192"/>
            <a:ext cx="1380830" cy="5196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>
            <a:endCxn id="71" idx="1"/>
          </p:cNvCxnSpPr>
          <p:nvPr/>
        </p:nvCxnSpPr>
        <p:spPr>
          <a:xfrm>
            <a:off x="4000026" y="5354168"/>
            <a:ext cx="408602" cy="1437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>
            <a:endCxn id="73" idx="1"/>
          </p:cNvCxnSpPr>
          <p:nvPr/>
        </p:nvCxnSpPr>
        <p:spPr>
          <a:xfrm flipV="1">
            <a:off x="3975365" y="4912563"/>
            <a:ext cx="1104883" cy="1801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>
            <a:endCxn id="70" idx="1"/>
          </p:cNvCxnSpPr>
          <p:nvPr/>
        </p:nvCxnSpPr>
        <p:spPr>
          <a:xfrm>
            <a:off x="2210351" y="4095251"/>
            <a:ext cx="740303" cy="665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>
            <a:stCxn id="42" idx="3"/>
            <a:endCxn id="72" idx="5"/>
          </p:cNvCxnSpPr>
          <p:nvPr/>
        </p:nvCxnSpPr>
        <p:spPr>
          <a:xfrm flipH="1">
            <a:off x="6477187" y="4028283"/>
            <a:ext cx="457724" cy="9488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feld 98"/>
          <p:cNvSpPr txBox="1"/>
          <p:nvPr/>
        </p:nvSpPr>
        <p:spPr>
          <a:xfrm>
            <a:off x="1043608" y="234888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</a:rPr>
              <a:t>Society / </a:t>
            </a:r>
            <a:r>
              <a:rPr lang="de-DE" sz="2800" dirty="0" err="1" smtClean="0">
                <a:solidFill>
                  <a:schemeClr val="bg1"/>
                </a:solidFill>
              </a:rPr>
              <a:t>Social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Structure</a:t>
            </a:r>
            <a:r>
              <a:rPr lang="de-DE" sz="2800" dirty="0" smtClean="0">
                <a:solidFill>
                  <a:schemeClr val="bg1"/>
                </a:solidFill>
              </a:rPr>
              <a:t> / </a:t>
            </a:r>
            <a:r>
              <a:rPr lang="de-DE" sz="2800" dirty="0" err="1" smtClean="0">
                <a:solidFill>
                  <a:schemeClr val="bg1"/>
                </a:solidFill>
              </a:rPr>
              <a:t>Social</a:t>
            </a:r>
            <a:r>
              <a:rPr lang="de-DE" sz="2800" dirty="0" smtClean="0">
                <a:solidFill>
                  <a:schemeClr val="bg1"/>
                </a:solidFill>
              </a:rPr>
              <a:t> 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 rot="16200000">
            <a:off x="-1758697" y="4063107"/>
            <a:ext cx="468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chemeClr val="bg1"/>
                </a:solidFill>
              </a:rPr>
              <a:t>Social-Ecological</a:t>
            </a:r>
            <a:r>
              <a:rPr lang="de-DE" sz="2800" dirty="0" smtClean="0">
                <a:solidFill>
                  <a:schemeClr val="bg1"/>
                </a:solidFill>
              </a:rPr>
              <a:t> 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2" name="Textfeld 101"/>
          <p:cNvSpPr txBox="1"/>
          <p:nvPr/>
        </p:nvSpPr>
        <p:spPr>
          <a:xfrm>
            <a:off x="1258265" y="61263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</a:rPr>
              <a:t>Non-Human World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03" name="Gerade Verbindung 102"/>
          <p:cNvCxnSpPr>
            <a:endCxn id="72" idx="1"/>
          </p:cNvCxnSpPr>
          <p:nvPr/>
        </p:nvCxnSpPr>
        <p:spPr>
          <a:xfrm>
            <a:off x="5554787" y="3658820"/>
            <a:ext cx="689979" cy="13183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>
            <a:endCxn id="72" idx="0"/>
          </p:cNvCxnSpPr>
          <p:nvPr/>
        </p:nvCxnSpPr>
        <p:spPr>
          <a:xfrm>
            <a:off x="6244766" y="3799345"/>
            <a:ext cx="116211" cy="9978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Agent-Based Modeling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latin typeface="Adobe Heiti Std R" pitchFamily="34" charset="-128"/>
                <a:ea typeface="Adobe Heiti Std R" pitchFamily="34" charset="-128"/>
              </a:rPr>
              <a:t>5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de-DE" b="1" dirty="0" smtClean="0">
              <a:solidFill>
                <a:schemeClr val="bg1"/>
              </a:solidFill>
              <a:latin typeface="+mj-lt"/>
            </a:endParaRPr>
          </a:p>
          <a:p>
            <a:pPr algn="r"/>
            <a:endParaRPr lang="de-DE" b="1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Approach</a:t>
            </a:r>
          </a:p>
        </p:txBody>
      </p:sp>
      <p:sp>
        <p:nvSpPr>
          <p:cNvPr id="15" name="Inhaltsplatzhalter 3"/>
          <p:cNvSpPr txBox="1">
            <a:spLocks/>
          </p:cNvSpPr>
          <p:nvPr/>
        </p:nvSpPr>
        <p:spPr>
          <a:xfrm>
            <a:off x="683569" y="2176511"/>
            <a:ext cx="7830616" cy="3951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Artificial hunter-gatherer society compounded by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heterogeneous individuals (age, sex, relations)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(Explanatory) laboratory to analyze the interdependence of different behavioral regimes</a:t>
            </a:r>
          </a:p>
        </p:txBody>
      </p:sp>
    </p:spTree>
    <p:extLst>
      <p:ext uri="{BB962C8B-B14F-4D97-AF65-F5344CB8AC3E}">
        <p14:creationId xmlns:p14="http://schemas.microsoft.com/office/powerpoint/2010/main" val="3146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641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7772400" cy="2232248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Examples of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Simulation Results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7236296" y="221783"/>
            <a:ext cx="158417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sz="2000" b="1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973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178"/>
            <a:ext cx="9144000" cy="688538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0" y="187242"/>
            <a:ext cx="6012160" cy="1490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5163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Grouping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0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05224"/>
            <a:ext cx="151216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Flexibility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versus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Specialization</a:t>
            </a:r>
          </a:p>
          <a:p>
            <a:pPr algn="r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28184" y="187242"/>
            <a:ext cx="2664296" cy="14905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884368" y="-27384"/>
            <a:ext cx="1259632" cy="1512168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rot="5400000">
            <a:off x="7857523" y="188640"/>
            <a:ext cx="136815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8073547" y="-30178"/>
            <a:ext cx="936104" cy="137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dobe Heiti Std R" pitchFamily="34" charset="-128"/>
                <a:ea typeface="Adobe Heiti Std R" pitchFamily="34" charset="-128"/>
              </a:rPr>
              <a:t>6</a:t>
            </a:r>
            <a:endParaRPr lang="en-US" sz="28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28184" y="205224"/>
            <a:ext cx="1584176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Behavioral Strategies</a:t>
            </a:r>
          </a:p>
        </p:txBody>
      </p:sp>
      <p:sp>
        <p:nvSpPr>
          <p:cNvPr id="62" name="Inhaltsplatzhalter 3"/>
          <p:cNvSpPr txBox="1">
            <a:spLocks/>
          </p:cNvSpPr>
          <p:nvPr/>
        </p:nvSpPr>
        <p:spPr>
          <a:xfrm>
            <a:off x="482799" y="1988840"/>
            <a:ext cx="4089202" cy="3951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Relationship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mobility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frequency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group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sizes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 kind of optimal combinations of mobility and grouping variables appear</a:t>
            </a:r>
          </a:p>
          <a:p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simple gradual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correlations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64" name="Diagramm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198376"/>
              </p:ext>
            </p:extLst>
          </p:nvPr>
        </p:nvGraphicFramePr>
        <p:xfrm>
          <a:off x="4466500" y="2780928"/>
          <a:ext cx="4572000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5472100" y="5570796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Foraging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Return Rates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Bildschirmpräsentation (4:3)</PresentationFormat>
  <Paragraphs>169</Paragraphs>
  <Slides>17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Larissa</vt:lpstr>
      <vt:lpstr>How does mobility affect sharing, cooperation and group size?</vt:lpstr>
      <vt:lpstr>Hypothesis</vt:lpstr>
      <vt:lpstr>Hypothesis</vt:lpstr>
      <vt:lpstr>Theoretical and  Methodological  Approach</vt:lpstr>
      <vt:lpstr>Assumptions</vt:lpstr>
      <vt:lpstr>Interactions</vt:lpstr>
      <vt:lpstr>Agent-Based Modeling</vt:lpstr>
      <vt:lpstr>Examples of Simulation Results</vt:lpstr>
      <vt:lpstr>Grouping</vt:lpstr>
      <vt:lpstr>Cooperation</vt:lpstr>
      <vt:lpstr>Sharing</vt:lpstr>
      <vt:lpstr>Mobility</vt:lpstr>
      <vt:lpstr>Implications</vt:lpstr>
      <vt:lpstr>Behavioral Systems</vt:lpstr>
      <vt:lpstr>Implications</vt:lpstr>
      <vt:lpstr>How does mobility affect sharing, cooperation and group size?</vt:lpstr>
      <vt:lpstr>Simulation Example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</dc:creator>
  <cp:lastModifiedBy>Martin</cp:lastModifiedBy>
  <cp:revision>145</cp:revision>
  <dcterms:created xsi:type="dcterms:W3CDTF">2015-07-07T09:09:29Z</dcterms:created>
  <dcterms:modified xsi:type="dcterms:W3CDTF">2015-09-09T08:14:12Z</dcterms:modified>
</cp:coreProperties>
</file>