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70" r:id="rId5"/>
    <p:sldId id="259" r:id="rId6"/>
    <p:sldId id="260" r:id="rId7"/>
    <p:sldId id="264" r:id="rId8"/>
    <p:sldId id="261" r:id="rId9"/>
    <p:sldId id="265" r:id="rId10"/>
    <p:sldId id="271" r:id="rId11"/>
    <p:sldId id="262" r:id="rId12"/>
    <p:sldId id="272" r:id="rId13"/>
    <p:sldId id="263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3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8A4C-2B03-5E46-93E4-59EB00EAFCD5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44C2-E22A-244F-829C-73E5A836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2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ra.anthropology.ac.uk/Divinati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vid.zeitlyn@anthro.ox.ac.uk" TargetMode="External"/><Relationship Id="rId3" Type="http://schemas.openxmlformats.org/officeDocument/2006/relationships/hyperlink" Target="http://www.mambila.inf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86" y="401481"/>
            <a:ext cx="9027214" cy="919752"/>
          </a:xfrm>
        </p:spPr>
        <p:txBody>
          <a:bodyPr>
            <a:normAutofit/>
          </a:bodyPr>
          <a:lstStyle/>
          <a:p>
            <a:r>
              <a:rPr lang="en-GB" b="1" dirty="0" smtClean="0"/>
              <a:t>Metaphors </a:t>
            </a:r>
            <a:r>
              <a:rPr lang="en-GB" b="1" dirty="0"/>
              <a:t>for </a:t>
            </a:r>
            <a:r>
              <a:rPr lang="en-GB" b="1" dirty="0" smtClean="0"/>
              <a:t>Köln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4744758"/>
            <a:ext cx="6400800" cy="17665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David Zeitlyn</a:t>
            </a:r>
          </a:p>
          <a:p>
            <a:endParaRPr lang="en-US" dirty="0" smtClean="0"/>
          </a:p>
          <a:p>
            <a:r>
              <a:rPr lang="en-US" dirty="0" smtClean="0"/>
              <a:t>Institute of Social and Cultural Anthropology, </a:t>
            </a:r>
          </a:p>
          <a:p>
            <a:r>
              <a:rPr lang="en-US" dirty="0" smtClean="0"/>
              <a:t>Oxford</a:t>
            </a:r>
          </a:p>
          <a:p>
            <a:r>
              <a:rPr lang="en-US" dirty="0" smtClean="0"/>
              <a:t>December 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546" y="2997438"/>
            <a:ext cx="8175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Metaphors for the anthropology of decision making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2546" y="1321233"/>
            <a:ext cx="8175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Metaphors for the anthropology of time</a:t>
            </a:r>
            <a:r>
              <a:rPr lang="en-GB" sz="4000" dirty="0" smtClean="0">
                <a:effectLst/>
              </a:rPr>
              <a:t> </a:t>
            </a:r>
            <a:br>
              <a:rPr lang="en-GB" sz="4000" dirty="0" smtClean="0">
                <a:effectLst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9128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Promissory notes </a:t>
            </a:r>
            <a:r>
              <a:rPr lang="en-US" smtClean="0"/>
              <a:t>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Idle or empty promises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leeres</a:t>
            </a:r>
            <a:r>
              <a:rPr lang="en-US" dirty="0" smtClean="0"/>
              <a:t> </a:t>
            </a:r>
            <a:r>
              <a:rPr lang="en-US" dirty="0" err="1"/>
              <a:t>Versprechen</a:t>
            </a:r>
            <a:r>
              <a:rPr lang="en-US" dirty="0"/>
              <a:t> - </a:t>
            </a:r>
            <a:r>
              <a:rPr lang="en-US" dirty="0" err="1"/>
              <a:t>promesse</a:t>
            </a:r>
            <a:r>
              <a:rPr lang="en-US" dirty="0"/>
              <a:t> </a:t>
            </a:r>
            <a:r>
              <a:rPr lang="en-US" dirty="0" smtClean="0"/>
              <a:t>vide</a:t>
            </a:r>
          </a:p>
          <a:p>
            <a:pPr>
              <a:buFontTx/>
              <a:buChar char="-"/>
            </a:pPr>
            <a:r>
              <a:rPr lang="en-US" dirty="0" err="1" smtClean="0"/>
              <a:t>Eg</a:t>
            </a:r>
            <a:r>
              <a:rPr lang="en-US" dirty="0" smtClean="0"/>
              <a:t> ‘I promise it will snow on Xmas Day’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/>
              <a:t>Idle or empty forecasts/ </a:t>
            </a:r>
            <a:r>
              <a:rPr lang="en-US" dirty="0" smtClean="0"/>
              <a:t>predictions</a:t>
            </a:r>
          </a:p>
          <a:p>
            <a:pPr marL="0" indent="0">
              <a:buNone/>
            </a:pPr>
            <a:r>
              <a:rPr lang="en-US" dirty="0" smtClean="0"/>
              <a:t>e.g. “there will be an earthquake in SF in the next 400 years”</a:t>
            </a:r>
          </a:p>
          <a:p>
            <a:pPr marL="0" indent="0">
              <a:buNone/>
            </a:pPr>
            <a:r>
              <a:rPr lang="en-US" dirty="0" smtClean="0"/>
              <a:t>Cannot be “cashed out”: </a:t>
            </a:r>
          </a:p>
          <a:p>
            <a:pPr marL="0" indent="0">
              <a:buNone/>
            </a:pPr>
            <a:r>
              <a:rPr lang="en-US" dirty="0" smtClean="0"/>
              <a:t>not a guide to 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71" y="479024"/>
            <a:ext cx="867137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Dutching, </a:t>
            </a:r>
            <a:r>
              <a:rPr lang="en-US" dirty="0" err="1" smtClean="0"/>
              <a:t>dutch</a:t>
            </a:r>
            <a:r>
              <a:rPr lang="en-US" dirty="0" smtClean="0"/>
              <a:t> betting, </a:t>
            </a:r>
            <a:r>
              <a:rPr lang="en-US" dirty="0" err="1" smtClean="0"/>
              <a:t>dutch</a:t>
            </a:r>
            <a:r>
              <a:rPr lang="en-US" dirty="0" smtClean="0"/>
              <a:t>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4758"/>
            <a:ext cx="8229600" cy="3465741"/>
          </a:xfrm>
        </p:spPr>
        <p:txBody>
          <a:bodyPr/>
          <a:lstStyle/>
          <a:p>
            <a:r>
              <a:rPr lang="en-US" dirty="0" smtClean="0"/>
              <a:t>Hedging bets or making side bets</a:t>
            </a:r>
          </a:p>
          <a:p>
            <a:r>
              <a:rPr lang="en-US" dirty="0" smtClean="0"/>
              <a:t>Classic </a:t>
            </a:r>
            <a:r>
              <a:rPr lang="en-US" dirty="0" err="1" smtClean="0"/>
              <a:t>dutch</a:t>
            </a:r>
            <a:r>
              <a:rPr lang="en-US" dirty="0" smtClean="0"/>
              <a:t> book: bet on every horse in inverse ratio to their odds (bet high on low odds /</a:t>
            </a:r>
            <a:r>
              <a:rPr lang="en-US" dirty="0" err="1" smtClean="0"/>
              <a:t>favourite</a:t>
            </a:r>
            <a:r>
              <a:rPr lang="en-US" dirty="0" smtClean="0"/>
              <a:t>, bet low on high odds outsider </a:t>
            </a:r>
            <a:r>
              <a:rPr lang="mr-IN" dirty="0" smtClean="0"/>
              <a:t>–</a:t>
            </a:r>
            <a:r>
              <a:rPr lang="en-US" dirty="0" smtClean="0"/>
              <a:t> which ever wins you get same return)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6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Dutching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Risk </a:t>
            </a:r>
            <a:r>
              <a:rPr lang="en-US" dirty="0" err="1" smtClean="0"/>
              <a:t>vs</a:t>
            </a:r>
            <a:r>
              <a:rPr lang="en-US" dirty="0" smtClean="0"/>
              <a:t> Uncertainty (Knight)</a:t>
            </a:r>
          </a:p>
          <a:p>
            <a:r>
              <a:rPr lang="en-US" dirty="0" smtClean="0"/>
              <a:t>Can you </a:t>
            </a:r>
            <a:r>
              <a:rPr lang="en-US" dirty="0" err="1" smtClean="0"/>
              <a:t>dutch</a:t>
            </a:r>
            <a:r>
              <a:rPr lang="en-US" dirty="0" smtClean="0"/>
              <a:t> uncertainty?</a:t>
            </a:r>
          </a:p>
          <a:p>
            <a:r>
              <a:rPr lang="en-US" dirty="0" smtClean="0"/>
              <a:t>(no odds so no book?)</a:t>
            </a:r>
          </a:p>
          <a:p>
            <a:endParaRPr lang="en-US" dirty="0" smtClean="0"/>
          </a:p>
          <a:p>
            <a:r>
              <a:rPr lang="en-US" dirty="0" smtClean="0"/>
              <a:t>Dealing with </a:t>
            </a:r>
            <a:r>
              <a:rPr lang="en-US" dirty="0" err="1" smtClean="0"/>
              <a:t>unquantified</a:t>
            </a:r>
            <a:r>
              <a:rPr lang="en-US" dirty="0" smtClean="0"/>
              <a:t> worlds</a:t>
            </a:r>
          </a:p>
          <a:p>
            <a:r>
              <a:rPr lang="en-US" dirty="0" smtClean="0"/>
              <a:t>(or worlds quantified only after the fact)</a:t>
            </a:r>
          </a:p>
          <a:p>
            <a:endParaRPr lang="en-US" dirty="0"/>
          </a:p>
          <a:p>
            <a:r>
              <a:rPr lang="en-US" dirty="0" smtClean="0"/>
              <a:t>Metaphorical extension? Vague </a:t>
            </a:r>
            <a:r>
              <a:rPr lang="en-US" dirty="0" err="1" smtClean="0"/>
              <a:t>dutch</a:t>
            </a:r>
            <a:r>
              <a:rPr lang="en-US" dirty="0" smtClean="0"/>
              <a:t>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5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Divinatory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dithering</a:t>
            </a:r>
          </a:p>
          <a:p>
            <a:r>
              <a:rPr lang="en-US" dirty="0" smtClean="0"/>
              <a:t>Inaction is often worse choice (</a:t>
            </a:r>
            <a:r>
              <a:rPr lang="en-US" dirty="0" err="1" smtClean="0"/>
              <a:t>Buridan’s</a:t>
            </a:r>
            <a:r>
              <a:rPr lang="en-US" dirty="0" smtClean="0"/>
              <a:t> ass)</a:t>
            </a:r>
          </a:p>
          <a:p>
            <a:r>
              <a:rPr lang="en-US" dirty="0" smtClean="0"/>
              <a:t>Informal forms of dutching </a:t>
            </a:r>
            <a:r>
              <a:rPr lang="mr-IN" dirty="0" smtClean="0"/>
              <a:t>–</a:t>
            </a:r>
            <a:r>
              <a:rPr lang="en-US" dirty="0" smtClean="0"/>
              <a:t> do lots of stuff, ‘win some, loose some’ is a good strategy!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4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Divinatory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Gambling in H/G populations</a:t>
            </a:r>
          </a:p>
          <a:p>
            <a:endParaRPr lang="en-US" dirty="0"/>
          </a:p>
          <a:p>
            <a:r>
              <a:rPr lang="en-US" dirty="0" smtClean="0"/>
              <a:t>Divination as a decision making solution</a:t>
            </a:r>
          </a:p>
          <a:p>
            <a:endParaRPr lang="en-US" dirty="0"/>
          </a:p>
          <a:p>
            <a:r>
              <a:rPr lang="en-US" dirty="0" smtClean="0"/>
              <a:t>Answer to a quandary/ dilemma?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sz="4000" dirty="0" smtClean="0"/>
              <a:t>Do Stuff!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887"/>
            <a:ext cx="8229600" cy="1143000"/>
          </a:xfrm>
        </p:spPr>
        <p:txBody>
          <a:bodyPr/>
          <a:lstStyle/>
          <a:p>
            <a:r>
              <a:rPr lang="en-US" dirty="0" smtClean="0"/>
              <a:t>Refs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3" y="1086114"/>
            <a:ext cx="8758971" cy="5381356"/>
          </a:xfrm>
        </p:spPr>
        <p:txBody>
          <a:bodyPr>
            <a:normAutofit/>
          </a:bodyPr>
          <a:lstStyle/>
          <a:p>
            <a:r>
              <a:rPr lang="en-US" dirty="0"/>
              <a:t>‘</a:t>
            </a:r>
            <a:r>
              <a:rPr lang="en-GB" dirty="0"/>
              <a:t>Divinatory logics: diagnoses and predictions mediating outcomes’ </a:t>
            </a:r>
            <a:r>
              <a:rPr lang="en-US" dirty="0"/>
              <a:t>2012 </a:t>
            </a:r>
            <a:r>
              <a:rPr lang="en-GB" i="1" dirty="0"/>
              <a:t>Current Anthropology</a:t>
            </a:r>
            <a:r>
              <a:rPr lang="en-GB" dirty="0"/>
              <a:t> </a:t>
            </a:r>
            <a:r>
              <a:rPr lang="en-US" dirty="0"/>
              <a:t>53:525-546 </a:t>
            </a:r>
            <a:endParaRPr lang="en-US" dirty="0" smtClean="0"/>
          </a:p>
          <a:p>
            <a:r>
              <a:rPr lang="en-GB" dirty="0" smtClean="0"/>
              <a:t>Haunting </a:t>
            </a:r>
            <a:r>
              <a:rPr lang="en-GB" dirty="0"/>
              <a:t>and other metaphors for the anthropology of </a:t>
            </a:r>
            <a:r>
              <a:rPr lang="en-GB" dirty="0" smtClean="0"/>
              <a:t>time </a:t>
            </a:r>
            <a:r>
              <a:rPr lang="mr-IN" dirty="0" smtClean="0"/>
              <a:t>–</a:t>
            </a:r>
            <a:r>
              <a:rPr lang="en-GB" dirty="0" smtClean="0"/>
              <a:t> draft: copies </a:t>
            </a:r>
            <a:r>
              <a:rPr lang="en-GB" dirty="0" smtClean="0"/>
              <a:t>on request</a:t>
            </a:r>
          </a:p>
          <a:p>
            <a:r>
              <a:rPr lang="en-US" dirty="0" smtClean="0">
                <a:hlinkClick r:id="rId2"/>
              </a:rPr>
              <a:t>http://era.anthropology.ac.uk/</a:t>
            </a:r>
            <a:r>
              <a:rPr lang="en-US" dirty="0" smtClean="0">
                <a:hlinkClick r:id="rId2"/>
              </a:rPr>
              <a:t>Divination</a:t>
            </a:r>
            <a:endParaRPr lang="en-US" dirty="0" smtClean="0"/>
          </a:p>
          <a:p>
            <a:r>
              <a:rPr lang="en-US" dirty="0"/>
              <a:t>Zeitlyn, D. &amp; R. Just 2014. Excursions in Realist Anthropology: a </a:t>
            </a:r>
            <a:r>
              <a:rPr lang="en-US" dirty="0" err="1"/>
              <a:t>merological</a:t>
            </a:r>
            <a:r>
              <a:rPr lang="en-US" dirty="0"/>
              <a:t> approach Newcastle </a:t>
            </a:r>
            <a:r>
              <a:rPr lang="en-US" dirty="0" smtClean="0"/>
              <a:t>: </a:t>
            </a:r>
            <a:r>
              <a:rPr lang="en-US" dirty="0"/>
              <a:t>Cambridge Scholars Publishing</a:t>
            </a:r>
            <a:r>
              <a:rPr lang="en-US" dirty="0" smtClean="0"/>
              <a:t>.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0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40"/>
            <a:ext cx="8229600" cy="549122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David Zeitlyn Contact / Web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david.zeitlyn@anthro.ox.ac.uk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www.mambila.info</a:t>
            </a:r>
            <a:r>
              <a:rPr lang="en-US" dirty="0" smtClean="0"/>
              <a:t> (and other sites)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20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DZ ORCID AS QR</a:t>
            </a:r>
          </a:p>
        </p:txBody>
      </p:sp>
      <p:pic>
        <p:nvPicPr>
          <p:cNvPr id="21506" name="Content Placeholder 3" descr="ORCID QR cod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669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5489"/>
            <a:ext cx="8229600" cy="2370797"/>
          </a:xfrm>
        </p:spPr>
        <p:txBody>
          <a:bodyPr/>
          <a:lstStyle/>
          <a:p>
            <a:r>
              <a:rPr lang="en-US" dirty="0" smtClean="0"/>
              <a:t>Interference</a:t>
            </a:r>
          </a:p>
          <a:p>
            <a:r>
              <a:rPr lang="en-US" dirty="0" smtClean="0"/>
              <a:t>Ghosts and haunting</a:t>
            </a:r>
          </a:p>
          <a:p>
            <a:r>
              <a:rPr lang="en-US" dirty="0" smtClean="0"/>
              <a:t>Promissory notes and dutching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299" y="1854105"/>
            <a:ext cx="659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Background: studies of divination and decision making in Cameroon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755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Patterns</a:t>
            </a:r>
            <a:endParaRPr lang="en-US" dirty="0"/>
          </a:p>
        </p:txBody>
      </p:sp>
      <p:pic>
        <p:nvPicPr>
          <p:cNvPr id="6" name="Content Placeholder 5" descr="Single_slit_and_double_slit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11" r="-18511"/>
          <a:stretch>
            <a:fillRect/>
          </a:stretch>
        </p:blipFill>
        <p:spPr>
          <a:xfrm>
            <a:off x="-298104" y="1559981"/>
            <a:ext cx="9633435" cy="5298019"/>
          </a:xfrm>
        </p:spPr>
      </p:pic>
    </p:spTree>
    <p:extLst>
      <p:ext uri="{BB962C8B-B14F-4D97-AF65-F5344CB8AC3E}">
        <p14:creationId xmlns:p14="http://schemas.microsoft.com/office/powerpoint/2010/main" val="274887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Metaphorical interferences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Pasts</a:t>
            </a:r>
          </a:p>
          <a:p>
            <a:r>
              <a:rPr lang="en-US" dirty="0" smtClean="0"/>
              <a:t>Futures</a:t>
            </a:r>
          </a:p>
          <a:p>
            <a:endParaRPr lang="en-US" dirty="0"/>
          </a:p>
          <a:p>
            <a:r>
              <a:rPr lang="en-US" dirty="0" smtClean="0"/>
              <a:t>Interfere in present decision making</a:t>
            </a:r>
          </a:p>
          <a:p>
            <a:endParaRPr lang="en-US" dirty="0"/>
          </a:p>
          <a:p>
            <a:r>
              <a:rPr lang="en-US" dirty="0" smtClean="0"/>
              <a:t>Bad driving as an example</a:t>
            </a:r>
            <a:r>
              <a:rPr lang="en-US" dirty="0" smtClean="0"/>
              <a:t>? p14</a:t>
            </a:r>
          </a:p>
          <a:p>
            <a:endParaRPr lang="en-US" dirty="0"/>
          </a:p>
          <a:p>
            <a:r>
              <a:rPr lang="en-US" dirty="0" smtClean="0"/>
              <a:t>But physicists hate it when social scientists go on and on about entanglement…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Ghosts and haunting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Derrida’s </a:t>
            </a:r>
            <a:r>
              <a:rPr lang="en-US" dirty="0" smtClean="0"/>
              <a:t>pun in </a:t>
            </a:r>
            <a:r>
              <a:rPr lang="en-US" i="1" dirty="0" err="1" smtClean="0"/>
              <a:t>Spectres</a:t>
            </a:r>
            <a:r>
              <a:rPr lang="en-US" i="1" dirty="0" smtClean="0"/>
              <a:t> of Marx</a:t>
            </a:r>
            <a:endParaRPr lang="en-US" i="1" dirty="0" smtClean="0"/>
          </a:p>
          <a:p>
            <a:r>
              <a:rPr lang="en-US" i="1" dirty="0" err="1" smtClean="0"/>
              <a:t>Hauntolgie</a:t>
            </a:r>
            <a:r>
              <a:rPr lang="en-US" dirty="0" smtClean="0"/>
              <a:t> &lt;=&gt; </a:t>
            </a:r>
            <a:r>
              <a:rPr lang="en-US" i="1" dirty="0" err="1" smtClean="0"/>
              <a:t>ontologie</a:t>
            </a:r>
            <a:endParaRPr lang="en-US" i="1" dirty="0" smtClean="0"/>
          </a:p>
          <a:p>
            <a:r>
              <a:rPr lang="en-US" dirty="0" smtClean="0"/>
              <a:t>An answer to the ontological turn</a:t>
            </a:r>
          </a:p>
          <a:p>
            <a:r>
              <a:rPr lang="en-US" dirty="0" smtClean="0"/>
              <a:t> (disclosure: I am not a true believer)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Hauntings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Futures as well as Pasts</a:t>
            </a:r>
          </a:p>
          <a:p>
            <a:r>
              <a:rPr lang="en-US" i="1" dirty="0" smtClean="0"/>
              <a:t>Both</a:t>
            </a:r>
            <a:r>
              <a:rPr lang="en-US" dirty="0" smtClean="0"/>
              <a:t> haunting </a:t>
            </a:r>
            <a:r>
              <a:rPr lang="en-US" dirty="0" smtClean="0"/>
              <a:t>the presents</a:t>
            </a:r>
          </a:p>
          <a:p>
            <a:endParaRPr lang="en-US" dirty="0"/>
          </a:p>
          <a:p>
            <a:r>
              <a:rPr lang="en-US" dirty="0" smtClean="0"/>
              <a:t>Paralysis of the precautionary principle?</a:t>
            </a:r>
          </a:p>
          <a:p>
            <a:r>
              <a:rPr lang="en-US" dirty="0" smtClean="0"/>
              <a:t>Fear of Unintended Consequences  </a:t>
            </a:r>
          </a:p>
          <a:p>
            <a:pPr marL="0" indent="0">
              <a:buNone/>
            </a:pPr>
            <a:r>
              <a:rPr lang="en-US" dirty="0" smtClean="0"/>
              <a:t>haunting and inhibiting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3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Austin (and John Searle)</a:t>
            </a:r>
          </a:p>
          <a:p>
            <a:r>
              <a:rPr lang="en-US" dirty="0" smtClean="0"/>
              <a:t>Social contexts around utterances</a:t>
            </a:r>
          </a:p>
          <a:p>
            <a:r>
              <a:rPr lang="en-US" dirty="0" smtClean="0"/>
              <a:t>Conditions to give them ‘force’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5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Speech acts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Felicity conditions</a:t>
            </a:r>
          </a:p>
          <a:p>
            <a:r>
              <a:rPr lang="en-GB" dirty="0"/>
              <a:t>An underage person cannot make a legally enforceable bet; and in the UK adults can only marry if the </a:t>
            </a:r>
            <a:r>
              <a:rPr lang="en-GB" dirty="0" err="1"/>
              <a:t>officiant</a:t>
            </a:r>
            <a:r>
              <a:rPr lang="en-GB" dirty="0"/>
              <a:t> and the venue are properly licensed.  The speech act ‘I declare you married’ only has force if performed by a </a:t>
            </a:r>
            <a:r>
              <a:rPr lang="en-GB" i="1" dirty="0"/>
              <a:t>sanctioned</a:t>
            </a:r>
            <a:r>
              <a:rPr lang="en-GB" dirty="0"/>
              <a:t> person in a </a:t>
            </a:r>
            <a:r>
              <a:rPr lang="en-GB" i="1" dirty="0"/>
              <a:t>sanctioned</a:t>
            </a:r>
            <a:r>
              <a:rPr lang="en-GB" dirty="0"/>
              <a:t> place. </a:t>
            </a:r>
            <a:r>
              <a:rPr lang="en-GB" dirty="0" smtClean="0"/>
              <a:t>The </a:t>
            </a:r>
            <a:r>
              <a:rPr lang="en-GB" dirty="0"/>
              <a:t>ceremonies performed by a fake priest are not deemed as legal marriages.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3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Promissory notes and dutching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‘I promise to pay the bearer’</a:t>
            </a:r>
          </a:p>
          <a:p>
            <a:r>
              <a:rPr lang="en-US" dirty="0" smtClean="0"/>
              <a:t>Bank notes are </a:t>
            </a:r>
            <a:r>
              <a:rPr lang="en-US" i="1" dirty="0" smtClean="0"/>
              <a:t>Promissory Notes </a:t>
            </a:r>
          </a:p>
          <a:p>
            <a:r>
              <a:rPr lang="en-US" dirty="0" smtClean="0"/>
              <a:t>Similarity to speech acts </a:t>
            </a:r>
            <a:r>
              <a:rPr lang="mr-IN" dirty="0" smtClean="0"/>
              <a:t>–</a:t>
            </a:r>
            <a:r>
              <a:rPr lang="en-US" dirty="0" smtClean="0"/>
              <a:t> fake notes not </a:t>
            </a:r>
            <a:r>
              <a:rPr lang="en-US" dirty="0" smtClean="0"/>
              <a:t>accepted: </a:t>
            </a:r>
          </a:p>
          <a:p>
            <a:r>
              <a:rPr lang="en-US" dirty="0" smtClean="0"/>
              <a:t>They cannot </a:t>
            </a:r>
            <a:r>
              <a:rPr lang="en-US" dirty="0"/>
              <a:t>be “cashed out</a:t>
            </a:r>
            <a:r>
              <a:rPr lang="en-US" dirty="0" smtClean="0"/>
              <a:t>” </a:t>
            </a:r>
            <a:endParaRPr lang="en-US" dirty="0" smtClean="0"/>
          </a:p>
          <a:p>
            <a:r>
              <a:rPr lang="en-US" dirty="0" smtClean="0"/>
              <a:t>They do not have monetary force </a:t>
            </a:r>
          </a:p>
          <a:p>
            <a:r>
              <a:rPr lang="en-US" dirty="0" smtClean="0"/>
              <a:t>(</a:t>
            </a:r>
            <a:r>
              <a:rPr lang="en-US" dirty="0" smtClean="0"/>
              <a:t>qv fake </a:t>
            </a:r>
            <a:r>
              <a:rPr lang="en-US" dirty="0" smtClean="0"/>
              <a:t>priests and marriages)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2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559</Words>
  <Application>Microsoft Macintosh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Metaphors for Köln</vt:lpstr>
      <vt:lpstr>Metaphors</vt:lpstr>
      <vt:lpstr>Interference Patterns</vt:lpstr>
      <vt:lpstr>Metaphorical interferences</vt:lpstr>
      <vt:lpstr>Ghosts and haunting</vt:lpstr>
      <vt:lpstr>Hauntings</vt:lpstr>
      <vt:lpstr>Speech acts</vt:lpstr>
      <vt:lpstr>Speech acts 2</vt:lpstr>
      <vt:lpstr>Promissory notes and dutching</vt:lpstr>
      <vt:lpstr>Promissory notes 2</vt:lpstr>
      <vt:lpstr>Dutching, dutch betting, dutch books</vt:lpstr>
      <vt:lpstr>Dutching uncertainty</vt:lpstr>
      <vt:lpstr>Divinatory logics</vt:lpstr>
      <vt:lpstr>Divinatory Logics</vt:lpstr>
      <vt:lpstr>Refs</vt:lpstr>
      <vt:lpstr>PowerPoint Presentation</vt:lpstr>
      <vt:lpstr>DZ ORCID AS QR</vt:lpstr>
    </vt:vector>
  </TitlesOfParts>
  <Company>School of Anthropology, 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Metaphors for Köln Metaphors for the anthropology of time  Metaphors for the anthropology of decision making</dc:title>
  <dc:creator>David Zeitlyn</dc:creator>
  <cp:lastModifiedBy>David Zeitlyn</cp:lastModifiedBy>
  <cp:revision>35</cp:revision>
  <dcterms:created xsi:type="dcterms:W3CDTF">2017-12-10T16:55:20Z</dcterms:created>
  <dcterms:modified xsi:type="dcterms:W3CDTF">2017-12-13T16:29:41Z</dcterms:modified>
</cp:coreProperties>
</file>