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86" r:id="rId5"/>
    <p:sldId id="287" r:id="rId6"/>
    <p:sldId id="289" r:id="rId7"/>
    <p:sldId id="288" r:id="rId8"/>
    <p:sldId id="290" r:id="rId9"/>
    <p:sldId id="292" r:id="rId10"/>
    <p:sldId id="294" r:id="rId11"/>
    <p:sldId id="293" r:id="rId12"/>
    <p:sldId id="296" r:id="rId13"/>
    <p:sldId id="295" r:id="rId14"/>
    <p:sldId id="297" r:id="rId15"/>
    <p:sldId id="298" r:id="rId16"/>
    <p:sldId id="302" r:id="rId17"/>
    <p:sldId id="307" r:id="rId18"/>
    <p:sldId id="308" r:id="rId19"/>
    <p:sldId id="313" r:id="rId20"/>
    <p:sldId id="309" r:id="rId21"/>
    <p:sldId id="310" r:id="rId22"/>
    <p:sldId id="311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74C"/>
    <a:srgbClr val="F9F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>
        <p:scale>
          <a:sx n="70" d="100"/>
          <a:sy n="70" d="100"/>
        </p:scale>
        <p:origin x="-14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9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4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0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3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1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7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6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4420A-7180-426C-9D36-D30E69ECEAB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3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2808312" cy="66247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131840" y="116632"/>
            <a:ext cx="5832648" cy="6624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79912" y="1124745"/>
            <a:ext cx="4678288" cy="247570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Flexibility versus Specialization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51920" y="3861048"/>
            <a:ext cx="4067944" cy="916988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Martin </a:t>
            </a:r>
            <a:r>
              <a:rPr lang="en-US" sz="2400" dirty="0" err="1" smtClean="0">
                <a:solidFill>
                  <a:schemeClr val="bg1"/>
                </a:solidFill>
              </a:rPr>
              <a:t>Solich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Marcel </a:t>
            </a:r>
            <a:r>
              <a:rPr lang="en-US" sz="2400" dirty="0" err="1">
                <a:solidFill>
                  <a:schemeClr val="bg1"/>
                </a:solidFill>
              </a:rPr>
              <a:t>Bradtmöller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Álvaro </a:t>
            </a:r>
            <a:r>
              <a:rPr lang="en-US" sz="2400" dirty="0" err="1">
                <a:solidFill>
                  <a:schemeClr val="bg1"/>
                </a:solidFill>
              </a:rPr>
              <a:t>Arrizabalaga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err="1" smtClean="0">
                <a:solidFill>
                  <a:schemeClr val="bg1"/>
                </a:solidFill>
              </a:rPr>
              <a:t>Aitor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Calvo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Maria Jose </a:t>
            </a:r>
            <a:r>
              <a:rPr lang="en-US" sz="2400" dirty="0" err="1">
                <a:solidFill>
                  <a:schemeClr val="bg1"/>
                </a:solidFill>
              </a:rPr>
              <a:t>Iriarte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2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Typology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7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3696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Theoretical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Model</a:t>
            </a:r>
          </a:p>
        </p:txBody>
      </p:sp>
      <p:sp>
        <p:nvSpPr>
          <p:cNvPr id="24" name="Rechteck 23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hteck 138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platzhalter 2"/>
          <p:cNvSpPr txBox="1">
            <a:spLocks/>
          </p:cNvSpPr>
          <p:nvPr/>
        </p:nvSpPr>
        <p:spPr>
          <a:xfrm>
            <a:off x="457200" y="1862335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‚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Opportunistic</a:t>
            </a: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‘/Flexible HG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nhaltsplatzhalter 3"/>
          <p:cNvSpPr txBox="1">
            <a:spLocks/>
          </p:cNvSpPr>
          <p:nvPr/>
        </p:nvSpPr>
        <p:spPr>
          <a:xfrm>
            <a:off x="457200" y="2502097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Autonomous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Groups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Highly Mobile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Fluctuations in Group Size and Composition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Generalized Foraging Strategies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or Low Territoriality 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platzhalter 4"/>
          <p:cNvSpPr txBox="1">
            <a:spLocks/>
          </p:cNvSpPr>
          <p:nvPr/>
        </p:nvSpPr>
        <p:spPr>
          <a:xfrm>
            <a:off x="4645025" y="1862335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Specialized Hunter-Gatherer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nhaltsplatzhalter 5"/>
          <p:cNvSpPr txBox="1">
            <a:spLocks/>
          </p:cNvSpPr>
          <p:nvPr/>
        </p:nvSpPr>
        <p:spPr>
          <a:xfrm>
            <a:off x="4645025" y="2502097"/>
            <a:ext cx="4041775" cy="4204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Networks (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against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quantity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Stable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seasonal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dependent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 Sizes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Compositions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interconnectivity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indiviuals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Territoriality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Residential Mobility due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interconnectivity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particular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localities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Specialized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Foraging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Strategies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6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Models for the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WP </a:t>
            </a:r>
            <a:r>
              <a:rPr lang="en-US" b="1" dirty="0" err="1" smtClean="0">
                <a:solidFill>
                  <a:schemeClr val="bg1"/>
                </a:solidFill>
              </a:rPr>
              <a:t>Gravettian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8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3696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Theoretical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Model</a:t>
            </a:r>
          </a:p>
        </p:txBody>
      </p:sp>
      <p:sp>
        <p:nvSpPr>
          <p:cNvPr id="24" name="Rechteck 23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platzhalter 2"/>
          <p:cNvSpPr txBox="1">
            <a:spLocks/>
          </p:cNvSpPr>
          <p:nvPr/>
        </p:nvSpPr>
        <p:spPr>
          <a:xfrm>
            <a:off x="49124" y="6181041"/>
            <a:ext cx="412543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Flexibile</a:t>
            </a:r>
            <a:r>
              <a:rPr lang="de-DE" dirty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Hunter-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Gatherer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platzhalter 4"/>
          <p:cNvSpPr txBox="1">
            <a:spLocks/>
          </p:cNvSpPr>
          <p:nvPr/>
        </p:nvSpPr>
        <p:spPr>
          <a:xfrm>
            <a:off x="4756491" y="6186529"/>
            <a:ext cx="529582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Specialized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Hunter-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Gatherer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1" name="Gerade Verbindung mit Pfeil 90"/>
          <p:cNvCxnSpPr/>
          <p:nvPr/>
        </p:nvCxnSpPr>
        <p:spPr>
          <a:xfrm flipV="1">
            <a:off x="707133" y="2104434"/>
            <a:ext cx="42530" cy="3817089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92" name="Gerade Verbindung 91"/>
          <p:cNvCxnSpPr/>
          <p:nvPr/>
        </p:nvCxnSpPr>
        <p:spPr>
          <a:xfrm>
            <a:off x="1897980" y="2529737"/>
            <a:ext cx="0" cy="3902148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93" name="Gerade Verbindung 92"/>
          <p:cNvCxnSpPr/>
          <p:nvPr/>
        </p:nvCxnSpPr>
        <p:spPr>
          <a:xfrm>
            <a:off x="2528845" y="2529737"/>
            <a:ext cx="0" cy="3902148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sp>
        <p:nvSpPr>
          <p:cNvPr id="94" name="Rechteck 93"/>
          <p:cNvSpPr/>
          <p:nvPr/>
        </p:nvSpPr>
        <p:spPr>
          <a:xfrm>
            <a:off x="1983041" y="2625429"/>
            <a:ext cx="414670" cy="3689497"/>
          </a:xfrm>
          <a:prstGeom prst="rect">
            <a:avLst/>
          </a:prstGeom>
          <a:pattFill prst="pct5">
            <a:fgClr>
              <a:sysClr val="window" lastClr="FFFFFF"/>
            </a:fgClr>
            <a:bgClr>
              <a:schemeClr val="tx1">
                <a:lumMod val="65000"/>
                <a:lumOff val="35000"/>
              </a:schemeClr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5" name="Gerade Verbindung mit Pfeil 94"/>
          <p:cNvCxnSpPr/>
          <p:nvPr/>
        </p:nvCxnSpPr>
        <p:spPr>
          <a:xfrm>
            <a:off x="377524" y="5560016"/>
            <a:ext cx="3912781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96" name="Gerade Verbindung 95"/>
          <p:cNvCxnSpPr/>
          <p:nvPr/>
        </p:nvCxnSpPr>
        <p:spPr>
          <a:xfrm>
            <a:off x="845356" y="4470176"/>
            <a:ext cx="2838894" cy="10635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97" name="Gerade Verbindung mit Pfeil 96"/>
          <p:cNvCxnSpPr/>
          <p:nvPr/>
        </p:nvCxnSpPr>
        <p:spPr>
          <a:xfrm flipV="1">
            <a:off x="5162175" y="2099173"/>
            <a:ext cx="42530" cy="3817089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98" name="Gerade Verbindung 97"/>
          <p:cNvCxnSpPr/>
          <p:nvPr/>
        </p:nvCxnSpPr>
        <p:spPr>
          <a:xfrm>
            <a:off x="6353022" y="2524476"/>
            <a:ext cx="0" cy="3902148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99" name="Gerade Verbindung 98"/>
          <p:cNvCxnSpPr/>
          <p:nvPr/>
        </p:nvCxnSpPr>
        <p:spPr>
          <a:xfrm>
            <a:off x="6983887" y="2524476"/>
            <a:ext cx="0" cy="3902148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sp>
        <p:nvSpPr>
          <p:cNvPr id="100" name="Rechteck 99"/>
          <p:cNvSpPr/>
          <p:nvPr/>
        </p:nvSpPr>
        <p:spPr>
          <a:xfrm>
            <a:off x="6438083" y="2620168"/>
            <a:ext cx="414670" cy="3689497"/>
          </a:xfrm>
          <a:prstGeom prst="rect">
            <a:avLst/>
          </a:prstGeom>
          <a:pattFill prst="pct5">
            <a:fgClr>
              <a:sysClr val="window" lastClr="FFFFFF"/>
            </a:fgClr>
            <a:bgClr>
              <a:schemeClr val="tx1">
                <a:lumMod val="65000"/>
                <a:lumOff val="35000"/>
              </a:schemeClr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1" name="Gerade Verbindung mit Pfeil 100"/>
          <p:cNvCxnSpPr/>
          <p:nvPr/>
        </p:nvCxnSpPr>
        <p:spPr>
          <a:xfrm>
            <a:off x="4832566" y="5554755"/>
            <a:ext cx="3912781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102" name="Rechteck 101"/>
          <p:cNvSpPr/>
          <p:nvPr/>
        </p:nvSpPr>
        <p:spPr>
          <a:xfrm>
            <a:off x="8256250" y="2524476"/>
            <a:ext cx="903767" cy="24897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Freihandform 102"/>
          <p:cNvSpPr/>
          <p:nvPr/>
        </p:nvSpPr>
        <p:spPr>
          <a:xfrm>
            <a:off x="5364194" y="3855318"/>
            <a:ext cx="2902688" cy="887334"/>
          </a:xfrm>
          <a:custGeom>
            <a:avLst/>
            <a:gdLst>
              <a:gd name="connsiteX0" fmla="*/ 0 w 2902688"/>
              <a:gd name="connsiteY0" fmla="*/ 669851 h 887334"/>
              <a:gd name="connsiteX1" fmla="*/ 786809 w 2902688"/>
              <a:gd name="connsiteY1" fmla="*/ 63795 h 887334"/>
              <a:gd name="connsiteX2" fmla="*/ 1148316 w 2902688"/>
              <a:gd name="connsiteY2" fmla="*/ 882502 h 887334"/>
              <a:gd name="connsiteX3" fmla="*/ 1520456 w 2902688"/>
              <a:gd name="connsiteY3" fmla="*/ 414670 h 887334"/>
              <a:gd name="connsiteX4" fmla="*/ 1956390 w 2902688"/>
              <a:gd name="connsiteY4" fmla="*/ 669851 h 887334"/>
              <a:gd name="connsiteX5" fmla="*/ 2402958 w 2902688"/>
              <a:gd name="connsiteY5" fmla="*/ 606056 h 887334"/>
              <a:gd name="connsiteX6" fmla="*/ 2902688 w 2902688"/>
              <a:gd name="connsiteY6" fmla="*/ 0 h 887334"/>
              <a:gd name="connsiteX7" fmla="*/ 2902688 w 2902688"/>
              <a:gd name="connsiteY7" fmla="*/ 0 h 88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2688" h="887334">
                <a:moveTo>
                  <a:pt x="0" y="669851"/>
                </a:moveTo>
                <a:cubicBezTo>
                  <a:pt x="297711" y="349102"/>
                  <a:pt x="595423" y="28353"/>
                  <a:pt x="786809" y="63795"/>
                </a:cubicBezTo>
                <a:cubicBezTo>
                  <a:pt x="978195" y="99237"/>
                  <a:pt x="1026042" y="824023"/>
                  <a:pt x="1148316" y="882502"/>
                </a:cubicBezTo>
                <a:cubicBezTo>
                  <a:pt x="1270591" y="940981"/>
                  <a:pt x="1385777" y="450112"/>
                  <a:pt x="1520456" y="414670"/>
                </a:cubicBezTo>
                <a:cubicBezTo>
                  <a:pt x="1655135" y="379228"/>
                  <a:pt x="1809306" y="637953"/>
                  <a:pt x="1956390" y="669851"/>
                </a:cubicBezTo>
                <a:cubicBezTo>
                  <a:pt x="2103474" y="701749"/>
                  <a:pt x="2245242" y="717698"/>
                  <a:pt x="2402958" y="606056"/>
                </a:cubicBezTo>
                <a:cubicBezTo>
                  <a:pt x="2560674" y="494414"/>
                  <a:pt x="2902688" y="0"/>
                  <a:pt x="2902688" y="0"/>
                </a:cubicBezTo>
                <a:lnTo>
                  <a:pt x="2902688" y="0"/>
                </a:ln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8139291" y="5811709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time</a:t>
            </a:r>
          </a:p>
        </p:txBody>
      </p:sp>
      <p:sp>
        <p:nvSpPr>
          <p:cNvPr id="106" name="Textfeld 105"/>
          <p:cNvSpPr txBox="1"/>
          <p:nvPr/>
        </p:nvSpPr>
        <p:spPr>
          <a:xfrm rot="16200000">
            <a:off x="-467765" y="3069912"/>
            <a:ext cx="169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connectedness</a:t>
            </a:r>
          </a:p>
        </p:txBody>
      </p:sp>
      <p:cxnSp>
        <p:nvCxnSpPr>
          <p:cNvPr id="112" name="Gerade Verbindung mit Pfeil 111"/>
          <p:cNvCxnSpPr/>
          <p:nvPr/>
        </p:nvCxnSpPr>
        <p:spPr>
          <a:xfrm>
            <a:off x="8128304" y="3390292"/>
            <a:ext cx="10987" cy="243145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grpSp>
        <p:nvGrpSpPr>
          <p:cNvPr id="3" name="Gruppieren 2"/>
          <p:cNvGrpSpPr/>
          <p:nvPr/>
        </p:nvGrpSpPr>
        <p:grpSpPr>
          <a:xfrm>
            <a:off x="2632875" y="3029962"/>
            <a:ext cx="5634007" cy="2199238"/>
            <a:chOff x="2632875" y="3029962"/>
            <a:chExt cx="5634007" cy="2199238"/>
          </a:xfrm>
        </p:grpSpPr>
        <p:sp>
          <p:nvSpPr>
            <p:cNvPr id="107" name="Rechteck 106"/>
            <p:cNvSpPr/>
            <p:nvPr/>
          </p:nvSpPr>
          <p:spPr>
            <a:xfrm>
              <a:off x="2632875" y="3554928"/>
              <a:ext cx="116833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Flexible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Behavioral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Systems</a:t>
              </a:r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7404402" y="4859868"/>
              <a:ext cx="862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flexible</a:t>
              </a:r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7054061" y="3029962"/>
              <a:ext cx="1202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specialized</a:t>
              </a:r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 flipH="1">
              <a:off x="6246696" y="3369027"/>
              <a:ext cx="946298" cy="486291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111" name="Gerade Verbindung mit Pfeil 110"/>
            <p:cNvCxnSpPr/>
            <p:nvPr/>
          </p:nvCxnSpPr>
          <p:spPr>
            <a:xfrm flipH="1">
              <a:off x="6983887" y="3346875"/>
              <a:ext cx="671268" cy="752992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113" name="Gerade Verbindung mit Pfeil 112"/>
            <p:cNvCxnSpPr/>
            <p:nvPr/>
          </p:nvCxnSpPr>
          <p:spPr>
            <a:xfrm flipH="1" flipV="1">
              <a:off x="5481152" y="4652760"/>
              <a:ext cx="1783434" cy="360621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114" name="Gerade Verbindung mit Pfeil 113"/>
            <p:cNvCxnSpPr/>
            <p:nvPr/>
          </p:nvCxnSpPr>
          <p:spPr>
            <a:xfrm flipH="1" flipV="1">
              <a:off x="6708857" y="4718695"/>
              <a:ext cx="610664" cy="114375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115" name="Gerade Verbindung mit Pfeil 114"/>
            <p:cNvCxnSpPr>
              <a:stCxn id="108" idx="0"/>
            </p:cNvCxnSpPr>
            <p:nvPr/>
          </p:nvCxnSpPr>
          <p:spPr>
            <a:xfrm flipH="1" flipV="1">
              <a:off x="7621485" y="4683027"/>
              <a:ext cx="214157" cy="1768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139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641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Simulation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Models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7236296" y="221783"/>
            <a:ext cx="1584176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3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Agent-Based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Modeling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9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3696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Simulation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Model</a:t>
            </a:r>
          </a:p>
        </p:txBody>
      </p:sp>
      <p:sp>
        <p:nvSpPr>
          <p:cNvPr id="42" name="Inhaltsplatzhalter 3"/>
          <p:cNvSpPr txBox="1">
            <a:spLocks/>
          </p:cNvSpPr>
          <p:nvPr/>
        </p:nvSpPr>
        <p:spPr>
          <a:xfrm>
            <a:off x="459804" y="1844824"/>
            <a:ext cx="3771954" cy="395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Simulating the behavior of ‘independent’ entities 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Assumption: system dynamics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emerge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due to the interaction of agents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Spatially and temporally explicit</a:t>
            </a: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Inhaltsplatzhalter 3"/>
          <p:cNvSpPr txBox="1">
            <a:spLocks/>
          </p:cNvSpPr>
          <p:nvPr/>
        </p:nvSpPr>
        <p:spPr>
          <a:xfrm>
            <a:off x="4641943" y="2176511"/>
            <a:ext cx="4363834" cy="39512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Spatial environment modeled by patch agents with own properties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Heterogeneous agents with different behavioral strategies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Modeling of dynamic 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35528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General Assumptions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3696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Simulation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Model</a:t>
            </a:r>
          </a:p>
        </p:txBody>
      </p:sp>
      <p:sp>
        <p:nvSpPr>
          <p:cNvPr id="25" name="Rechteck 24"/>
          <p:cNvSpPr/>
          <p:nvPr/>
        </p:nvSpPr>
        <p:spPr>
          <a:xfrm>
            <a:off x="4831796" y="2728907"/>
            <a:ext cx="3831180" cy="2433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7368949" y="3085676"/>
            <a:ext cx="314976" cy="35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7683926" y="2728907"/>
            <a:ext cx="979050" cy="24337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7053973" y="2728907"/>
            <a:ext cx="629953" cy="35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7053973" y="4805874"/>
            <a:ext cx="629953" cy="35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7368949" y="4490453"/>
            <a:ext cx="314976" cy="3154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5167031" y="3786169"/>
            <a:ext cx="314976" cy="35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Gerade Verbindung 31"/>
          <p:cNvCxnSpPr/>
          <p:nvPr/>
        </p:nvCxnSpPr>
        <p:spPr>
          <a:xfrm>
            <a:off x="6109043" y="2461330"/>
            <a:ext cx="0" cy="285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424020" y="2461330"/>
            <a:ext cx="0" cy="285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6738996" y="2461330"/>
            <a:ext cx="0" cy="285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7053973" y="2461330"/>
            <a:ext cx="0" cy="285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7368949" y="2461330"/>
            <a:ext cx="0" cy="285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7683926" y="2461330"/>
            <a:ext cx="0" cy="285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5794067" y="2455454"/>
            <a:ext cx="0" cy="285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7998902" y="2455454"/>
            <a:ext cx="0" cy="285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8313879" y="2455454"/>
            <a:ext cx="0" cy="285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8628855" y="2455454"/>
            <a:ext cx="0" cy="285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4831796" y="2455454"/>
            <a:ext cx="0" cy="285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4669422" y="2728907"/>
            <a:ext cx="4274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4669422" y="3085676"/>
            <a:ext cx="4274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4669422" y="3411776"/>
            <a:ext cx="4274409" cy="3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4669422" y="3776914"/>
            <a:ext cx="4274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669422" y="4133683"/>
            <a:ext cx="4274409" cy="9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V="1">
            <a:off x="4682526" y="4490452"/>
            <a:ext cx="426130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6399488" y="3776914"/>
            <a:ext cx="339508" cy="356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6738996" y="3945774"/>
            <a:ext cx="1434454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8313879" y="3085676"/>
            <a:ext cx="314976" cy="35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5167031" y="4814304"/>
            <a:ext cx="314976" cy="35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Gerade Verbindung 54"/>
          <p:cNvCxnSpPr/>
          <p:nvPr/>
        </p:nvCxnSpPr>
        <p:spPr>
          <a:xfrm>
            <a:off x="5164114" y="2455454"/>
            <a:ext cx="0" cy="285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5479091" y="2455454"/>
            <a:ext cx="0" cy="285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>
            <a:off x="4669422" y="4805874"/>
            <a:ext cx="4298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4669422" y="5162643"/>
            <a:ext cx="4298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 flipH="1">
            <a:off x="5324519" y="3912490"/>
            <a:ext cx="1074970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51" idx="3"/>
          </p:cNvCxnSpPr>
          <p:nvPr/>
        </p:nvCxnSpPr>
        <p:spPr>
          <a:xfrm flipH="1">
            <a:off x="5324519" y="4081436"/>
            <a:ext cx="1124690" cy="902823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leichschenkliges Dreieck 60"/>
          <p:cNvSpPr/>
          <p:nvPr/>
        </p:nvSpPr>
        <p:spPr>
          <a:xfrm>
            <a:off x="8313879" y="3786169"/>
            <a:ext cx="307481" cy="328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nhaltsplatzhalter 3"/>
          <p:cNvSpPr txBox="1">
            <a:spLocks/>
          </p:cNvSpPr>
          <p:nvPr/>
        </p:nvSpPr>
        <p:spPr>
          <a:xfrm>
            <a:off x="482799" y="1580934"/>
            <a:ext cx="4089202" cy="395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Agents representing hunter-gatherer Individuals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goal of hunter-gatherers is to ensure regular food intake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 and natural Environment is represented by a 2-dimensional grid of ‘patches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Patches provide seasonal and climate-dependent resources</a:t>
            </a:r>
          </a:p>
        </p:txBody>
      </p:sp>
    </p:spTree>
    <p:extLst>
      <p:ext uri="{BB962C8B-B14F-4D97-AF65-F5344CB8AC3E}">
        <p14:creationId xmlns:p14="http://schemas.microsoft.com/office/powerpoint/2010/main" val="31068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The Environmental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11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3696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Simulation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Model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96" y="4443443"/>
            <a:ext cx="2565700" cy="17281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13" y="2464664"/>
            <a:ext cx="2565700" cy="17281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5" y="4473158"/>
            <a:ext cx="2493692" cy="16984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89" y="2492896"/>
            <a:ext cx="2532191" cy="167806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3" y="4473158"/>
            <a:ext cx="2572283" cy="18635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5" y="1717674"/>
            <a:ext cx="2667000" cy="22479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851665" y="1996769"/>
            <a:ext cx="272063" cy="20809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Gerade Verbindung 23"/>
          <p:cNvCxnSpPr/>
          <p:nvPr/>
        </p:nvCxnSpPr>
        <p:spPr>
          <a:xfrm flipH="1">
            <a:off x="518993" y="2204864"/>
            <a:ext cx="1332672" cy="22385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2123729" y="2204864"/>
            <a:ext cx="967547" cy="22385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3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1147" y="20987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Differences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15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3696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Simulation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Model</a:t>
            </a:r>
          </a:p>
        </p:txBody>
      </p:sp>
      <p:sp>
        <p:nvSpPr>
          <p:cNvPr id="25" name="Rechteck 24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0" y="1906573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platzhalter 2"/>
          <p:cNvSpPr txBox="1">
            <a:spLocks/>
          </p:cNvSpPr>
          <p:nvPr/>
        </p:nvSpPr>
        <p:spPr>
          <a:xfrm>
            <a:off x="457200" y="1862335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‚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Opportunistic</a:t>
            </a: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‘/Flexible HG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Inhaltsplatzhalter 3"/>
          <p:cNvSpPr txBox="1">
            <a:spLocks/>
          </p:cNvSpPr>
          <p:nvPr/>
        </p:nvSpPr>
        <p:spPr>
          <a:xfrm>
            <a:off x="457200" y="2502097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platzhalter 4"/>
          <p:cNvSpPr txBox="1">
            <a:spLocks/>
          </p:cNvSpPr>
          <p:nvPr/>
        </p:nvSpPr>
        <p:spPr>
          <a:xfrm>
            <a:off x="5044641" y="1846863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Specialized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Hunter-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Gatherer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Inhaltsplatzhalter 5"/>
          <p:cNvSpPr txBox="1">
            <a:spLocks/>
          </p:cNvSpPr>
          <p:nvPr/>
        </p:nvSpPr>
        <p:spPr>
          <a:xfrm>
            <a:off x="5305715" y="2552540"/>
            <a:ext cx="4041775" cy="4204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47700" y="2682922"/>
            <a:ext cx="165618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Exploiting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resources in a one-day moving range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347700" y="3880394"/>
            <a:ext cx="1656184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Check if a better location in a one-day moving range is available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347700" y="5362332"/>
            <a:ext cx="165618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is the general food situation?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3003884" y="4049728"/>
            <a:ext cx="445657" cy="325561"/>
          </a:xfrm>
          <a:prstGeom prst="rightArrow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feil nach rechts 33"/>
          <p:cNvSpPr/>
          <p:nvPr/>
        </p:nvSpPr>
        <p:spPr>
          <a:xfrm>
            <a:off x="3017493" y="5656606"/>
            <a:ext cx="445657" cy="325561"/>
          </a:xfrm>
          <a:prstGeom prst="rightArrow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feil nach rechts 34"/>
          <p:cNvSpPr/>
          <p:nvPr/>
        </p:nvSpPr>
        <p:spPr>
          <a:xfrm rot="10800000">
            <a:off x="902044" y="4046320"/>
            <a:ext cx="445657" cy="325561"/>
          </a:xfrm>
          <a:prstGeom prst="rightArrow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feil nach rechts 35"/>
          <p:cNvSpPr/>
          <p:nvPr/>
        </p:nvSpPr>
        <p:spPr>
          <a:xfrm rot="10800000">
            <a:off x="902043" y="5656606"/>
            <a:ext cx="445657" cy="325561"/>
          </a:xfrm>
          <a:prstGeom prst="rightArrow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/>
          <p:cNvSpPr txBox="1"/>
          <p:nvPr/>
        </p:nvSpPr>
        <p:spPr>
          <a:xfrm>
            <a:off x="-294875" y="3787115"/>
            <a:ext cx="165618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IF yes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move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003884" y="3764825"/>
            <a:ext cx="165618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IF no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stay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-370892" y="5147368"/>
            <a:ext cx="165618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IF bad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consider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split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060256" y="4870368"/>
            <a:ext cx="165618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IF very good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consider to merge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with another group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580112" y="2682922"/>
            <a:ext cx="280831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Following specialized foraging, grouping and mobility strategy according to season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156176" y="3897077"/>
            <a:ext cx="165618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is the general food situation?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7487816" y="5147368"/>
            <a:ext cx="165618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IF good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THEN check behavioral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rule update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4644008" y="5085333"/>
            <a:ext cx="165618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IF bad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relax specialization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Gerade Verbindung 8"/>
          <p:cNvCxnSpPr>
            <a:stCxn id="26" idx="0"/>
          </p:cNvCxnSpPr>
          <p:nvPr/>
        </p:nvCxnSpPr>
        <p:spPr>
          <a:xfrm flipH="1">
            <a:off x="4497388" y="1906573"/>
            <a:ext cx="74612" cy="49951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ch oben gebogener Pfeil 9"/>
          <p:cNvSpPr/>
          <p:nvPr/>
        </p:nvSpPr>
        <p:spPr>
          <a:xfrm rot="10800000">
            <a:off x="5305714" y="4212508"/>
            <a:ext cx="850461" cy="774936"/>
          </a:xfrm>
          <a:prstGeom prst="bentUp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Nach oben gebogener Pfeil 50"/>
          <p:cNvSpPr/>
          <p:nvPr/>
        </p:nvSpPr>
        <p:spPr>
          <a:xfrm rot="10800000" flipH="1">
            <a:off x="7811888" y="4231590"/>
            <a:ext cx="729712" cy="774936"/>
          </a:xfrm>
          <a:prstGeom prst="bentUp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1147" y="20987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The Process of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Specialization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18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3696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Simulation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Model</a:t>
            </a:r>
          </a:p>
        </p:txBody>
      </p:sp>
      <p:sp>
        <p:nvSpPr>
          <p:cNvPr id="100" name="Rechteck 99"/>
          <p:cNvSpPr/>
          <p:nvPr/>
        </p:nvSpPr>
        <p:spPr>
          <a:xfrm>
            <a:off x="-33266" y="1865918"/>
            <a:ext cx="9177266" cy="50914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Gruppieren 174"/>
          <p:cNvGrpSpPr/>
          <p:nvPr/>
        </p:nvGrpSpPr>
        <p:grpSpPr>
          <a:xfrm>
            <a:off x="530970" y="3355993"/>
            <a:ext cx="2112338" cy="1977656"/>
            <a:chOff x="1382233" y="3072809"/>
            <a:chExt cx="2112338" cy="197765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6" name="Rechteck 175"/>
            <p:cNvSpPr/>
            <p:nvPr/>
          </p:nvSpPr>
          <p:spPr>
            <a:xfrm>
              <a:off x="2080439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1382233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1729564" y="4720855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2431314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2782189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3143696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1905001" y="439124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1554126" y="4391245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Rechteck 183"/>
            <p:cNvSpPr/>
            <p:nvPr/>
          </p:nvSpPr>
          <p:spPr>
            <a:xfrm>
              <a:off x="2255876" y="439124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2606751" y="439124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2968258" y="439124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1718931" y="406163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2069806" y="406163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2420681" y="406163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2782188" y="406163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1880195" y="3732027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2231070" y="3732027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2592577" y="3732027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2055632" y="3402418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2417139" y="3402418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2255876" y="3072809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7" name="Gruppieren 196"/>
          <p:cNvGrpSpPr/>
          <p:nvPr/>
        </p:nvGrpSpPr>
        <p:grpSpPr>
          <a:xfrm>
            <a:off x="3446077" y="3355993"/>
            <a:ext cx="2112338" cy="1977656"/>
            <a:chOff x="1382233" y="3072809"/>
            <a:chExt cx="2112338" cy="197765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8" name="Rechteck 197"/>
            <p:cNvSpPr/>
            <p:nvPr/>
          </p:nvSpPr>
          <p:spPr>
            <a:xfrm>
              <a:off x="2080439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1382233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1729564" y="4720855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2431314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2782189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3143696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1905001" y="439124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1554126" y="4391245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2255876" y="439124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2606751" y="439124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2968258" y="439124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Rechteck 208"/>
            <p:cNvSpPr/>
            <p:nvPr/>
          </p:nvSpPr>
          <p:spPr>
            <a:xfrm>
              <a:off x="1718931" y="406163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2069806" y="406163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2420681" y="406163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2782188" y="406163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1880195" y="3732027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2231070" y="3732027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2592577" y="3732027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2055632" y="3402418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2417139" y="3402418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2255876" y="3072809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9" name="Gruppieren 218"/>
          <p:cNvGrpSpPr/>
          <p:nvPr/>
        </p:nvGrpSpPr>
        <p:grpSpPr>
          <a:xfrm>
            <a:off x="6403686" y="3355993"/>
            <a:ext cx="2112338" cy="1977656"/>
            <a:chOff x="1382233" y="3072809"/>
            <a:chExt cx="2112338" cy="197765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20" name="Rechteck 219"/>
            <p:cNvSpPr/>
            <p:nvPr/>
          </p:nvSpPr>
          <p:spPr>
            <a:xfrm>
              <a:off x="2080439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1382233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Rechteck 221"/>
            <p:cNvSpPr/>
            <p:nvPr/>
          </p:nvSpPr>
          <p:spPr>
            <a:xfrm>
              <a:off x="1729564" y="4720855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Rechteck 222"/>
            <p:cNvSpPr/>
            <p:nvPr/>
          </p:nvSpPr>
          <p:spPr>
            <a:xfrm>
              <a:off x="2431314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2782189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3143696" y="472085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1905001" y="439124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1554126" y="4391245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2255876" y="439124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2606751" y="439124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2968258" y="439124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1718931" y="406163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2069806" y="406163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2420681" y="406163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2782188" y="4061636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Rechteck 234"/>
            <p:cNvSpPr/>
            <p:nvPr/>
          </p:nvSpPr>
          <p:spPr>
            <a:xfrm>
              <a:off x="1880195" y="3732027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Rechteck 235"/>
            <p:cNvSpPr/>
            <p:nvPr/>
          </p:nvSpPr>
          <p:spPr>
            <a:xfrm>
              <a:off x="2231070" y="3732027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2592577" y="3732027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2055632" y="3402418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2417139" y="3402418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2255876" y="3072809"/>
              <a:ext cx="350875" cy="329609"/>
            </a:xfrm>
            <a:prstGeom prst="rect">
              <a:avLst/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1" name="Textfeld 240"/>
          <p:cNvSpPr txBox="1"/>
          <p:nvPr/>
        </p:nvSpPr>
        <p:spPr>
          <a:xfrm>
            <a:off x="233612" y="2526936"/>
            <a:ext cx="328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Specializations  toward</a:t>
            </a:r>
            <a:r>
              <a:rPr lang="en-US" sz="2400" kern="0" dirty="0">
                <a:solidFill>
                  <a:prstClr val="white"/>
                </a:solidFill>
              </a:rPr>
              <a:t>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42" name="Textfeld 241"/>
          <p:cNvSpPr txBox="1"/>
          <p:nvPr/>
        </p:nvSpPr>
        <p:spPr>
          <a:xfrm>
            <a:off x="867668" y="5509088"/>
            <a:ext cx="233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Social Relations</a:t>
            </a:r>
          </a:p>
        </p:txBody>
      </p:sp>
      <p:sp>
        <p:nvSpPr>
          <p:cNvPr id="243" name="Textfeld 242"/>
          <p:cNvSpPr txBox="1"/>
          <p:nvPr/>
        </p:nvSpPr>
        <p:spPr>
          <a:xfrm>
            <a:off x="3944039" y="5513001"/>
            <a:ext cx="233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Local Areas</a:t>
            </a:r>
          </a:p>
        </p:txBody>
      </p:sp>
      <p:sp>
        <p:nvSpPr>
          <p:cNvPr id="244" name="Textfeld 243"/>
          <p:cNvSpPr txBox="1"/>
          <p:nvPr/>
        </p:nvSpPr>
        <p:spPr>
          <a:xfrm>
            <a:off x="6795323" y="5513001"/>
            <a:ext cx="233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Resource Types</a:t>
            </a:r>
          </a:p>
        </p:txBody>
      </p:sp>
      <p:sp>
        <p:nvSpPr>
          <p:cNvPr id="245" name="Pfeil nach oben 244"/>
          <p:cNvSpPr/>
          <p:nvPr/>
        </p:nvSpPr>
        <p:spPr>
          <a:xfrm rot="1923030">
            <a:off x="458419" y="3701498"/>
            <a:ext cx="271442" cy="1153631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Pfeil nach oben 245"/>
          <p:cNvSpPr/>
          <p:nvPr/>
        </p:nvSpPr>
        <p:spPr>
          <a:xfrm rot="1923030">
            <a:off x="3411991" y="3768005"/>
            <a:ext cx="271442" cy="1153631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Pfeil nach oben 246"/>
          <p:cNvSpPr/>
          <p:nvPr/>
        </p:nvSpPr>
        <p:spPr>
          <a:xfrm rot="1923030">
            <a:off x="6439858" y="3701497"/>
            <a:ext cx="271442" cy="1153631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3126580" y="3218087"/>
            <a:ext cx="5579171" cy="292186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1147" y="20987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Implications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19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1520" y="2118935"/>
            <a:ext cx="849694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Concerning the </a:t>
            </a:r>
            <a:b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Theoretical Model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Adaptive Cycle Model in general appears to be plausible in relation to behavioural system approach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Even simple simulation models addressing one dimension of connectivity demonstrate the emergence of </a:t>
            </a:r>
            <a:r>
              <a:rPr lang="en-GB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unilinear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dynamic processes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1147" y="20987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Implications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20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95536" y="2060848"/>
            <a:ext cx="83529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Regarding Western Pyrenees </a:t>
            </a:r>
            <a:r>
              <a:rPr lang="en-GB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Gravettian</a:t>
            </a: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bad news: very different scenarios are actually possible and current data could reflect adaptive cycles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good news: Simulation models reveal probabilities for specific land-use strategies. Example: East-West movements of nomadic small group hunter-gatherers versus South-North movements of specialized river valley occupants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7884368" y="21517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28184" y="354313"/>
            <a:ext cx="1485323" cy="1169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Flexibility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versus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Specialization</a:t>
            </a:r>
          </a:p>
          <a:p>
            <a:pPr algn="r"/>
            <a:endParaRPr lang="en-US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03548" y="1808623"/>
            <a:ext cx="2088232" cy="1370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Adobe Heiti Std R" pitchFamily="34" charset="-128"/>
                <a:ea typeface="Adobe Heiti Std R" pitchFamily="34" charset="-128"/>
              </a:rPr>
              <a:t>1</a:t>
            </a:r>
          </a:p>
          <a:p>
            <a:r>
              <a:rPr lang="de-DE" sz="2400" b="1" dirty="0" err="1" smtClean="0">
                <a:solidFill>
                  <a:schemeClr val="bg1"/>
                </a:solidFill>
              </a:rPr>
              <a:t>Introduction</a:t>
            </a:r>
            <a:endParaRPr lang="de-DE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843808" y="1811746"/>
            <a:ext cx="2088232" cy="1370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Adobe Heiti Std R" pitchFamily="34" charset="-128"/>
                <a:ea typeface="Adobe Heiti Std R" pitchFamily="34" charset="-128"/>
              </a:rPr>
              <a:t>2</a:t>
            </a: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Theoretical Model</a:t>
            </a:r>
          </a:p>
        </p:txBody>
      </p:sp>
      <p:sp>
        <p:nvSpPr>
          <p:cNvPr id="15" name="Rechteck 14"/>
          <p:cNvSpPr/>
          <p:nvPr/>
        </p:nvSpPr>
        <p:spPr>
          <a:xfrm>
            <a:off x="532683" y="3423553"/>
            <a:ext cx="2088232" cy="1370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1600" b="1" dirty="0" smtClean="0">
              <a:latin typeface="Adobe Heiti Std R" pitchFamily="34" charset="-128"/>
              <a:ea typeface="Adobe Heiti Std R" pitchFamily="34" charset="-128"/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Simulation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16" name="Rechteck 15"/>
          <p:cNvSpPr/>
          <p:nvPr/>
        </p:nvSpPr>
        <p:spPr>
          <a:xfrm>
            <a:off x="2872943" y="3426676"/>
            <a:ext cx="2088232" cy="1370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Adobe Heiti Std R" pitchFamily="34" charset="-128"/>
                <a:ea typeface="Adobe Heiti Std R" pitchFamily="34" charset="-128"/>
              </a:rPr>
              <a:t>4</a:t>
            </a:r>
          </a:p>
          <a:p>
            <a:pPr lvl="0"/>
            <a:r>
              <a:rPr lang="de-DE" sz="2400" b="1" dirty="0" err="1" smtClean="0">
                <a:solidFill>
                  <a:prstClr val="white"/>
                </a:solidFill>
              </a:rPr>
              <a:t>Discussion</a:t>
            </a:r>
            <a:endParaRPr lang="de-DE" sz="2400" b="1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 smtClean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32683" y="5077952"/>
            <a:ext cx="2088232" cy="1370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Adobe Heiti Std R" pitchFamily="34" charset="-128"/>
                <a:ea typeface="Adobe Heiti Std R" pitchFamily="34" charset="-128"/>
              </a:rPr>
              <a:t>5</a:t>
            </a:r>
          </a:p>
          <a:p>
            <a:pPr lvl="0"/>
            <a:r>
              <a:rPr lang="de-DE" sz="2400" b="1" dirty="0" smtClean="0">
                <a:solidFill>
                  <a:prstClr val="white"/>
                </a:solidFill>
              </a:rPr>
              <a:t>Outlook</a:t>
            </a:r>
            <a:endParaRPr lang="de-DE" sz="2400" b="1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 smtClean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2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1147" y="20987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Outlook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21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81" y="1916832"/>
            <a:ext cx="6319779" cy="63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1147" y="20987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Outlook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22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Inhaltsplatzhalt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8" y="2564904"/>
            <a:ext cx="823144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520" y="332656"/>
            <a:ext cx="8640960" cy="6192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</a:rPr>
              <a:t>„</a:t>
            </a:r>
            <a:r>
              <a:rPr lang="de-DE" dirty="0" err="1">
                <a:solidFill>
                  <a:schemeClr val="bg1"/>
                </a:solidFill>
              </a:rPr>
              <a:t>Essentially</a:t>
            </a:r>
            <a:r>
              <a:rPr lang="de-DE" dirty="0">
                <a:solidFill>
                  <a:schemeClr val="bg1"/>
                </a:solidFill>
              </a:rPr>
              <a:t>, all </a:t>
            </a:r>
            <a:r>
              <a:rPr lang="de-DE" dirty="0" err="1">
                <a:solidFill>
                  <a:schemeClr val="bg1"/>
                </a:solidFill>
              </a:rPr>
              <a:t>models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wrong</a:t>
            </a:r>
            <a:r>
              <a:rPr lang="de-DE" dirty="0">
                <a:solidFill>
                  <a:schemeClr val="bg1"/>
                </a:solidFill>
              </a:rPr>
              <a:t>, but </a:t>
            </a:r>
            <a:r>
              <a:rPr lang="de-DE" dirty="0" err="1">
                <a:solidFill>
                  <a:schemeClr val="bg1"/>
                </a:solidFill>
              </a:rPr>
              <a:t>some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useful</a:t>
            </a:r>
            <a:r>
              <a:rPr lang="de-DE" dirty="0">
                <a:solidFill>
                  <a:schemeClr val="bg1"/>
                </a:solidFill>
              </a:rPr>
              <a:t>.“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</a:rPr>
              <a:t>George E. P. Box </a:t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</a:rPr>
              <a:t>(1919-2013)</a:t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92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2808312" cy="66247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131840" y="116632"/>
            <a:ext cx="5832648" cy="6624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79912" y="1124745"/>
            <a:ext cx="4678288" cy="247570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Flexibility versus Specialization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51920" y="3861048"/>
            <a:ext cx="4067944" cy="916988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Martin </a:t>
            </a:r>
            <a:r>
              <a:rPr lang="en-US" sz="2400" dirty="0" err="1">
                <a:solidFill>
                  <a:schemeClr val="bg1"/>
                </a:solidFill>
              </a:rPr>
              <a:t>Solich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Marcel </a:t>
            </a:r>
            <a:r>
              <a:rPr lang="en-US" sz="2400" dirty="0" err="1">
                <a:solidFill>
                  <a:schemeClr val="bg1"/>
                </a:solidFill>
              </a:rPr>
              <a:t>Bradtmöller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Álvaro </a:t>
            </a:r>
            <a:r>
              <a:rPr lang="en-US" sz="2400" dirty="0" err="1">
                <a:solidFill>
                  <a:schemeClr val="bg1"/>
                </a:solidFill>
              </a:rPr>
              <a:t>Arrizabalaga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err="1">
                <a:solidFill>
                  <a:schemeClr val="bg1"/>
                </a:solidFill>
              </a:rPr>
              <a:t>Aitor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Calvo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Maria Jose </a:t>
            </a:r>
            <a:r>
              <a:rPr lang="en-US" sz="2400" dirty="0" err="1">
                <a:solidFill>
                  <a:schemeClr val="bg1"/>
                </a:solidFill>
              </a:rPr>
              <a:t>Iriarte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5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Research Problem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51520" y="2375759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Gravettian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technocomplex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Western Pyrenees forms according to our knowledge a homogenous unit showing a broad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bandwidth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local adaptation covering nearly 10.000 years (34.000-24.000)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662652" y="3022090"/>
            <a:ext cx="4379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same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timeframe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least five global climatic events are expected to have had a significant effect on the environment of the Western Pyrenees </a:t>
            </a: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4572000" y="2276872"/>
            <a:ext cx="0" cy="406920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1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err="1">
                <a:solidFill>
                  <a:schemeClr val="bg1"/>
                </a:solidFill>
              </a:rPr>
              <a:t>Gravettian</a:t>
            </a:r>
            <a:r>
              <a:rPr lang="en-US" b="1" dirty="0">
                <a:solidFill>
                  <a:schemeClr val="bg1"/>
                </a:solidFill>
              </a:rPr>
              <a:t> of the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Western </a:t>
            </a:r>
            <a:r>
              <a:rPr lang="en-US" b="1" dirty="0">
                <a:solidFill>
                  <a:schemeClr val="bg1"/>
                </a:solidFill>
              </a:rPr>
              <a:t>Pyrenees </a:t>
            </a: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2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22" name="Inhaltsplatzhalter 2"/>
          <p:cNvSpPr txBox="1">
            <a:spLocks/>
          </p:cNvSpPr>
          <p:nvPr/>
        </p:nvSpPr>
        <p:spPr>
          <a:xfrm>
            <a:off x="457200" y="3068960"/>
            <a:ext cx="8229600" cy="305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have </a:t>
            </a:r>
            <a:r>
              <a:rPr lang="en-GB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Gravettian</a:t>
            </a:r>
            <a:r>
              <a:rPr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hunter-gatherers </a:t>
            </a:r>
            <a:r>
              <a:rPr lang="de-DE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been</a:t>
            </a:r>
            <a:r>
              <a:rPr lang="de-D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affected</a:t>
            </a:r>
            <a:r>
              <a:rPr lang="de-D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de-D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environmental </a:t>
            </a:r>
            <a:r>
              <a:rPr lang="de-DE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fluctuation</a:t>
            </a:r>
            <a:r>
              <a:rPr lang="de-D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endParaRPr lang="de-DE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4000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Research Problem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51520" y="2375759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+mj-lt"/>
              <a:buAutoNum type="romanUcPeriod"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Gravettian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hunter-gatherer society was relatively unaffected and had to be therefore highly resilient toward environmental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fluctuations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62652" y="2393392"/>
            <a:ext cx="43790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 startAt="2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ignificant changes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happened, that are not visible in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archaeological record. The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Gravettian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hunter-gatherers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actually been affected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were repeatedly forced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adapt to altered environments</a:t>
            </a: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950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641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Theoretical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7236296" y="221783"/>
            <a:ext cx="1584176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07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Adaptation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4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3696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Theoretical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Model</a:t>
            </a:r>
          </a:p>
        </p:txBody>
      </p:sp>
      <p:sp>
        <p:nvSpPr>
          <p:cNvPr id="24" name="Rechteck 23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Gerade Verbindung mit Pfeil 90"/>
          <p:cNvCxnSpPr/>
          <p:nvPr/>
        </p:nvCxnSpPr>
        <p:spPr>
          <a:xfrm flipV="1">
            <a:off x="2432223" y="2216281"/>
            <a:ext cx="42530" cy="3817089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92" name="Gerade Verbindung 91"/>
          <p:cNvCxnSpPr/>
          <p:nvPr/>
        </p:nvCxnSpPr>
        <p:spPr>
          <a:xfrm>
            <a:off x="3623070" y="2641584"/>
            <a:ext cx="0" cy="3902148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93" name="Gerade Verbindung 92"/>
          <p:cNvCxnSpPr/>
          <p:nvPr/>
        </p:nvCxnSpPr>
        <p:spPr>
          <a:xfrm>
            <a:off x="4253935" y="2641584"/>
            <a:ext cx="0" cy="3902148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94" name="Gerade Verbindung 93"/>
          <p:cNvCxnSpPr/>
          <p:nvPr/>
        </p:nvCxnSpPr>
        <p:spPr>
          <a:xfrm>
            <a:off x="5721228" y="2641584"/>
            <a:ext cx="0" cy="3902148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95" name="Gerade Verbindung 94"/>
          <p:cNvCxnSpPr/>
          <p:nvPr/>
        </p:nvCxnSpPr>
        <p:spPr>
          <a:xfrm>
            <a:off x="6869544" y="2641584"/>
            <a:ext cx="0" cy="3902148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sp>
        <p:nvSpPr>
          <p:cNvPr id="96" name="Rechteck 95"/>
          <p:cNvSpPr/>
          <p:nvPr/>
        </p:nvSpPr>
        <p:spPr>
          <a:xfrm>
            <a:off x="3708131" y="2737276"/>
            <a:ext cx="414670" cy="3689497"/>
          </a:xfrm>
          <a:prstGeom prst="rect">
            <a:avLst/>
          </a:prstGeom>
          <a:pattFill prst="pct5">
            <a:fgClr>
              <a:sysClr val="window" lastClr="FFFFFF"/>
            </a:fgClr>
            <a:bgClr>
              <a:schemeClr val="tx1">
                <a:lumMod val="65000"/>
                <a:lumOff val="35000"/>
              </a:schemeClr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5855909" y="2737275"/>
            <a:ext cx="900222" cy="3689497"/>
          </a:xfrm>
          <a:prstGeom prst="rect">
            <a:avLst/>
          </a:prstGeom>
          <a:pattFill prst="pct5">
            <a:fgClr>
              <a:sysClr val="window" lastClr="FFFFFF"/>
            </a:fgClr>
            <a:bgClr>
              <a:schemeClr val="tx1">
                <a:lumMod val="65000"/>
                <a:lumOff val="35000"/>
              </a:schemeClr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8" name="Gerade Verbindung mit Pfeil 97"/>
          <p:cNvCxnSpPr/>
          <p:nvPr/>
        </p:nvCxnSpPr>
        <p:spPr>
          <a:xfrm>
            <a:off x="2102614" y="5671863"/>
            <a:ext cx="5518298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99" name="Textfeld 98"/>
          <p:cNvSpPr txBox="1"/>
          <p:nvPr/>
        </p:nvSpPr>
        <p:spPr>
          <a:xfrm>
            <a:off x="7993051" y="5487197"/>
            <a:ext cx="109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time</a:t>
            </a:r>
          </a:p>
        </p:txBody>
      </p:sp>
      <p:cxnSp>
        <p:nvCxnSpPr>
          <p:cNvPr id="100" name="Gerade Verbindung 99"/>
          <p:cNvCxnSpPr/>
          <p:nvPr/>
        </p:nvCxnSpPr>
        <p:spPr>
          <a:xfrm>
            <a:off x="2570446" y="4582023"/>
            <a:ext cx="4774019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01" name="Freihandform 100"/>
          <p:cNvSpPr/>
          <p:nvPr/>
        </p:nvSpPr>
        <p:spPr>
          <a:xfrm>
            <a:off x="2570446" y="2894937"/>
            <a:ext cx="4455042" cy="1426591"/>
          </a:xfrm>
          <a:custGeom>
            <a:avLst/>
            <a:gdLst>
              <a:gd name="connsiteX0" fmla="*/ 0 w 4455042"/>
              <a:gd name="connsiteY0" fmla="*/ 131277 h 1426591"/>
              <a:gd name="connsiteX1" fmla="*/ 946298 w 4455042"/>
              <a:gd name="connsiteY1" fmla="*/ 3687 h 1426591"/>
              <a:gd name="connsiteX2" fmla="*/ 1254642 w 4455042"/>
              <a:gd name="connsiteY2" fmla="*/ 258868 h 1426591"/>
              <a:gd name="connsiteX3" fmla="*/ 1626781 w 4455042"/>
              <a:gd name="connsiteY3" fmla="*/ 290766 h 1426591"/>
              <a:gd name="connsiteX4" fmla="*/ 2137144 w 4455042"/>
              <a:gd name="connsiteY4" fmla="*/ 1258329 h 1426591"/>
              <a:gd name="connsiteX5" fmla="*/ 3083442 w 4455042"/>
              <a:gd name="connsiteY5" fmla="*/ 1354022 h 1426591"/>
              <a:gd name="connsiteX6" fmla="*/ 3668233 w 4455042"/>
              <a:gd name="connsiteY6" fmla="*/ 492784 h 1426591"/>
              <a:gd name="connsiteX7" fmla="*/ 4455042 w 4455042"/>
              <a:gd name="connsiteY7" fmla="*/ 110012 h 1426591"/>
              <a:gd name="connsiteX8" fmla="*/ 4455042 w 4455042"/>
              <a:gd name="connsiteY8" fmla="*/ 110012 h 142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5042" h="1426591">
                <a:moveTo>
                  <a:pt x="0" y="131277"/>
                </a:moveTo>
                <a:cubicBezTo>
                  <a:pt x="368595" y="56849"/>
                  <a:pt x="737191" y="-17578"/>
                  <a:pt x="946298" y="3687"/>
                </a:cubicBezTo>
                <a:cubicBezTo>
                  <a:pt x="1155405" y="24952"/>
                  <a:pt x="1141228" y="211022"/>
                  <a:pt x="1254642" y="258868"/>
                </a:cubicBezTo>
                <a:cubicBezTo>
                  <a:pt x="1368056" y="306715"/>
                  <a:pt x="1479697" y="124189"/>
                  <a:pt x="1626781" y="290766"/>
                </a:cubicBezTo>
                <a:cubicBezTo>
                  <a:pt x="1773865" y="457343"/>
                  <a:pt x="1894367" y="1081120"/>
                  <a:pt x="2137144" y="1258329"/>
                </a:cubicBezTo>
                <a:cubicBezTo>
                  <a:pt x="2379921" y="1435538"/>
                  <a:pt x="2828261" y="1481613"/>
                  <a:pt x="3083442" y="1354022"/>
                </a:cubicBezTo>
                <a:cubicBezTo>
                  <a:pt x="3338624" y="1226431"/>
                  <a:pt x="3439633" y="700119"/>
                  <a:pt x="3668233" y="492784"/>
                </a:cubicBezTo>
                <a:cubicBezTo>
                  <a:pt x="3896833" y="285449"/>
                  <a:pt x="4455042" y="110012"/>
                  <a:pt x="4455042" y="110012"/>
                </a:cubicBezTo>
                <a:lnTo>
                  <a:pt x="4455042" y="110012"/>
                </a:lnTo>
              </a:path>
            </a:pathLst>
          </a:cu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602344" y="4904460"/>
            <a:ext cx="4742121" cy="582737"/>
            <a:chOff x="2602344" y="4904460"/>
            <a:chExt cx="4742121" cy="582737"/>
          </a:xfrm>
        </p:grpSpPr>
        <p:cxnSp>
          <p:nvCxnSpPr>
            <p:cNvPr id="102" name="Gerade Verbindung 101"/>
            <p:cNvCxnSpPr/>
            <p:nvPr/>
          </p:nvCxnSpPr>
          <p:spPr>
            <a:xfrm>
              <a:off x="2602344" y="4904460"/>
              <a:ext cx="1020726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3" name="Gerade Verbindung 102"/>
            <p:cNvCxnSpPr/>
            <p:nvPr/>
          </p:nvCxnSpPr>
          <p:spPr>
            <a:xfrm>
              <a:off x="3623070" y="4904460"/>
              <a:ext cx="0" cy="45720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4" name="Gerade Verbindung 103"/>
            <p:cNvCxnSpPr/>
            <p:nvPr/>
          </p:nvCxnSpPr>
          <p:spPr>
            <a:xfrm>
              <a:off x="3623070" y="5361660"/>
              <a:ext cx="630865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5" name="Gerade Verbindung 104"/>
            <p:cNvCxnSpPr/>
            <p:nvPr/>
          </p:nvCxnSpPr>
          <p:spPr>
            <a:xfrm flipV="1">
              <a:off x="4253935" y="513306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6" name="Gerade Verbindung 105"/>
            <p:cNvCxnSpPr/>
            <p:nvPr/>
          </p:nvCxnSpPr>
          <p:spPr>
            <a:xfrm>
              <a:off x="4253935" y="5133060"/>
              <a:ext cx="1601974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7" name="Gerade Verbindung 106"/>
            <p:cNvCxnSpPr/>
            <p:nvPr/>
          </p:nvCxnSpPr>
          <p:spPr>
            <a:xfrm>
              <a:off x="5855909" y="5133060"/>
              <a:ext cx="0" cy="354137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8" name="Gerade Verbindung 107"/>
            <p:cNvCxnSpPr/>
            <p:nvPr/>
          </p:nvCxnSpPr>
          <p:spPr>
            <a:xfrm>
              <a:off x="5855909" y="5487197"/>
              <a:ext cx="900222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9" name="Gerade Verbindung 108"/>
            <p:cNvCxnSpPr/>
            <p:nvPr/>
          </p:nvCxnSpPr>
          <p:spPr>
            <a:xfrm flipV="1">
              <a:off x="6756131" y="4904460"/>
              <a:ext cx="0" cy="582737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10" name="Gerade Verbindung 109"/>
            <p:cNvCxnSpPr/>
            <p:nvPr/>
          </p:nvCxnSpPr>
          <p:spPr>
            <a:xfrm>
              <a:off x="6756131" y="4904460"/>
              <a:ext cx="588334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sp>
        <p:nvSpPr>
          <p:cNvPr id="111" name="Textfeld 110"/>
          <p:cNvSpPr txBox="1"/>
          <p:nvPr/>
        </p:nvSpPr>
        <p:spPr>
          <a:xfrm>
            <a:off x="348242" y="2067425"/>
            <a:ext cx="1584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Behavioral Strategies of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Gravettian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Hunter-Gatherers</a:t>
            </a:r>
          </a:p>
        </p:txBody>
      </p:sp>
      <p:sp>
        <p:nvSpPr>
          <p:cNvPr id="112" name="Textfeld 111"/>
          <p:cNvSpPr txBox="1"/>
          <p:nvPr/>
        </p:nvSpPr>
        <p:spPr>
          <a:xfrm>
            <a:off x="7362186" y="2067425"/>
            <a:ext cx="1584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System Properties?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Adaptive Cycles?</a:t>
            </a:r>
          </a:p>
        </p:txBody>
      </p:sp>
    </p:spTree>
    <p:extLst>
      <p:ext uri="{BB962C8B-B14F-4D97-AF65-F5344CB8AC3E}">
        <p14:creationId xmlns:p14="http://schemas.microsoft.com/office/powerpoint/2010/main" val="1795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Behavioral Systems</a:t>
            </a: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5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3696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Theoretical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Model</a:t>
            </a:r>
          </a:p>
        </p:txBody>
      </p:sp>
      <p:sp>
        <p:nvSpPr>
          <p:cNvPr id="24" name="Rechteck 23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Gleichschenkliges Dreieck 79"/>
          <p:cNvSpPr/>
          <p:nvPr/>
        </p:nvSpPr>
        <p:spPr>
          <a:xfrm>
            <a:off x="2535745" y="2152999"/>
            <a:ext cx="4248472" cy="4104456"/>
          </a:xfrm>
          <a:prstGeom prst="triangl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2535745" y="5825407"/>
            <a:ext cx="4248472" cy="10081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3088476" y="4819929"/>
            <a:ext cx="3131388" cy="7920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3657819" y="3873881"/>
            <a:ext cx="2001328" cy="4658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6608259" y="2035281"/>
            <a:ext cx="2009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Individual Behavior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461062" y="4293820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Behavioral Patterns on Group and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Society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Level</a:t>
            </a:r>
          </a:p>
        </p:txBody>
      </p:sp>
      <p:sp>
        <p:nvSpPr>
          <p:cNvPr id="86" name="Pfeil nach unten 85"/>
          <p:cNvSpPr/>
          <p:nvPr/>
        </p:nvSpPr>
        <p:spPr>
          <a:xfrm rot="19924559">
            <a:off x="5738060" y="2515053"/>
            <a:ext cx="297712" cy="2518975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Pfeil nach unten 86"/>
          <p:cNvSpPr/>
          <p:nvPr/>
        </p:nvSpPr>
        <p:spPr>
          <a:xfrm rot="12408692">
            <a:off x="3224709" y="2527256"/>
            <a:ext cx="297712" cy="2453345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370955" y="2152999"/>
            <a:ext cx="2316458" cy="4948409"/>
            <a:chOff x="370955" y="2152999"/>
            <a:chExt cx="2316458" cy="4948409"/>
          </a:xfrm>
        </p:grpSpPr>
        <p:sp>
          <p:nvSpPr>
            <p:cNvPr id="88" name="Rechteck 87"/>
            <p:cNvSpPr/>
            <p:nvPr/>
          </p:nvSpPr>
          <p:spPr>
            <a:xfrm>
              <a:off x="370955" y="2152999"/>
              <a:ext cx="2316458" cy="1953795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9" name="Gerade Verbindung 88"/>
            <p:cNvCxnSpPr/>
            <p:nvPr/>
          </p:nvCxnSpPr>
          <p:spPr>
            <a:xfrm>
              <a:off x="370955" y="4106794"/>
              <a:ext cx="0" cy="2994614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90" name="Textfeld 89"/>
            <p:cNvSpPr txBox="1"/>
            <p:nvPr/>
          </p:nvSpPr>
          <p:spPr>
            <a:xfrm>
              <a:off x="461062" y="2573890"/>
              <a:ext cx="20746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Connectivity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Resilience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Size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909977" y="1941166"/>
            <a:ext cx="2169041" cy="3629926"/>
            <a:chOff x="6909977" y="1941166"/>
            <a:chExt cx="2169041" cy="3629926"/>
          </a:xfrm>
        </p:grpSpPr>
        <p:sp>
          <p:nvSpPr>
            <p:cNvPr id="113" name="Rechteck 112"/>
            <p:cNvSpPr/>
            <p:nvPr/>
          </p:nvSpPr>
          <p:spPr>
            <a:xfrm>
              <a:off x="6909977" y="3617297"/>
              <a:ext cx="1937231" cy="1953795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4" name="Gerade Verbindung 113"/>
            <p:cNvCxnSpPr/>
            <p:nvPr/>
          </p:nvCxnSpPr>
          <p:spPr>
            <a:xfrm>
              <a:off x="8847208" y="1941166"/>
              <a:ext cx="3545" cy="2790329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5" name="Textfeld 114"/>
            <p:cNvSpPr txBox="1"/>
            <p:nvPr/>
          </p:nvSpPr>
          <p:spPr>
            <a:xfrm>
              <a:off x="7004335" y="3808165"/>
              <a:ext cx="207468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Interaction Strategies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Heterogeneity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Adaptation Capacity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4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Adaptive Cycles</a:t>
            </a: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6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3696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Specialization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Theoretical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Model</a:t>
            </a:r>
          </a:p>
        </p:txBody>
      </p:sp>
      <p:sp>
        <p:nvSpPr>
          <p:cNvPr id="24" name="Rechteck 23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hteck 138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Gebogener Pfeil 139"/>
          <p:cNvSpPr/>
          <p:nvPr/>
        </p:nvSpPr>
        <p:spPr>
          <a:xfrm>
            <a:off x="1765005" y="2821593"/>
            <a:ext cx="3104707" cy="2945431"/>
          </a:xfrm>
          <a:prstGeom prst="circularArrow">
            <a:avLst/>
          </a:prstGeom>
          <a:gradFill flip="none" rotWithShape="1">
            <a:gsLst>
              <a:gs pos="0">
                <a:srgbClr val="E4E9EF">
                  <a:lumMod val="25000"/>
                </a:srgbClr>
              </a:gs>
              <a:gs pos="50000">
                <a:sysClr val="windowText" lastClr="000000">
                  <a:tint val="44500"/>
                  <a:satMod val="160000"/>
                </a:sysClr>
              </a:gs>
              <a:gs pos="100000">
                <a:srgbClr val="63891F">
                  <a:lumMod val="75000"/>
                </a:srgbClr>
              </a:gs>
            </a:gsLst>
            <a:lin ang="13500000" scaled="1"/>
            <a:tileRect/>
          </a:gra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Gebogener Pfeil 140"/>
          <p:cNvSpPr/>
          <p:nvPr/>
        </p:nvSpPr>
        <p:spPr>
          <a:xfrm flipV="1">
            <a:off x="4242392" y="2895809"/>
            <a:ext cx="3019646" cy="3143480"/>
          </a:xfrm>
          <a:prstGeom prst="circularArrow">
            <a:avLst/>
          </a:prstGeom>
          <a:gradFill>
            <a:gsLst>
              <a:gs pos="0">
                <a:srgbClr val="9C5252">
                  <a:lumMod val="75000"/>
                </a:srgbClr>
              </a:gs>
              <a:gs pos="50000">
                <a:sysClr val="windowText" lastClr="000000">
                  <a:tint val="44500"/>
                  <a:satMod val="160000"/>
                </a:sysClr>
              </a:gs>
              <a:gs pos="100000">
                <a:srgbClr val="E4E9EF">
                  <a:lumMod val="25000"/>
                </a:srgbClr>
              </a:gs>
            </a:gsLst>
            <a:lin ang="13500000" scaled="1"/>
          </a:gra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Gebogener Pfeil 141"/>
          <p:cNvSpPr/>
          <p:nvPr/>
        </p:nvSpPr>
        <p:spPr>
          <a:xfrm flipH="1">
            <a:off x="4212266" y="2853066"/>
            <a:ext cx="3079897" cy="2945431"/>
          </a:xfrm>
          <a:prstGeom prst="circularArrow">
            <a:avLst/>
          </a:prstGeom>
          <a:gradFill flip="none" rotWithShape="1">
            <a:gsLst>
              <a:gs pos="0">
                <a:srgbClr val="9C5252">
                  <a:lumMod val="75000"/>
                </a:srgbClr>
              </a:gs>
              <a:gs pos="51000">
                <a:sysClr val="windowText" lastClr="000000">
                  <a:tint val="44500"/>
                  <a:satMod val="160000"/>
                </a:sysClr>
              </a:gs>
              <a:gs pos="100000">
                <a:srgbClr val="E68422">
                  <a:lumMod val="75000"/>
                </a:srgbClr>
              </a:gs>
            </a:gsLst>
            <a:lin ang="0" scaled="1"/>
            <a:tileRect/>
          </a:gra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Gebogener Pfeil 142"/>
          <p:cNvSpPr/>
          <p:nvPr/>
        </p:nvSpPr>
        <p:spPr>
          <a:xfrm flipH="1" flipV="1">
            <a:off x="1812849" y="2853065"/>
            <a:ext cx="3079897" cy="3228965"/>
          </a:xfrm>
          <a:prstGeom prst="circularArrow">
            <a:avLst/>
          </a:prstGeom>
          <a:gradFill>
            <a:gsLst>
              <a:gs pos="0">
                <a:srgbClr val="E68422">
                  <a:lumMod val="75000"/>
                </a:srgbClr>
              </a:gs>
              <a:gs pos="51000">
                <a:sysClr val="windowText" lastClr="000000">
                  <a:tint val="44500"/>
                  <a:satMod val="160000"/>
                </a:sysClr>
              </a:gs>
              <a:gs pos="100000">
                <a:srgbClr val="63891F">
                  <a:lumMod val="75000"/>
                </a:srgbClr>
              </a:gs>
            </a:gsLst>
            <a:lin ang="0" scaled="1"/>
          </a:gra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Textfeld 143"/>
          <p:cNvSpPr txBox="1"/>
          <p:nvPr/>
        </p:nvSpPr>
        <p:spPr>
          <a:xfrm>
            <a:off x="12723" y="5529814"/>
            <a:ext cx="494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prstClr val="white"/>
                </a:solidFill>
              </a:rPr>
              <a:t>‘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Dissolved’ System: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Autonomous and Flexible Subunits</a:t>
            </a:r>
          </a:p>
          <a:p>
            <a:pPr lvl="0"/>
            <a:r>
              <a:rPr lang="en-US" sz="3200" kern="0" dirty="0">
                <a:solidFill>
                  <a:prstClr val="white"/>
                </a:solidFill>
              </a:rPr>
              <a:t>Renewal (r)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5" name="Textfeld 144"/>
          <p:cNvSpPr txBox="1"/>
          <p:nvPr/>
        </p:nvSpPr>
        <p:spPr>
          <a:xfrm>
            <a:off x="6228184" y="2191345"/>
            <a:ext cx="2626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Release (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Ω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Environmental Change</a:t>
            </a:r>
          </a:p>
        </p:txBody>
      </p:sp>
      <p:sp>
        <p:nvSpPr>
          <p:cNvPr id="146" name="Textfeld 145"/>
          <p:cNvSpPr txBox="1"/>
          <p:nvPr/>
        </p:nvSpPr>
        <p:spPr>
          <a:xfrm>
            <a:off x="237457" y="2037501"/>
            <a:ext cx="3115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Exploitation (α)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prstClr val="white"/>
                </a:solidFill>
              </a:rPr>
              <a:t>Adaptation Process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661295" y="5434754"/>
            <a:ext cx="34768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System of highly interconnected Subunits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Conservation </a:t>
            </a:r>
            <a:r>
              <a:rPr lang="en-US" sz="3200" dirty="0">
                <a:solidFill>
                  <a:schemeClr val="bg1"/>
                </a:solidFill>
              </a:rPr>
              <a:t>(K)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Bildschirmpräsentation (4:3)</PresentationFormat>
  <Paragraphs>240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</vt:lpstr>
      <vt:lpstr>Flexibility versus Specialization</vt:lpstr>
      <vt:lpstr>PowerPoint-Präsentation</vt:lpstr>
      <vt:lpstr>Research Problem</vt:lpstr>
      <vt:lpstr>The Gravettian of the  Western Pyrenees </vt:lpstr>
      <vt:lpstr>Research Problem</vt:lpstr>
      <vt:lpstr>Theoretical  Model</vt:lpstr>
      <vt:lpstr>Adaptation</vt:lpstr>
      <vt:lpstr>Behavioral Systems</vt:lpstr>
      <vt:lpstr>Adaptive Cycles</vt:lpstr>
      <vt:lpstr>Typology</vt:lpstr>
      <vt:lpstr>Models for the  WP Gravettian</vt:lpstr>
      <vt:lpstr>Simulation  Models</vt:lpstr>
      <vt:lpstr>Agent-Based  Modeling</vt:lpstr>
      <vt:lpstr>General Assumptions</vt:lpstr>
      <vt:lpstr>The Environmental  Model</vt:lpstr>
      <vt:lpstr>Differences</vt:lpstr>
      <vt:lpstr>The Process of  Specialization</vt:lpstr>
      <vt:lpstr>Implications</vt:lpstr>
      <vt:lpstr>Implications</vt:lpstr>
      <vt:lpstr>Outlook</vt:lpstr>
      <vt:lpstr>Outlook</vt:lpstr>
      <vt:lpstr>„Essentially, all models are wrong, but some are useful.“  George E. P. Box  (1919-2013)  Thank You</vt:lpstr>
      <vt:lpstr>Flexibility versus Specialization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</dc:creator>
  <cp:lastModifiedBy>M Solich</cp:lastModifiedBy>
  <cp:revision>87</cp:revision>
  <dcterms:created xsi:type="dcterms:W3CDTF">2015-07-07T09:09:29Z</dcterms:created>
  <dcterms:modified xsi:type="dcterms:W3CDTF">2017-03-06T10:59:12Z</dcterms:modified>
</cp:coreProperties>
</file>