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1" r:id="rId3"/>
    <p:sldId id="261" r:id="rId4"/>
    <p:sldId id="262" r:id="rId5"/>
    <p:sldId id="263" r:id="rId6"/>
    <p:sldId id="264" r:id="rId7"/>
    <p:sldId id="277" r:id="rId8"/>
    <p:sldId id="265" r:id="rId9"/>
    <p:sldId id="266" r:id="rId10"/>
    <p:sldId id="269" r:id="rId11"/>
    <p:sldId id="268" r:id="rId12"/>
    <p:sldId id="270" r:id="rId13"/>
    <p:sldId id="273" r:id="rId14"/>
    <p:sldId id="272" r:id="rId15"/>
    <p:sldId id="259" r:id="rId1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69" autoAdjust="0"/>
  </p:normalViewPr>
  <p:slideViewPr>
    <p:cSldViewPr>
      <p:cViewPr>
        <p:scale>
          <a:sx n="66" d="100"/>
          <a:sy n="66" d="100"/>
        </p:scale>
        <p:origin x="-1843" y="-53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989C9-1FD6-4C93-A5BC-8F357BAA21FC}" type="datetimeFigureOut">
              <a:rPr lang="de-DE" smtClean="0"/>
              <a:t>15.12.2017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BB3E1-ED5C-49DB-A1B2-F028CD9CB7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1845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B3E1-ED5C-49DB-A1B2-F028CD9CB76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72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Well what can be mapped what is there to the world so we have an ontological question here 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 To some extent the things that we want to map our 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There are things that we want to map that we can classify as natural material features, things, e.g. springs and landscape features.</a:t>
            </a:r>
          </a:p>
          <a:p>
            <a:r>
              <a:rPr lang="en-US" dirty="0" smtClean="0"/>
              <a:t>Then there are material features that are products of human activities and social practices, e.g. houses, streets, stone heaps.</a:t>
            </a:r>
          </a:p>
          <a:p>
            <a:r>
              <a:rPr lang="en-US" dirty="0" smtClean="0"/>
              <a:t>And then there's space and place that is socially and culturally produced - meaning it is no less existing - e.g. administrative areas, territories</a:t>
            </a:r>
          </a:p>
          <a:p>
            <a:r>
              <a:rPr lang="en-US" dirty="0" smtClean="0"/>
              <a:t>Then there is space &amp; places constituted through daily or otherwise patterned practices structuring space and producing places; </a:t>
            </a:r>
          </a:p>
          <a:p>
            <a:r>
              <a:rPr lang="en-US" dirty="0" smtClean="0"/>
              <a:t>These </a:t>
            </a:r>
            <a:r>
              <a:rPr lang="en-US" dirty="0" smtClean="0">
                <a:effectLst/>
              </a:rPr>
              <a:t>depend to certain extent on continuous reproduction, through talk, movement, etc. 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And we are really good in doing that for material objects</a:t>
            </a:r>
            <a:r>
              <a:rPr lang="en-US" baseline="0" dirty="0" smtClean="0"/>
              <a:t> and social constructions with distinct extent and unequivocal membership to ontological categories and that are stable in time; e.g. streets, houses, administrative boundaries; we’re not so good in doing that for things that have unclear boundaries, overlapping memberships; this is because our systems (and their epistemologies) are designed for capturing, storing and representing things from our ontological sphere;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There are lots of </a:t>
            </a:r>
            <a:r>
              <a:rPr lang="en-US" dirty="0" smtClean="0">
                <a:effectLst/>
              </a:rPr>
              <a:t>making practices that we did not attempt to map at all, maybe it is not even possible to do this , unless you would be equipped with lots of resources and time. 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   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B3E1-ED5C-49DB-A1B2-F028CD9CB76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333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Well what can be mapped what is there to the world so we have an ontological question here 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 To some extent the things that we want to map our 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There are things that we want to map that we can classify as natural material features, things, e.g. springs and landscape features.</a:t>
            </a:r>
          </a:p>
          <a:p>
            <a:r>
              <a:rPr lang="en-US" dirty="0" smtClean="0"/>
              <a:t>Then there are material features that are products of human activities and social practices, e.g. houses, streets, stone heaps.</a:t>
            </a:r>
          </a:p>
          <a:p>
            <a:r>
              <a:rPr lang="en-US" dirty="0" smtClean="0"/>
              <a:t>And then there's space and place that is socially and culturally produced - meaning it is no less existing - e.g. administrative areas, territories</a:t>
            </a:r>
          </a:p>
          <a:p>
            <a:r>
              <a:rPr lang="en-US" dirty="0" smtClean="0"/>
              <a:t>Then there is space &amp; places constituted through daily or otherwise patterned practices structuring space and producing places; </a:t>
            </a:r>
          </a:p>
          <a:p>
            <a:r>
              <a:rPr lang="en-US" dirty="0" smtClean="0"/>
              <a:t>These </a:t>
            </a:r>
            <a:r>
              <a:rPr lang="en-US" dirty="0" smtClean="0">
                <a:effectLst/>
              </a:rPr>
              <a:t>depend to certain extent on continuous reproduction, through talk, movement, etc. 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And we are really good in doing that for material objects</a:t>
            </a:r>
            <a:r>
              <a:rPr lang="en-US" baseline="0" dirty="0" smtClean="0"/>
              <a:t> and social constructions with distinct extent and unequivocal membership to ontological categories and that are stable in time; e.g. streets, houses, administrative boundaries; we’re not so good in doing that for things that have unclear boundaries, overlapping memberships; this is because our systems (and their epistemologies) are designed for capturing, storing and representing things from our ontological sphere;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There are lots of </a:t>
            </a:r>
            <a:r>
              <a:rPr lang="en-US" dirty="0" smtClean="0">
                <a:effectLst/>
              </a:rPr>
              <a:t>making practices that we did not attempt to map at all, maybe it is not even possible to do this , unless you would be equipped with lots of resources and time. 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   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B3E1-ED5C-49DB-A1B2-F028CD9CB76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33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23928" y="6356350"/>
            <a:ext cx="3467472" cy="365125"/>
          </a:xfrm>
        </p:spPr>
        <p:txBody>
          <a:bodyPr/>
          <a:lstStyle/>
          <a:p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51519" y="6356350"/>
            <a:ext cx="3312369" cy="36512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>
                <a:solidFill>
                  <a:schemeClr val="tx1"/>
                </a:solidFill>
              </a:rPr>
              <a:t>Name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Department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Geography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University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Bonn</a:t>
            </a:r>
          </a:p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2204864"/>
            <a:ext cx="7662248" cy="57606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0" y="1412776"/>
            <a:ext cx="9144000" cy="648072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rgbClr val="92D050"/>
              </a:gs>
              <a:gs pos="100000">
                <a:srgbClr val="276624">
                  <a:alpha val="56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Gruppieren 8"/>
          <p:cNvGrpSpPr/>
          <p:nvPr userDrawn="1"/>
        </p:nvGrpSpPr>
        <p:grpSpPr>
          <a:xfrm>
            <a:off x="6660232" y="252677"/>
            <a:ext cx="2176381" cy="615702"/>
            <a:chOff x="4060666" y="3765451"/>
            <a:chExt cx="3672065" cy="95969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870"/>
            <a:stretch/>
          </p:blipFill>
          <p:spPr bwMode="auto">
            <a:xfrm>
              <a:off x="4060666" y="3765451"/>
              <a:ext cx="2073499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5" b="35448"/>
            <a:stretch/>
          </p:blipFill>
          <p:spPr bwMode="auto">
            <a:xfrm>
              <a:off x="6054180" y="3839707"/>
              <a:ext cx="1678551" cy="88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6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5"/>
          <a:stretch>
            <a:fillRect/>
          </a:stretch>
        </p:blipFill>
        <p:spPr bwMode="auto">
          <a:xfrm>
            <a:off x="7884183" y="6160201"/>
            <a:ext cx="1163497" cy="62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 userDrawn="1"/>
        </p:nvSpPr>
        <p:spPr>
          <a:xfrm>
            <a:off x="8095435" y="5944756"/>
            <a:ext cx="122909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unded by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6" t="31349" b="33253"/>
          <a:stretch/>
        </p:blipFill>
        <p:spPr>
          <a:xfrm>
            <a:off x="82394" y="0"/>
            <a:ext cx="4057558" cy="10472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7" y="1425516"/>
            <a:ext cx="8657101" cy="635332"/>
          </a:xfrm>
        </p:spPr>
        <p:txBody>
          <a:bodyPr>
            <a:normAutofit/>
          </a:bodyPr>
          <a:lstStyle>
            <a:lvl1pPr algn="l">
              <a:defRPr sz="2800" b="1"/>
            </a:lvl1pPr>
          </a:lstStyle>
          <a:p>
            <a:r>
              <a:rPr lang="de-DE" dirty="0" smtClean="0"/>
              <a:t>Title</a:t>
            </a:r>
            <a:endParaRPr lang="de-DE" dirty="0"/>
          </a:p>
        </p:txBody>
      </p:sp>
      <p:sp>
        <p:nvSpPr>
          <p:cNvPr id="16" name="Titel 1"/>
          <p:cNvSpPr txBox="1">
            <a:spLocks/>
          </p:cNvSpPr>
          <p:nvPr userDrawn="1"/>
        </p:nvSpPr>
        <p:spPr>
          <a:xfrm>
            <a:off x="2628" y="5546442"/>
            <a:ext cx="9144000" cy="207640"/>
          </a:xfrm>
          <a:prstGeom prst="rect">
            <a:avLst/>
          </a:prstGeom>
          <a:solidFill>
            <a:schemeClr val="bg2">
              <a:lumMod val="50000"/>
              <a:alpha val="99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el 1"/>
          <p:cNvSpPr txBox="1">
            <a:spLocks/>
          </p:cNvSpPr>
          <p:nvPr userDrawn="1"/>
        </p:nvSpPr>
        <p:spPr>
          <a:xfrm>
            <a:off x="2628" y="5311368"/>
            <a:ext cx="9144000" cy="648072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Logo: Universität Bonn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948" y="252677"/>
            <a:ext cx="1186290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02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15.12.2017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15.12.2017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15.12.2017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15.12.2017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 flipH="1">
            <a:off x="-5" y="317798"/>
            <a:ext cx="6994577" cy="590922"/>
          </a:xfrm>
          <a:prstGeom prst="rect">
            <a:avLst/>
          </a:prstGeom>
          <a:gradFill>
            <a:gsLst>
              <a:gs pos="38000">
                <a:schemeClr val="accent3">
                  <a:lumMod val="89000"/>
                </a:schemeClr>
              </a:gs>
              <a:gs pos="0">
                <a:srgbClr val="276624">
                  <a:alpha val="58000"/>
                </a:srgbClr>
              </a:gs>
              <a:gs pos="100000">
                <a:schemeClr val="bg1">
                  <a:alpha val="0"/>
                  <a:lumMod val="94000"/>
                </a:schemeClr>
              </a:gs>
            </a:gsLst>
            <a:lin ang="10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176713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26368" y="274638"/>
            <a:ext cx="6449888" cy="706090"/>
          </a:xfrm>
          <a:noFill/>
        </p:spPr>
        <p:txBody>
          <a:bodyPr>
            <a:normAutofit/>
          </a:bodyPr>
          <a:lstStyle>
            <a:lvl1pPr algn="l">
              <a:defRPr sz="2800" b="1">
                <a:latin typeface="Corbel" panose="020B0503020204020204" pitchFamily="34" charset="0"/>
              </a:defRPr>
            </a:lvl1pPr>
          </a:lstStyle>
          <a:p>
            <a:r>
              <a:rPr lang="de-DE" dirty="0" smtClean="0">
                <a:latin typeface="Corbel" panose="020B0503020204020204" pitchFamily="34" charset="0"/>
              </a:rPr>
              <a:t>Titel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  <a:solidFill>
            <a:schemeClr val="bg1"/>
          </a:solidFill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2800"/>
            </a:lvl1pPr>
            <a:lvl2pPr marL="971550" indent="-514350">
              <a:buFont typeface="+mj-lt"/>
              <a:buAutoNum type="arabicParenBoth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72" r="4054" b="39634"/>
          <a:stretch/>
        </p:blipFill>
        <p:spPr bwMode="auto">
          <a:xfrm>
            <a:off x="426368" y="6369634"/>
            <a:ext cx="948705" cy="38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 userDrawn="1"/>
        </p:nvSpPr>
        <p:spPr>
          <a:xfrm>
            <a:off x="7992888" y="6525344"/>
            <a:ext cx="755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41D226B-6B49-4763-B8AA-2FBC92894711}" type="slidenum">
              <a:rPr lang="de-DE" sz="1200" b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‹Nr.›</a:t>
            </a:fld>
            <a:endParaRPr lang="de-DE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feld 15"/>
          <p:cNvSpPr txBox="1"/>
          <p:nvPr userDrawn="1"/>
        </p:nvSpPr>
        <p:spPr>
          <a:xfrm>
            <a:off x="1331640" y="6351711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TransRe Research Group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Department </a:t>
            </a:r>
            <a:r>
              <a:rPr kumimoji="0" lang="de-DE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de-DE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Geography</a:t>
            </a:r>
            <a:endParaRPr lang="de-DE" sz="1600" dirty="0"/>
          </a:p>
        </p:txBody>
      </p:sp>
      <p:sp>
        <p:nvSpPr>
          <p:cNvPr id="19" name="Rechteck 18"/>
          <p:cNvSpPr/>
          <p:nvPr userDrawn="1"/>
        </p:nvSpPr>
        <p:spPr bwMode="auto">
          <a:xfrm rot="16200000" flipH="1">
            <a:off x="8843780" y="6556094"/>
            <a:ext cx="507778" cy="99012"/>
          </a:xfrm>
          <a:prstGeom prst="rect">
            <a:avLst/>
          </a:prstGeom>
          <a:gradFill>
            <a:gsLst>
              <a:gs pos="38000">
                <a:schemeClr val="accent3">
                  <a:lumMod val="89000"/>
                </a:schemeClr>
              </a:gs>
              <a:gs pos="0">
                <a:schemeClr val="accent3">
                  <a:lumMod val="82000"/>
                </a:schemeClr>
              </a:gs>
              <a:gs pos="100000">
                <a:schemeClr val="bg1"/>
              </a:gs>
            </a:gsLst>
            <a:lin ang="10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176713">
              <a:defRPr/>
            </a:pPr>
            <a:endParaRPr lang="de-DE" dirty="0"/>
          </a:p>
        </p:txBody>
      </p:sp>
      <p:pic>
        <p:nvPicPr>
          <p:cNvPr id="13" name="Picture 2" descr="Logo: Universität Bonn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0" y="6314202"/>
            <a:ext cx="866090" cy="46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38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15.12.2017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15.12.2017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15.12.2017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15.12.2017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15.12.2017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15.12.2017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15.12.2017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15.12.2017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journals.sagepub.com/author/Teixeira,+Samantha" TargetMode="External"/><Relationship Id="rId3" Type="http://schemas.openxmlformats.org/officeDocument/2006/relationships/hyperlink" Target="http://www.tandfonline.com/author/Mason,+Michael+J" TargetMode="External"/><Relationship Id="rId7" Type="http://schemas.openxmlformats.org/officeDocument/2006/relationships/hyperlink" Target="https://doi.org/10.1080/13658816.2012.678362" TargetMode="External"/><Relationship Id="rId2" Type="http://schemas.openxmlformats.org/officeDocument/2006/relationships/hyperlink" Target="http://www.tandfonline.com/author/Mennis,+Jeremy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tandfonline.com/toc/tgis20/27/2" TargetMode="External"/><Relationship Id="rId5" Type="http://schemas.openxmlformats.org/officeDocument/2006/relationships/hyperlink" Target="http://www.tandfonline.com/toc/tgis20/current" TargetMode="External"/><Relationship Id="rId4" Type="http://schemas.openxmlformats.org/officeDocument/2006/relationships/hyperlink" Target="http://www.tandfonline.com/author/Cao,+Yinghui" TargetMode="External"/><Relationship Id="rId9" Type="http://schemas.openxmlformats.org/officeDocument/2006/relationships/hyperlink" Target="https://doi.org/10.1177/1473325016655203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aten\HiDrive\Privat_harald\projekte\01_Etosha\2008_EtoshaMapo\Etosha\Etosha2003\Fotos\Persons\Kadisen\Kadisenlandsca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Cultural mapping with </a:t>
            </a:r>
            <a:r>
              <a:rPr lang="en-US" b="1" dirty="0" smtClean="0"/>
              <a:t>Hai||om </a:t>
            </a:r>
            <a:r>
              <a:rPr lang="en-US" b="1" dirty="0"/>
              <a:t>in the </a:t>
            </a:r>
            <a:r>
              <a:rPr lang="en-US" b="1" dirty="0" err="1"/>
              <a:t>Etosha</a:t>
            </a:r>
            <a:r>
              <a:rPr lang="en-US" b="1" dirty="0"/>
              <a:t> National Park,</a:t>
            </a:r>
            <a:br>
              <a:rPr lang="en-US" b="1" dirty="0"/>
            </a:br>
            <a:r>
              <a:rPr lang="de-DE" b="1" dirty="0"/>
              <a:t>Namibia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07604" y="1988840"/>
            <a:ext cx="6400800" cy="129614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Harald Sterly (University of Bonn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</a:p>
          <a:p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Ralf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Vogelsang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(University of Cologne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Ute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Dieckmann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(University of Cologne)</a:t>
            </a:r>
            <a:endParaRPr lang="de-DE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563888" y="3105834"/>
            <a:ext cx="52565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/>
              <a:t>Kickoff Workshop CRS 806 / E3</a:t>
            </a:r>
          </a:p>
          <a:p>
            <a:pPr algn="r"/>
            <a:r>
              <a:rPr lang="en-US" sz="1400" dirty="0" smtClean="0"/>
              <a:t>Perspectives </a:t>
            </a:r>
            <a:r>
              <a:rPr lang="en-US" sz="1400" dirty="0"/>
              <a:t>on spatial mobility of </a:t>
            </a:r>
            <a:r>
              <a:rPr lang="en-US" sz="1400" dirty="0" smtClean="0"/>
              <a:t>hunter-gatherers</a:t>
            </a:r>
          </a:p>
          <a:p>
            <a:pPr algn="r"/>
            <a:r>
              <a:rPr lang="en-US" sz="1400" dirty="0" smtClean="0"/>
              <a:t>Cologne, 15.12.2017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85902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Reflections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1124744"/>
            <a:ext cx="5688632" cy="5001419"/>
          </a:xfrm>
        </p:spPr>
        <p:txBody>
          <a:bodyPr>
            <a:noAutofit/>
          </a:bodyPr>
          <a:lstStyle/>
          <a:p>
            <a:pPr marL="0" indent="-57150">
              <a:spcBef>
                <a:spcPts val="1200"/>
              </a:spcBef>
              <a:buNone/>
            </a:pPr>
            <a:r>
              <a:rPr lang="de-DE" sz="2000" b="1" dirty="0" err="1" smtClean="0"/>
              <a:t>Ethical</a:t>
            </a:r>
            <a:r>
              <a:rPr lang="de-DE" sz="2000" b="1" dirty="0" smtClean="0"/>
              <a:t>:</a:t>
            </a:r>
          </a:p>
          <a:p>
            <a:pPr marL="285750" indent="-342900">
              <a:buFont typeface="Wingdings" panose="05000000000000000000" pitchFamily="2" charset="2"/>
              <a:buChar char=""/>
            </a:pPr>
            <a:r>
              <a:rPr lang="de-DE" sz="2000" b="1" dirty="0" err="1" smtClean="0"/>
              <a:t>What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is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represented</a:t>
            </a:r>
            <a:r>
              <a:rPr lang="de-DE" sz="2000" dirty="0" smtClean="0"/>
              <a:t>: </a:t>
            </a:r>
            <a:r>
              <a:rPr lang="de-DE" sz="2000" dirty="0" err="1" smtClean="0"/>
              <a:t>mapping</a:t>
            </a:r>
            <a:r>
              <a:rPr lang="de-DE" sz="2000" dirty="0" smtClean="0"/>
              <a:t> ---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essentializing</a:t>
            </a:r>
            <a:r>
              <a:rPr lang="de-DE" sz="2000" dirty="0" smtClean="0"/>
              <a:t> --- a </a:t>
            </a:r>
            <a:r>
              <a:rPr lang="de-DE" sz="2000" dirty="0" err="1" smtClean="0"/>
              <a:t>unitary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static</a:t>
            </a:r>
            <a:r>
              <a:rPr lang="de-DE" sz="2000" dirty="0" smtClean="0"/>
              <a:t> ‘Hai||</a:t>
            </a:r>
            <a:r>
              <a:rPr lang="de-DE" sz="2000" dirty="0" err="1" smtClean="0"/>
              <a:t>om</a:t>
            </a:r>
            <a:r>
              <a:rPr lang="de-DE" sz="2000" dirty="0" smtClean="0"/>
              <a:t> </a:t>
            </a:r>
            <a:r>
              <a:rPr lang="de-DE" sz="2000" i="1" dirty="0" err="1" smtClean="0"/>
              <a:t>culture</a:t>
            </a:r>
            <a:r>
              <a:rPr lang="de-DE" sz="2000" dirty="0" smtClean="0"/>
              <a:t>‘? </a:t>
            </a:r>
          </a:p>
          <a:p>
            <a:pPr marL="285750" indent="-342900">
              <a:buFont typeface="Wingdings" panose="05000000000000000000" pitchFamily="2" charset="2"/>
              <a:buChar char=""/>
            </a:pPr>
            <a:r>
              <a:rPr lang="de-DE" sz="2000" b="1" dirty="0" err="1"/>
              <a:t>Whose</a:t>
            </a:r>
            <a:r>
              <a:rPr lang="de-DE" sz="2000" b="1" dirty="0"/>
              <a:t> </a:t>
            </a:r>
            <a:r>
              <a:rPr lang="de-DE" sz="2000" b="1" dirty="0" err="1"/>
              <a:t>knowledge</a:t>
            </a:r>
            <a:r>
              <a:rPr lang="de-DE" sz="2000" b="1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really</a:t>
            </a:r>
            <a:r>
              <a:rPr lang="de-DE" sz="2000" dirty="0"/>
              <a:t> </a:t>
            </a:r>
            <a:r>
              <a:rPr lang="de-DE" sz="2000" dirty="0" err="1"/>
              <a:t>represented</a:t>
            </a:r>
            <a:r>
              <a:rPr lang="de-DE" sz="2000" dirty="0"/>
              <a:t>: </a:t>
            </a:r>
            <a:r>
              <a:rPr lang="de-DE" sz="2000" dirty="0" err="1" smtClean="0">
                <a:sym typeface="Wingdings" panose="05000000000000000000" pitchFamily="2" charset="2"/>
              </a:rPr>
              <a:t>heterogeneity</a:t>
            </a:r>
            <a:r>
              <a:rPr lang="de-DE" sz="2000" dirty="0" smtClean="0">
                <a:sym typeface="Wingdings" panose="05000000000000000000" pitchFamily="2" charset="2"/>
              </a:rPr>
              <a:t>, </a:t>
            </a:r>
            <a:r>
              <a:rPr lang="de-DE" sz="2000" dirty="0" err="1" smtClean="0"/>
              <a:t>conflicts</a:t>
            </a:r>
            <a:r>
              <a:rPr lang="de-DE" sz="2000" dirty="0" smtClean="0"/>
              <a:t>, </a:t>
            </a:r>
            <a:r>
              <a:rPr lang="de-DE" sz="2000" dirty="0" err="1" smtClean="0"/>
              <a:t>interests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different </a:t>
            </a:r>
            <a:r>
              <a:rPr lang="de-DE" sz="2000" dirty="0" err="1" smtClean="0"/>
              <a:t>groups</a:t>
            </a:r>
            <a:r>
              <a:rPr lang="de-DE" sz="2000" dirty="0" smtClean="0"/>
              <a:t> – </a:t>
            </a:r>
            <a:r>
              <a:rPr lang="de-DE" sz="2000" dirty="0" err="1" smtClean="0"/>
              <a:t>whose</a:t>
            </a:r>
            <a:r>
              <a:rPr lang="de-DE" sz="2000" dirty="0" smtClean="0"/>
              <a:t> </a:t>
            </a:r>
            <a:r>
              <a:rPr lang="de-DE" sz="2000" dirty="0" err="1" smtClean="0"/>
              <a:t>maps</a:t>
            </a:r>
            <a:r>
              <a:rPr lang="de-DE" sz="2000" dirty="0" smtClean="0"/>
              <a:t>, </a:t>
            </a:r>
            <a:r>
              <a:rPr lang="de-DE" sz="2000" dirty="0" err="1" smtClean="0"/>
              <a:t>whose</a:t>
            </a:r>
            <a:r>
              <a:rPr lang="de-DE" sz="2000" dirty="0" smtClean="0"/>
              <a:t> </a:t>
            </a:r>
            <a:r>
              <a:rPr lang="de-DE" sz="2000" dirty="0" err="1" smtClean="0"/>
              <a:t>emancipation</a:t>
            </a:r>
            <a:r>
              <a:rPr lang="de-DE" sz="2000" dirty="0"/>
              <a:t>?</a:t>
            </a:r>
            <a:endParaRPr lang="de-DE" sz="2000" dirty="0" smtClean="0"/>
          </a:p>
          <a:p>
            <a:pPr marL="285750" indent="-342900">
              <a:buFont typeface="Wingdings" panose="05000000000000000000" pitchFamily="2" charset="2"/>
              <a:buChar char=""/>
            </a:pPr>
            <a:r>
              <a:rPr lang="de-DE" sz="2000" b="1" dirty="0" err="1" smtClean="0"/>
              <a:t>Roles</a:t>
            </a:r>
            <a:r>
              <a:rPr lang="de-DE" sz="2000" b="1" dirty="0" smtClean="0"/>
              <a:t> </a:t>
            </a:r>
            <a:r>
              <a:rPr lang="de-DE" sz="2000" dirty="0" smtClean="0"/>
              <a:t>- </a:t>
            </a:r>
            <a:r>
              <a:rPr lang="de-DE" sz="2000" dirty="0" err="1" smtClean="0"/>
              <a:t>how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drive</a:t>
            </a:r>
            <a:r>
              <a:rPr lang="de-DE" sz="2000" dirty="0" smtClean="0"/>
              <a:t> such a </a:t>
            </a:r>
            <a:r>
              <a:rPr lang="de-DE" sz="2000" dirty="0" err="1" smtClean="0"/>
              <a:t>process</a:t>
            </a:r>
            <a:r>
              <a:rPr lang="de-DE" sz="2000" dirty="0" smtClean="0"/>
              <a:t> </a:t>
            </a:r>
            <a:r>
              <a:rPr lang="de-DE" sz="2000" dirty="0" err="1" smtClean="0"/>
              <a:t>without</a:t>
            </a:r>
            <a:r>
              <a:rPr lang="de-DE" sz="2000" dirty="0" smtClean="0"/>
              <a:t> </a:t>
            </a:r>
            <a:r>
              <a:rPr lang="de-DE" sz="2000" dirty="0" err="1" smtClean="0"/>
              <a:t>patronizing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stakeholders</a:t>
            </a:r>
            <a:r>
              <a:rPr lang="de-DE" sz="2000" dirty="0" smtClean="0"/>
              <a:t>?</a:t>
            </a:r>
          </a:p>
          <a:p>
            <a:pPr marL="285750" indent="-342900">
              <a:buFont typeface="Wingdings" panose="05000000000000000000" pitchFamily="2" charset="2"/>
              <a:buChar char=""/>
            </a:pPr>
            <a:r>
              <a:rPr lang="de-DE" sz="2000" b="1" dirty="0" smtClean="0"/>
              <a:t>Separation/</a:t>
            </a:r>
            <a:r>
              <a:rPr lang="de-DE" sz="2000" b="1" dirty="0" err="1" smtClean="0"/>
              <a:t>unity</a:t>
            </a:r>
            <a:r>
              <a:rPr lang="de-DE" sz="2000" b="1" dirty="0" smtClean="0"/>
              <a:t>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nature</a:t>
            </a:r>
            <a:r>
              <a:rPr lang="de-DE" sz="2000" b="1" dirty="0"/>
              <a:t> </a:t>
            </a:r>
            <a:r>
              <a:rPr lang="de-DE" sz="2000" b="1" dirty="0" err="1"/>
              <a:t>and</a:t>
            </a:r>
            <a:r>
              <a:rPr lang="de-DE" sz="2000" b="1" dirty="0"/>
              <a:t> </a:t>
            </a:r>
            <a:r>
              <a:rPr lang="de-DE" sz="2000" b="1" dirty="0" err="1" smtClean="0"/>
              <a:t>culture</a:t>
            </a:r>
            <a:r>
              <a:rPr lang="de-DE" sz="2000" dirty="0" smtClean="0"/>
              <a:t>: </a:t>
            </a:r>
            <a:r>
              <a:rPr lang="de-DE" sz="2000" dirty="0" err="1" smtClean="0"/>
              <a:t>ontological</a:t>
            </a:r>
            <a:r>
              <a:rPr lang="de-DE" sz="2000" dirty="0" smtClean="0"/>
              <a:t> </a:t>
            </a:r>
            <a:r>
              <a:rPr lang="de-DE" sz="2000" dirty="0" err="1" smtClean="0"/>
              <a:t>question</a:t>
            </a:r>
            <a:r>
              <a:rPr lang="de-DE" sz="2000" dirty="0" smtClean="0"/>
              <a:t>, but also </a:t>
            </a:r>
            <a:r>
              <a:rPr lang="de-DE" sz="2000" dirty="0" err="1" smtClean="0"/>
              <a:t>ethical</a:t>
            </a:r>
            <a:r>
              <a:rPr lang="de-DE" sz="2000" dirty="0" smtClean="0"/>
              <a:t>: </a:t>
            </a:r>
            <a:r>
              <a:rPr lang="de-DE" sz="2000" dirty="0" err="1" smtClean="0"/>
              <a:t>resource</a:t>
            </a:r>
            <a:r>
              <a:rPr lang="de-DE" sz="2000" dirty="0" smtClean="0"/>
              <a:t> </a:t>
            </a:r>
            <a:r>
              <a:rPr lang="de-DE" sz="2000" dirty="0" err="1" smtClean="0"/>
              <a:t>use</a:t>
            </a:r>
            <a:r>
              <a:rPr lang="de-DE" sz="2000" dirty="0" smtClean="0"/>
              <a:t>, </a:t>
            </a:r>
            <a:r>
              <a:rPr lang="de-DE" sz="2000" dirty="0" err="1" smtClean="0"/>
              <a:t>sustainability</a:t>
            </a:r>
            <a:endParaRPr lang="de-DE" sz="2000" dirty="0" smtClean="0"/>
          </a:p>
          <a:p>
            <a:pPr marL="285750" indent="-342900">
              <a:buFont typeface="Wingdings" panose="05000000000000000000" pitchFamily="2" charset="2"/>
              <a:buChar char=""/>
            </a:pPr>
            <a:r>
              <a:rPr lang="de-DE" sz="2000" b="1" dirty="0" err="1" smtClean="0"/>
              <a:t>Positionality</a:t>
            </a:r>
            <a:r>
              <a:rPr lang="de-DE" sz="2000" b="1" dirty="0" smtClean="0"/>
              <a:t> / </a:t>
            </a:r>
            <a:r>
              <a:rPr lang="de-DE" sz="2000" b="1" dirty="0" err="1" smtClean="0"/>
              <a:t>relation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humans</a:t>
            </a:r>
            <a:r>
              <a:rPr lang="de-DE" sz="2000" b="1" dirty="0" smtClean="0"/>
              <a:t>, </a:t>
            </a:r>
            <a:r>
              <a:rPr lang="de-DE" sz="2000" b="1" dirty="0" err="1" smtClean="0"/>
              <a:t>nature</a:t>
            </a:r>
            <a:r>
              <a:rPr lang="de-DE" sz="2000" b="1" dirty="0" smtClean="0"/>
              <a:t>, </a:t>
            </a:r>
            <a:r>
              <a:rPr lang="de-DE" sz="2000" b="1" dirty="0" err="1" smtClean="0"/>
              <a:t>animals</a:t>
            </a:r>
            <a:r>
              <a:rPr lang="de-DE" sz="2000" dirty="0" smtClean="0"/>
              <a:t>: </a:t>
            </a:r>
            <a:br>
              <a:rPr lang="de-DE" sz="2000" dirty="0" smtClean="0"/>
            </a:br>
            <a:r>
              <a:rPr lang="de-DE" sz="2000" dirty="0" smtClean="0"/>
              <a:t>‘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lion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our</a:t>
            </a:r>
            <a:r>
              <a:rPr lang="de-DE" sz="2000" dirty="0" smtClean="0"/>
              <a:t> </a:t>
            </a:r>
            <a:r>
              <a:rPr lang="de-DE" sz="2000" dirty="0" err="1" smtClean="0"/>
              <a:t>colleague</a:t>
            </a:r>
            <a:r>
              <a:rPr lang="de-DE" sz="2000" dirty="0" smtClean="0"/>
              <a:t>‘ (Jan </a:t>
            </a:r>
            <a:r>
              <a:rPr lang="de-DE" sz="2000" dirty="0" err="1" smtClean="0"/>
              <a:t>Tsumeb</a:t>
            </a:r>
            <a:r>
              <a:rPr lang="de-DE" sz="2000" dirty="0" smtClean="0"/>
              <a:t>)</a:t>
            </a:r>
            <a:endParaRPr lang="de-DE" sz="2000" dirty="0"/>
          </a:p>
          <a:p>
            <a:pPr marL="285750" indent="-342900">
              <a:buFont typeface="Wingdings" panose="05000000000000000000" pitchFamily="2" charset="2"/>
              <a:buChar char=""/>
            </a:pPr>
            <a:endParaRPr lang="de-DE" sz="2000" dirty="0" smtClean="0"/>
          </a:p>
          <a:p>
            <a:pPr marL="0" indent="-57150">
              <a:buNone/>
            </a:pPr>
            <a:endParaRPr lang="de-DE" sz="2000" dirty="0"/>
          </a:p>
          <a:p>
            <a:pPr marL="457200" lvl="1" indent="0">
              <a:buNone/>
            </a:pPr>
            <a:endParaRPr lang="de-DE" sz="2000" dirty="0"/>
          </a:p>
          <a:p>
            <a:endParaRPr lang="de-DE" sz="20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pic>
        <p:nvPicPr>
          <p:cNvPr id="10242" name="Picture 2" descr="D:\Daten\HiDrive\Privat_harald\Presentations\2017_12_Cologne_Cultural_Mapping\IMG_29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20" y="1196752"/>
            <a:ext cx="3124151" cy="234311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833158" y="6230118"/>
            <a:ext cx="2156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i="1" dirty="0" err="1" smtClean="0"/>
              <a:t>Sources</a:t>
            </a:r>
            <a:r>
              <a:rPr lang="de-DE" sz="1000" i="1" dirty="0" smtClean="0"/>
              <a:t>: Dieckmann 2004, Sterly 2002</a:t>
            </a:r>
            <a:endParaRPr lang="de-DE" sz="1000" i="1" dirty="0"/>
          </a:p>
        </p:txBody>
      </p:sp>
      <p:pic>
        <p:nvPicPr>
          <p:cNvPr id="10243" name="Picture 3" descr="D:\Daten\HiDrive\Privat_harald\projekte\01_Etosha\2008_EtoshaMapo\Etosha\Etosha2003\Fotos\People\Okaukuejo\maps\DSCN38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368" y="1085887"/>
            <a:ext cx="3124150" cy="234311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Etosha_Datensicherung_part_two\Digiphotos_part_two\Situations\Willem_haartebeest_(Huiop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4" t="26905" r="8020" b="26905"/>
          <a:stretch/>
        </p:blipFill>
        <p:spPr bwMode="auto">
          <a:xfrm>
            <a:off x="5865368" y="3539865"/>
            <a:ext cx="3124150" cy="234311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42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</a:t>
            </a:r>
            <a:r>
              <a:rPr lang="de-DE" dirty="0" smtClean="0"/>
              <a:t>/ Food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thought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744"/>
            <a:ext cx="5122912" cy="5001419"/>
          </a:xfrm>
        </p:spPr>
        <p:txBody>
          <a:bodyPr>
            <a:noAutofit/>
          </a:bodyPr>
          <a:lstStyle/>
          <a:p>
            <a:r>
              <a:rPr lang="de-DE" sz="2100" b="1" dirty="0" err="1" smtClean="0"/>
              <a:t>current</a:t>
            </a:r>
            <a:r>
              <a:rPr lang="de-DE" sz="2100" b="1" dirty="0" smtClean="0"/>
              <a:t> </a:t>
            </a:r>
            <a:r>
              <a:rPr lang="de-DE" sz="2100" b="1" dirty="0" err="1"/>
              <a:t>approaches</a:t>
            </a:r>
            <a:r>
              <a:rPr lang="de-DE" sz="2100" b="1" dirty="0"/>
              <a:t> </a:t>
            </a:r>
            <a:r>
              <a:rPr lang="de-DE" sz="2100" dirty="0" err="1"/>
              <a:t>for</a:t>
            </a:r>
            <a:r>
              <a:rPr lang="de-DE" sz="2100" dirty="0"/>
              <a:t> </a:t>
            </a:r>
            <a:r>
              <a:rPr lang="de-DE" sz="2100" b="1" dirty="0"/>
              <a:t>Q(</a:t>
            </a:r>
            <a:r>
              <a:rPr lang="de-DE" sz="2100" b="1" dirty="0" err="1"/>
              <a:t>ualitiative</a:t>
            </a:r>
            <a:r>
              <a:rPr lang="de-DE" sz="2100" b="1" dirty="0"/>
              <a:t>) GIS</a:t>
            </a:r>
            <a:r>
              <a:rPr lang="de-DE" sz="2100" dirty="0"/>
              <a:t>, e.g. in </a:t>
            </a:r>
            <a:r>
              <a:rPr lang="de-DE" sz="2100" dirty="0" err="1"/>
              <a:t>elderly</a:t>
            </a:r>
            <a:r>
              <a:rPr lang="de-DE" sz="2100" dirty="0"/>
              <a:t> care (e.g. </a:t>
            </a:r>
            <a:r>
              <a:rPr lang="de-DE" sz="2100" dirty="0" err="1"/>
              <a:t>Mennis</a:t>
            </a:r>
            <a:r>
              <a:rPr lang="de-DE" sz="2100" dirty="0"/>
              <a:t> et al. 2013), </a:t>
            </a:r>
            <a:r>
              <a:rPr lang="de-DE" sz="2100" dirty="0" err="1"/>
              <a:t>or</a:t>
            </a:r>
            <a:r>
              <a:rPr lang="de-DE" sz="2100" dirty="0"/>
              <a:t> </a:t>
            </a:r>
            <a:r>
              <a:rPr lang="de-DE" sz="2100" dirty="0" err="1"/>
              <a:t>social</a:t>
            </a:r>
            <a:r>
              <a:rPr lang="de-DE" sz="2100" dirty="0"/>
              <a:t> </a:t>
            </a:r>
            <a:r>
              <a:rPr lang="de-DE" sz="2100" dirty="0" err="1"/>
              <a:t>work</a:t>
            </a:r>
            <a:r>
              <a:rPr lang="de-DE" sz="2100" dirty="0"/>
              <a:t> (e.g. Teixeira 2016)</a:t>
            </a:r>
          </a:p>
          <a:p>
            <a:r>
              <a:rPr lang="de-DE" sz="2100" dirty="0" err="1" smtClean="0"/>
              <a:t>example</a:t>
            </a:r>
            <a:r>
              <a:rPr lang="de-DE" sz="2100" dirty="0" smtClean="0"/>
              <a:t> </a:t>
            </a:r>
            <a:r>
              <a:rPr lang="de-DE" sz="2100" dirty="0" err="1" smtClean="0"/>
              <a:t>of</a:t>
            </a:r>
            <a:r>
              <a:rPr lang="de-DE" sz="2100" dirty="0" smtClean="0"/>
              <a:t> ‘</a:t>
            </a:r>
            <a:r>
              <a:rPr lang="de-DE" sz="2100" dirty="0" err="1" smtClean="0"/>
              <a:t>countermapping</a:t>
            </a:r>
            <a:r>
              <a:rPr lang="de-DE" sz="2100" dirty="0" smtClean="0"/>
              <a:t>‘: </a:t>
            </a:r>
            <a:r>
              <a:rPr lang="de-DE" sz="2100" dirty="0" err="1" smtClean="0"/>
              <a:t>production</a:t>
            </a:r>
            <a:r>
              <a:rPr lang="de-DE" sz="2100" dirty="0" smtClean="0"/>
              <a:t> </a:t>
            </a:r>
            <a:r>
              <a:rPr lang="de-DE" sz="2100" b="1" dirty="0" err="1" smtClean="0"/>
              <a:t>of</a:t>
            </a:r>
            <a:r>
              <a:rPr lang="de-DE" sz="2100" b="1" dirty="0" smtClean="0"/>
              <a:t> alternative </a:t>
            </a:r>
            <a:r>
              <a:rPr lang="de-DE" sz="2100" b="1" dirty="0" err="1" smtClean="0"/>
              <a:t>representations</a:t>
            </a:r>
            <a:endParaRPr lang="de-DE" sz="2100" dirty="0" smtClean="0"/>
          </a:p>
          <a:p>
            <a:r>
              <a:rPr lang="de-DE" sz="2100" dirty="0" err="1" smtClean="0"/>
              <a:t>participatory</a:t>
            </a:r>
            <a:r>
              <a:rPr lang="de-DE" sz="2100" dirty="0" smtClean="0"/>
              <a:t> </a:t>
            </a:r>
            <a:r>
              <a:rPr lang="de-DE" sz="2100" dirty="0" err="1" smtClean="0"/>
              <a:t>mapping</a:t>
            </a:r>
            <a:r>
              <a:rPr lang="de-DE" sz="2100" dirty="0" smtClean="0"/>
              <a:t> </a:t>
            </a:r>
            <a:r>
              <a:rPr lang="de-DE" sz="2100" dirty="0" err="1" smtClean="0"/>
              <a:t>as</a:t>
            </a:r>
            <a:r>
              <a:rPr lang="de-DE" sz="2100" dirty="0" smtClean="0"/>
              <a:t> an </a:t>
            </a:r>
            <a:r>
              <a:rPr lang="de-DE" sz="2100" b="1" dirty="0" err="1" smtClean="0"/>
              <a:t>emancipatory</a:t>
            </a:r>
            <a:r>
              <a:rPr lang="de-DE" sz="2100" b="1" dirty="0" smtClean="0"/>
              <a:t> </a:t>
            </a:r>
            <a:r>
              <a:rPr lang="de-DE" sz="2100" b="1" dirty="0" err="1" smtClean="0"/>
              <a:t>act</a:t>
            </a:r>
            <a:r>
              <a:rPr lang="de-DE" sz="2100" dirty="0" smtClean="0"/>
              <a:t>: </a:t>
            </a:r>
            <a:r>
              <a:rPr lang="de-DE" sz="2100" dirty="0" err="1" smtClean="0"/>
              <a:t>meaningful</a:t>
            </a:r>
            <a:r>
              <a:rPr lang="de-DE" sz="2100" dirty="0" smtClean="0"/>
              <a:t> </a:t>
            </a:r>
            <a:r>
              <a:rPr lang="de-DE" sz="2100" dirty="0" err="1" smtClean="0"/>
              <a:t>for</a:t>
            </a:r>
            <a:r>
              <a:rPr lang="de-DE" sz="2100" dirty="0" smtClean="0"/>
              <a:t> </a:t>
            </a:r>
            <a:r>
              <a:rPr lang="de-DE" sz="2100" dirty="0" err="1" smtClean="0"/>
              <a:t>stakeholders</a:t>
            </a:r>
            <a:r>
              <a:rPr lang="de-DE" sz="2100" dirty="0" smtClean="0"/>
              <a:t>, </a:t>
            </a:r>
            <a:r>
              <a:rPr lang="de-DE" sz="2100" dirty="0" err="1" smtClean="0"/>
              <a:t>impactful</a:t>
            </a:r>
            <a:endParaRPr lang="de-DE" sz="2100" dirty="0" smtClean="0"/>
          </a:p>
          <a:p>
            <a:r>
              <a:rPr lang="de-DE" sz="2100" b="1" dirty="0" err="1" smtClean="0"/>
              <a:t>essentializing</a:t>
            </a:r>
            <a:r>
              <a:rPr lang="de-DE" sz="2100" dirty="0" smtClean="0"/>
              <a:t> </a:t>
            </a:r>
            <a:r>
              <a:rPr lang="de-DE" sz="2100" dirty="0" err="1" smtClean="0"/>
              <a:t>maybe</a:t>
            </a:r>
            <a:r>
              <a:rPr lang="de-DE" sz="2100" dirty="0" smtClean="0"/>
              <a:t> </a:t>
            </a:r>
            <a:r>
              <a:rPr lang="de-DE" sz="2100" dirty="0" err="1" smtClean="0"/>
              <a:t>rather</a:t>
            </a:r>
            <a:r>
              <a:rPr lang="de-DE" sz="2100" dirty="0" smtClean="0"/>
              <a:t> </a:t>
            </a:r>
            <a:r>
              <a:rPr lang="de-DE" sz="2100" b="1" dirty="0" smtClean="0"/>
              <a:t>fluid </a:t>
            </a:r>
            <a:r>
              <a:rPr lang="de-DE" sz="2100" b="1" dirty="0" err="1" smtClean="0"/>
              <a:t>conceptualizations</a:t>
            </a:r>
            <a:r>
              <a:rPr lang="de-DE" sz="2100" dirty="0" smtClean="0"/>
              <a:t>; </a:t>
            </a:r>
            <a:r>
              <a:rPr lang="de-DE" sz="2100" dirty="0" err="1" smtClean="0"/>
              <a:t>replacing</a:t>
            </a:r>
            <a:r>
              <a:rPr lang="de-DE" sz="2100" dirty="0" smtClean="0"/>
              <a:t> </a:t>
            </a:r>
            <a:r>
              <a:rPr lang="de-DE" sz="2100" dirty="0" err="1" smtClean="0"/>
              <a:t>one</a:t>
            </a:r>
            <a:r>
              <a:rPr lang="de-DE" sz="2100" dirty="0" smtClean="0"/>
              <a:t> ‘</a:t>
            </a:r>
            <a:r>
              <a:rPr lang="de-DE" sz="2100" dirty="0" err="1" smtClean="0"/>
              <a:t>objective</a:t>
            </a:r>
            <a:r>
              <a:rPr lang="de-DE" sz="2100" dirty="0" smtClean="0"/>
              <a:t> </a:t>
            </a:r>
            <a:r>
              <a:rPr lang="de-DE" sz="2100" dirty="0" err="1" smtClean="0"/>
              <a:t>representation</a:t>
            </a:r>
            <a:r>
              <a:rPr lang="de-DE" sz="2100" dirty="0" smtClean="0"/>
              <a:t>‘ </a:t>
            </a:r>
            <a:r>
              <a:rPr lang="de-DE" sz="2100" dirty="0" err="1" smtClean="0"/>
              <a:t>by</a:t>
            </a:r>
            <a:r>
              <a:rPr lang="de-DE" sz="2100" dirty="0" smtClean="0"/>
              <a:t> </a:t>
            </a:r>
            <a:r>
              <a:rPr lang="de-DE" sz="2100" dirty="0" err="1" smtClean="0"/>
              <a:t>another</a:t>
            </a:r>
            <a:r>
              <a:rPr lang="de-DE" sz="2100" dirty="0" smtClean="0"/>
              <a:t>?</a:t>
            </a:r>
          </a:p>
          <a:p>
            <a:pPr marL="0" indent="0">
              <a:buNone/>
            </a:pPr>
            <a:endParaRPr lang="de-DE" sz="2100" dirty="0" smtClean="0"/>
          </a:p>
          <a:p>
            <a:endParaRPr lang="de-DE" sz="2100" dirty="0"/>
          </a:p>
        </p:txBody>
      </p:sp>
      <p:sp>
        <p:nvSpPr>
          <p:cNvPr id="6" name="Pfeil nach links 5"/>
          <p:cNvSpPr/>
          <p:nvPr/>
        </p:nvSpPr>
        <p:spPr>
          <a:xfrm>
            <a:off x="4499992" y="2348880"/>
            <a:ext cx="1872208" cy="864096"/>
          </a:xfrm>
          <a:prstGeom prst="leftArrow">
            <a:avLst>
              <a:gd name="adj1" fmla="val 70886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/>
              <a:t>Our</a:t>
            </a:r>
            <a:r>
              <a:rPr lang="de-DE" b="1" dirty="0" smtClean="0"/>
              <a:t> </a:t>
            </a:r>
            <a:r>
              <a:rPr lang="de-DE" b="1" dirty="0" err="1" smtClean="0"/>
              <a:t>role</a:t>
            </a:r>
            <a:r>
              <a:rPr lang="de-DE" b="1" dirty="0" smtClean="0"/>
              <a:t> </a:t>
            </a:r>
            <a:r>
              <a:rPr lang="de-DE" b="1" dirty="0" err="1" smtClean="0"/>
              <a:t>as</a:t>
            </a:r>
            <a:r>
              <a:rPr lang="de-DE" b="1" dirty="0" smtClean="0"/>
              <a:t> </a:t>
            </a:r>
            <a:r>
              <a:rPr lang="de-DE" b="1" dirty="0" err="1" smtClean="0"/>
              <a:t>researchers</a:t>
            </a:r>
            <a:r>
              <a:rPr lang="de-DE" b="1" dirty="0" smtClean="0"/>
              <a:t>?</a:t>
            </a:r>
            <a:endParaRPr lang="de-DE" b="1" dirty="0"/>
          </a:p>
        </p:txBody>
      </p:sp>
      <p:sp>
        <p:nvSpPr>
          <p:cNvPr id="7" name="Pfeil nach links 6"/>
          <p:cNvSpPr/>
          <p:nvPr/>
        </p:nvSpPr>
        <p:spPr>
          <a:xfrm>
            <a:off x="4877172" y="3212976"/>
            <a:ext cx="1872208" cy="1136468"/>
          </a:xfrm>
          <a:prstGeom prst="leftArrow">
            <a:avLst>
              <a:gd name="adj1" fmla="val 70886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whom</a:t>
            </a:r>
            <a:r>
              <a:rPr lang="de-DE" b="1" dirty="0" smtClean="0"/>
              <a:t>? (</a:t>
            </a:r>
            <a:r>
              <a:rPr lang="de-DE" b="1" dirty="0" err="1" smtClean="0"/>
              <a:t>un</a:t>
            </a:r>
            <a:r>
              <a:rPr lang="de-DE" b="1" dirty="0" smtClean="0"/>
              <a:t>)</a:t>
            </a:r>
            <a:r>
              <a:rPr lang="de-DE" b="1" dirty="0" err="1" smtClean="0"/>
              <a:t>intended</a:t>
            </a:r>
            <a:r>
              <a:rPr lang="de-DE" b="1" dirty="0" smtClean="0"/>
              <a:t> </a:t>
            </a:r>
            <a:r>
              <a:rPr lang="de-DE" b="1" dirty="0" err="1" smtClean="0"/>
              <a:t>impacts</a:t>
            </a:r>
            <a:r>
              <a:rPr lang="de-DE" b="1" dirty="0" smtClean="0"/>
              <a:t>?</a:t>
            </a:r>
            <a:endParaRPr lang="de-DE" b="1" dirty="0"/>
          </a:p>
        </p:txBody>
      </p:sp>
      <p:sp>
        <p:nvSpPr>
          <p:cNvPr id="8" name="Pfeil nach links 7"/>
          <p:cNvSpPr/>
          <p:nvPr/>
        </p:nvSpPr>
        <p:spPr>
          <a:xfrm>
            <a:off x="5686400" y="1124744"/>
            <a:ext cx="2125960" cy="1152128"/>
          </a:xfrm>
          <a:prstGeom prst="leftArrow">
            <a:avLst>
              <a:gd name="adj1" fmla="val 70886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/>
              <a:t>Ontology</a:t>
            </a:r>
            <a:r>
              <a:rPr lang="de-DE" b="1" dirty="0" smtClean="0"/>
              <a:t> &amp; </a:t>
            </a:r>
            <a:r>
              <a:rPr lang="de-DE" b="1" dirty="0" err="1" smtClean="0"/>
              <a:t>epistemology</a:t>
            </a:r>
            <a:r>
              <a:rPr lang="de-DE" b="1" dirty="0" smtClean="0"/>
              <a:t>,</a:t>
            </a:r>
          </a:p>
          <a:p>
            <a:pPr algn="ctr"/>
            <a:r>
              <a:rPr lang="de-DE" b="1" dirty="0" smtClean="0"/>
              <a:t>(</a:t>
            </a:r>
            <a:r>
              <a:rPr lang="de-DE" b="1" dirty="0" err="1" smtClean="0"/>
              <a:t>methodology</a:t>
            </a:r>
            <a:r>
              <a:rPr lang="de-DE" b="1" dirty="0" smtClean="0"/>
              <a:t>)</a:t>
            </a:r>
            <a:endParaRPr lang="de-DE" b="1" dirty="0"/>
          </a:p>
        </p:txBody>
      </p:sp>
      <p:sp>
        <p:nvSpPr>
          <p:cNvPr id="9" name="Pfeil nach links 8"/>
          <p:cNvSpPr/>
          <p:nvPr/>
        </p:nvSpPr>
        <p:spPr>
          <a:xfrm>
            <a:off x="5436096" y="4365104"/>
            <a:ext cx="2016224" cy="864096"/>
          </a:xfrm>
          <a:prstGeom prst="leftArrow">
            <a:avLst>
              <a:gd name="adj1" fmla="val 70886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/>
              <a:t>truthfulness</a:t>
            </a:r>
            <a:r>
              <a:rPr lang="de-DE" b="1" dirty="0" smtClean="0"/>
              <a:t>, </a:t>
            </a:r>
            <a:r>
              <a:rPr lang="de-DE" b="1" dirty="0" err="1" smtClean="0"/>
              <a:t>responsibility</a:t>
            </a:r>
            <a:r>
              <a:rPr lang="de-DE" b="1" dirty="0" smtClean="0"/>
              <a:t>?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66574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 descr="D:\Daten\HiDrive\Privat_harald\projekte\01_Etosha\2008_EtoshaMapo\Etosha\2007[02]_Titel_Bilder_Diss\tick kadison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772" y="0"/>
            <a:ext cx="9952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3059832" y="620688"/>
            <a:ext cx="17309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err="1" smtClean="0"/>
              <a:t>Thank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you</a:t>
            </a:r>
            <a:endParaRPr lang="de-DE" sz="2800" dirty="0"/>
          </a:p>
        </p:txBody>
      </p:sp>
      <p:sp>
        <p:nvSpPr>
          <p:cNvPr id="5" name="Textfeld 4"/>
          <p:cNvSpPr txBox="1"/>
          <p:nvPr/>
        </p:nvSpPr>
        <p:spPr>
          <a:xfrm>
            <a:off x="4079663" y="6642611"/>
            <a:ext cx="1422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i="1" dirty="0" err="1" smtClean="0"/>
              <a:t>Photo</a:t>
            </a:r>
            <a:r>
              <a:rPr lang="de-DE" sz="1000" i="1" dirty="0" smtClean="0"/>
              <a:t>: Dieckmann 2004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22505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600200" y="1371600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GB" altLang="de-DE">
              <a:solidFill>
                <a:schemeClr val="bg2"/>
              </a:solidFill>
            </a:endParaRPr>
          </a:p>
        </p:txBody>
      </p:sp>
      <p:pic>
        <p:nvPicPr>
          <p:cNvPr id="5" name="Picture 5" descr="Karte_ho_nas_go_tsi_g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371600"/>
            <a:ext cx="674370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2181225" y="3581400"/>
            <a:ext cx="1447800" cy="1352550"/>
            <a:chOff x="1374" y="2256"/>
            <a:chExt cx="912" cy="852"/>
          </a:xfrm>
        </p:grpSpPr>
        <p:sp>
          <p:nvSpPr>
            <p:cNvPr id="7" name="Freeform 11"/>
            <p:cNvSpPr>
              <a:spLocks/>
            </p:cNvSpPr>
            <p:nvPr/>
          </p:nvSpPr>
          <p:spPr bwMode="auto">
            <a:xfrm>
              <a:off x="1374" y="2265"/>
              <a:ext cx="708" cy="711"/>
            </a:xfrm>
            <a:custGeom>
              <a:avLst/>
              <a:gdLst>
                <a:gd name="T0" fmla="*/ 708 w 708"/>
                <a:gd name="T1" fmla="*/ 0 h 711"/>
                <a:gd name="T2" fmla="*/ 693 w 708"/>
                <a:gd name="T3" fmla="*/ 87 h 711"/>
                <a:gd name="T4" fmla="*/ 591 w 708"/>
                <a:gd name="T5" fmla="*/ 216 h 711"/>
                <a:gd name="T6" fmla="*/ 408 w 708"/>
                <a:gd name="T7" fmla="*/ 372 h 711"/>
                <a:gd name="T8" fmla="*/ 219 w 708"/>
                <a:gd name="T9" fmla="*/ 525 h 711"/>
                <a:gd name="T10" fmla="*/ 0 w 708"/>
                <a:gd name="T11" fmla="*/ 711 h 7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08" h="711">
                  <a:moveTo>
                    <a:pt x="708" y="0"/>
                  </a:moveTo>
                  <a:lnTo>
                    <a:pt x="693" y="87"/>
                  </a:lnTo>
                  <a:lnTo>
                    <a:pt x="591" y="216"/>
                  </a:lnTo>
                  <a:lnTo>
                    <a:pt x="408" y="372"/>
                  </a:lnTo>
                  <a:lnTo>
                    <a:pt x="219" y="525"/>
                  </a:lnTo>
                  <a:lnTo>
                    <a:pt x="0" y="711"/>
                  </a:lnTo>
                </a:path>
              </a:pathLst>
            </a:custGeom>
            <a:noFill/>
            <a:ln w="28575" cap="flat" cmpd="sng">
              <a:solidFill>
                <a:srgbClr val="FF9999"/>
              </a:solidFill>
              <a:prstDash val="dash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auto">
            <a:xfrm>
              <a:off x="1773" y="2256"/>
              <a:ext cx="339" cy="852"/>
            </a:xfrm>
            <a:custGeom>
              <a:avLst/>
              <a:gdLst>
                <a:gd name="T0" fmla="*/ 339 w 339"/>
                <a:gd name="T1" fmla="*/ 0 h 852"/>
                <a:gd name="T2" fmla="*/ 297 w 339"/>
                <a:gd name="T3" fmla="*/ 177 h 852"/>
                <a:gd name="T4" fmla="*/ 228 w 339"/>
                <a:gd name="T5" fmla="*/ 360 h 852"/>
                <a:gd name="T6" fmla="*/ 60 w 339"/>
                <a:gd name="T7" fmla="*/ 759 h 852"/>
                <a:gd name="T8" fmla="*/ 0 w 339"/>
                <a:gd name="T9" fmla="*/ 852 h 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" h="852">
                  <a:moveTo>
                    <a:pt x="339" y="0"/>
                  </a:moveTo>
                  <a:lnTo>
                    <a:pt x="297" y="177"/>
                  </a:lnTo>
                  <a:lnTo>
                    <a:pt x="228" y="360"/>
                  </a:lnTo>
                  <a:lnTo>
                    <a:pt x="60" y="759"/>
                  </a:lnTo>
                  <a:lnTo>
                    <a:pt x="0" y="852"/>
                  </a:lnTo>
                </a:path>
              </a:pathLst>
            </a:custGeom>
            <a:noFill/>
            <a:ln w="28575" cap="flat" cmpd="sng">
              <a:solidFill>
                <a:srgbClr val="FF9999"/>
              </a:solidFill>
              <a:prstDash val="dash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Freeform 13"/>
            <p:cNvSpPr>
              <a:spLocks/>
            </p:cNvSpPr>
            <p:nvPr/>
          </p:nvSpPr>
          <p:spPr bwMode="auto">
            <a:xfrm>
              <a:off x="2076" y="2265"/>
              <a:ext cx="51" cy="648"/>
            </a:xfrm>
            <a:custGeom>
              <a:avLst/>
              <a:gdLst>
                <a:gd name="T0" fmla="*/ 51 w 51"/>
                <a:gd name="T1" fmla="*/ 0 h 648"/>
                <a:gd name="T2" fmla="*/ 51 w 51"/>
                <a:gd name="T3" fmla="*/ 90 h 648"/>
                <a:gd name="T4" fmla="*/ 36 w 51"/>
                <a:gd name="T5" fmla="*/ 264 h 648"/>
                <a:gd name="T6" fmla="*/ 0 w 51"/>
                <a:gd name="T7" fmla="*/ 648 h 6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" h="648">
                  <a:moveTo>
                    <a:pt x="51" y="0"/>
                  </a:moveTo>
                  <a:lnTo>
                    <a:pt x="51" y="90"/>
                  </a:lnTo>
                  <a:lnTo>
                    <a:pt x="36" y="264"/>
                  </a:lnTo>
                  <a:lnTo>
                    <a:pt x="0" y="648"/>
                  </a:lnTo>
                </a:path>
              </a:pathLst>
            </a:custGeom>
            <a:noFill/>
            <a:ln w="28575" cap="flat" cmpd="sng">
              <a:solidFill>
                <a:srgbClr val="FF9999"/>
              </a:solidFill>
              <a:prstDash val="dash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2160" y="2256"/>
              <a:ext cx="126" cy="711"/>
            </a:xfrm>
            <a:custGeom>
              <a:avLst/>
              <a:gdLst>
                <a:gd name="T0" fmla="*/ 0 w 126"/>
                <a:gd name="T1" fmla="*/ 0 h 711"/>
                <a:gd name="T2" fmla="*/ 45 w 126"/>
                <a:gd name="T3" fmla="*/ 213 h 711"/>
                <a:gd name="T4" fmla="*/ 81 w 126"/>
                <a:gd name="T5" fmla="*/ 411 h 711"/>
                <a:gd name="T6" fmla="*/ 120 w 126"/>
                <a:gd name="T7" fmla="*/ 654 h 711"/>
                <a:gd name="T8" fmla="*/ 126 w 126"/>
                <a:gd name="T9" fmla="*/ 711 h 7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6" h="711">
                  <a:moveTo>
                    <a:pt x="0" y="0"/>
                  </a:moveTo>
                  <a:lnTo>
                    <a:pt x="45" y="213"/>
                  </a:lnTo>
                  <a:lnTo>
                    <a:pt x="81" y="411"/>
                  </a:lnTo>
                  <a:lnTo>
                    <a:pt x="120" y="654"/>
                  </a:lnTo>
                  <a:lnTo>
                    <a:pt x="126" y="711"/>
                  </a:lnTo>
                </a:path>
              </a:pathLst>
            </a:custGeom>
            <a:noFill/>
            <a:ln w="28575" cap="flat" cmpd="sng">
              <a:solidFill>
                <a:srgbClr val="FF9999"/>
              </a:solidFill>
              <a:prstDash val="dash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1" name="Group 22"/>
          <p:cNvGrpSpPr>
            <a:grpSpLocks/>
          </p:cNvGrpSpPr>
          <p:nvPr/>
        </p:nvGrpSpPr>
        <p:grpSpPr bwMode="auto">
          <a:xfrm>
            <a:off x="4105275" y="3319463"/>
            <a:ext cx="1447800" cy="1895475"/>
            <a:chOff x="2586" y="2091"/>
            <a:chExt cx="912" cy="1194"/>
          </a:xfrm>
        </p:grpSpPr>
        <p:sp>
          <p:nvSpPr>
            <p:cNvPr id="12" name="Freeform 23"/>
            <p:cNvSpPr>
              <a:spLocks/>
            </p:cNvSpPr>
            <p:nvPr/>
          </p:nvSpPr>
          <p:spPr bwMode="auto">
            <a:xfrm>
              <a:off x="2748" y="2169"/>
              <a:ext cx="114" cy="537"/>
            </a:xfrm>
            <a:custGeom>
              <a:avLst/>
              <a:gdLst>
                <a:gd name="T0" fmla="*/ 114 w 114"/>
                <a:gd name="T1" fmla="*/ 0 h 537"/>
                <a:gd name="T2" fmla="*/ 102 w 114"/>
                <a:gd name="T3" fmla="*/ 102 h 537"/>
                <a:gd name="T4" fmla="*/ 33 w 114"/>
                <a:gd name="T5" fmla="*/ 348 h 537"/>
                <a:gd name="T6" fmla="*/ 9 w 114"/>
                <a:gd name="T7" fmla="*/ 486 h 537"/>
                <a:gd name="T8" fmla="*/ 0 w 114"/>
                <a:gd name="T9" fmla="*/ 537 h 5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4" h="537">
                  <a:moveTo>
                    <a:pt x="114" y="0"/>
                  </a:moveTo>
                  <a:lnTo>
                    <a:pt x="102" y="102"/>
                  </a:lnTo>
                  <a:lnTo>
                    <a:pt x="33" y="348"/>
                  </a:lnTo>
                  <a:lnTo>
                    <a:pt x="9" y="486"/>
                  </a:lnTo>
                  <a:lnTo>
                    <a:pt x="0" y="537"/>
                  </a:ln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dash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auto">
            <a:xfrm>
              <a:off x="2586" y="2160"/>
              <a:ext cx="246" cy="1125"/>
            </a:xfrm>
            <a:custGeom>
              <a:avLst/>
              <a:gdLst>
                <a:gd name="T0" fmla="*/ 246 w 246"/>
                <a:gd name="T1" fmla="*/ 0 h 1125"/>
                <a:gd name="T2" fmla="*/ 186 w 246"/>
                <a:gd name="T3" fmla="*/ 150 h 1125"/>
                <a:gd name="T4" fmla="*/ 78 w 246"/>
                <a:gd name="T5" fmla="*/ 366 h 1125"/>
                <a:gd name="T6" fmla="*/ 33 w 246"/>
                <a:gd name="T7" fmla="*/ 570 h 1125"/>
                <a:gd name="T8" fmla="*/ 9 w 246"/>
                <a:gd name="T9" fmla="*/ 804 h 1125"/>
                <a:gd name="T10" fmla="*/ 0 w 246"/>
                <a:gd name="T11" fmla="*/ 1035 h 1125"/>
                <a:gd name="T12" fmla="*/ 9 w 246"/>
                <a:gd name="T13" fmla="*/ 1125 h 1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6" h="1125">
                  <a:moveTo>
                    <a:pt x="246" y="0"/>
                  </a:moveTo>
                  <a:lnTo>
                    <a:pt x="186" y="150"/>
                  </a:lnTo>
                  <a:lnTo>
                    <a:pt x="78" y="366"/>
                  </a:lnTo>
                  <a:lnTo>
                    <a:pt x="33" y="570"/>
                  </a:lnTo>
                  <a:lnTo>
                    <a:pt x="9" y="804"/>
                  </a:lnTo>
                  <a:lnTo>
                    <a:pt x="0" y="1035"/>
                  </a:lnTo>
                  <a:lnTo>
                    <a:pt x="9" y="1125"/>
                  </a:ln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dash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auto">
            <a:xfrm>
              <a:off x="2880" y="2160"/>
              <a:ext cx="57" cy="381"/>
            </a:xfrm>
            <a:custGeom>
              <a:avLst/>
              <a:gdLst>
                <a:gd name="T0" fmla="*/ 0 w 57"/>
                <a:gd name="T1" fmla="*/ 0 h 381"/>
                <a:gd name="T2" fmla="*/ 21 w 57"/>
                <a:gd name="T3" fmla="*/ 111 h 381"/>
                <a:gd name="T4" fmla="*/ 42 w 57"/>
                <a:gd name="T5" fmla="*/ 264 h 381"/>
                <a:gd name="T6" fmla="*/ 57 w 57"/>
                <a:gd name="T7" fmla="*/ 381 h 3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" h="381">
                  <a:moveTo>
                    <a:pt x="0" y="0"/>
                  </a:moveTo>
                  <a:lnTo>
                    <a:pt x="21" y="111"/>
                  </a:lnTo>
                  <a:lnTo>
                    <a:pt x="42" y="264"/>
                  </a:lnTo>
                  <a:lnTo>
                    <a:pt x="57" y="381"/>
                  </a:ln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dash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auto">
            <a:xfrm>
              <a:off x="2928" y="2112"/>
              <a:ext cx="201" cy="519"/>
            </a:xfrm>
            <a:custGeom>
              <a:avLst/>
              <a:gdLst>
                <a:gd name="T0" fmla="*/ 0 w 201"/>
                <a:gd name="T1" fmla="*/ 0 h 519"/>
                <a:gd name="T2" fmla="*/ 54 w 201"/>
                <a:gd name="T3" fmla="*/ 129 h 519"/>
                <a:gd name="T4" fmla="*/ 120 w 201"/>
                <a:gd name="T5" fmla="*/ 318 h 519"/>
                <a:gd name="T6" fmla="*/ 186 w 201"/>
                <a:gd name="T7" fmla="*/ 483 h 519"/>
                <a:gd name="T8" fmla="*/ 201 w 201"/>
                <a:gd name="T9" fmla="*/ 519 h 5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" h="519">
                  <a:moveTo>
                    <a:pt x="0" y="0"/>
                  </a:moveTo>
                  <a:lnTo>
                    <a:pt x="54" y="129"/>
                  </a:lnTo>
                  <a:lnTo>
                    <a:pt x="120" y="318"/>
                  </a:lnTo>
                  <a:lnTo>
                    <a:pt x="186" y="483"/>
                  </a:lnTo>
                  <a:lnTo>
                    <a:pt x="201" y="519"/>
                  </a:ln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dash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auto">
            <a:xfrm>
              <a:off x="2958" y="2091"/>
              <a:ext cx="540" cy="885"/>
            </a:xfrm>
            <a:custGeom>
              <a:avLst/>
              <a:gdLst>
                <a:gd name="T0" fmla="*/ 0 w 540"/>
                <a:gd name="T1" fmla="*/ 0 h 885"/>
                <a:gd name="T2" fmla="*/ 75 w 540"/>
                <a:gd name="T3" fmla="*/ 78 h 885"/>
                <a:gd name="T4" fmla="*/ 156 w 540"/>
                <a:gd name="T5" fmla="*/ 180 h 885"/>
                <a:gd name="T6" fmla="*/ 282 w 540"/>
                <a:gd name="T7" fmla="*/ 381 h 885"/>
                <a:gd name="T8" fmla="*/ 354 w 540"/>
                <a:gd name="T9" fmla="*/ 531 h 885"/>
                <a:gd name="T10" fmla="*/ 423 w 540"/>
                <a:gd name="T11" fmla="*/ 711 h 885"/>
                <a:gd name="T12" fmla="*/ 477 w 540"/>
                <a:gd name="T13" fmla="*/ 807 h 885"/>
                <a:gd name="T14" fmla="*/ 540 w 540"/>
                <a:gd name="T15" fmla="*/ 885 h 8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0" h="885">
                  <a:moveTo>
                    <a:pt x="0" y="0"/>
                  </a:moveTo>
                  <a:lnTo>
                    <a:pt x="75" y="78"/>
                  </a:lnTo>
                  <a:lnTo>
                    <a:pt x="156" y="180"/>
                  </a:lnTo>
                  <a:lnTo>
                    <a:pt x="282" y="381"/>
                  </a:lnTo>
                  <a:lnTo>
                    <a:pt x="354" y="531"/>
                  </a:lnTo>
                  <a:lnTo>
                    <a:pt x="423" y="711"/>
                  </a:lnTo>
                  <a:lnTo>
                    <a:pt x="477" y="807"/>
                  </a:lnTo>
                  <a:lnTo>
                    <a:pt x="540" y="885"/>
                  </a:ln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dash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7" name="Group 31"/>
          <p:cNvGrpSpPr>
            <a:grpSpLocks/>
          </p:cNvGrpSpPr>
          <p:nvPr/>
        </p:nvGrpSpPr>
        <p:grpSpPr bwMode="auto">
          <a:xfrm>
            <a:off x="5586413" y="3128963"/>
            <a:ext cx="481012" cy="585787"/>
            <a:chOff x="3519" y="1971"/>
            <a:chExt cx="303" cy="369"/>
          </a:xfrm>
        </p:grpSpPr>
        <p:sp>
          <p:nvSpPr>
            <p:cNvPr id="18" name="Freeform 32"/>
            <p:cNvSpPr>
              <a:spLocks/>
            </p:cNvSpPr>
            <p:nvPr/>
          </p:nvSpPr>
          <p:spPr bwMode="auto">
            <a:xfrm>
              <a:off x="3552" y="1971"/>
              <a:ext cx="168" cy="45"/>
            </a:xfrm>
            <a:custGeom>
              <a:avLst/>
              <a:gdLst>
                <a:gd name="T0" fmla="*/ 0 w 168"/>
                <a:gd name="T1" fmla="*/ 45 h 45"/>
                <a:gd name="T2" fmla="*/ 48 w 168"/>
                <a:gd name="T3" fmla="*/ 9 h 45"/>
                <a:gd name="T4" fmla="*/ 102 w 168"/>
                <a:gd name="T5" fmla="*/ 0 h 45"/>
                <a:gd name="T6" fmla="*/ 156 w 168"/>
                <a:gd name="T7" fmla="*/ 6 h 45"/>
                <a:gd name="T8" fmla="*/ 168 w 168"/>
                <a:gd name="T9" fmla="*/ 24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8" h="45">
                  <a:moveTo>
                    <a:pt x="0" y="45"/>
                  </a:moveTo>
                  <a:lnTo>
                    <a:pt x="48" y="9"/>
                  </a:lnTo>
                  <a:lnTo>
                    <a:pt x="102" y="0"/>
                  </a:lnTo>
                  <a:lnTo>
                    <a:pt x="156" y="6"/>
                  </a:lnTo>
                  <a:lnTo>
                    <a:pt x="168" y="24"/>
                  </a:lnTo>
                </a:path>
              </a:pathLst>
            </a:custGeom>
            <a:noFill/>
            <a:ln w="28575" cap="flat" cmpd="sng">
              <a:solidFill>
                <a:srgbClr val="33CCCC"/>
              </a:solidFill>
              <a:prstDash val="dash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Freeform 33"/>
            <p:cNvSpPr>
              <a:spLocks/>
            </p:cNvSpPr>
            <p:nvPr/>
          </p:nvSpPr>
          <p:spPr bwMode="auto">
            <a:xfrm>
              <a:off x="3552" y="2112"/>
              <a:ext cx="270" cy="27"/>
            </a:xfrm>
            <a:custGeom>
              <a:avLst/>
              <a:gdLst>
                <a:gd name="T0" fmla="*/ 0 w 270"/>
                <a:gd name="T1" fmla="*/ 0 h 27"/>
                <a:gd name="T2" fmla="*/ 78 w 270"/>
                <a:gd name="T3" fmla="*/ 21 h 27"/>
                <a:gd name="T4" fmla="*/ 159 w 270"/>
                <a:gd name="T5" fmla="*/ 27 h 27"/>
                <a:gd name="T6" fmla="*/ 234 w 270"/>
                <a:gd name="T7" fmla="*/ 24 h 27"/>
                <a:gd name="T8" fmla="*/ 270 w 270"/>
                <a:gd name="T9" fmla="*/ 15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" h="27">
                  <a:moveTo>
                    <a:pt x="0" y="0"/>
                  </a:moveTo>
                  <a:lnTo>
                    <a:pt x="78" y="21"/>
                  </a:lnTo>
                  <a:lnTo>
                    <a:pt x="159" y="27"/>
                  </a:lnTo>
                  <a:lnTo>
                    <a:pt x="234" y="24"/>
                  </a:lnTo>
                  <a:lnTo>
                    <a:pt x="270" y="15"/>
                  </a:lnTo>
                </a:path>
              </a:pathLst>
            </a:custGeom>
            <a:noFill/>
            <a:ln w="28575" cap="flat" cmpd="sng">
              <a:solidFill>
                <a:srgbClr val="33CCCC"/>
              </a:solidFill>
              <a:prstDash val="dash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Freeform 34"/>
            <p:cNvSpPr>
              <a:spLocks/>
            </p:cNvSpPr>
            <p:nvPr/>
          </p:nvSpPr>
          <p:spPr bwMode="auto">
            <a:xfrm>
              <a:off x="3519" y="2136"/>
              <a:ext cx="282" cy="204"/>
            </a:xfrm>
            <a:custGeom>
              <a:avLst/>
              <a:gdLst>
                <a:gd name="T0" fmla="*/ 0 w 282"/>
                <a:gd name="T1" fmla="*/ 0 h 204"/>
                <a:gd name="T2" fmla="*/ 63 w 282"/>
                <a:gd name="T3" fmla="*/ 117 h 204"/>
                <a:gd name="T4" fmla="*/ 111 w 282"/>
                <a:gd name="T5" fmla="*/ 150 h 204"/>
                <a:gd name="T6" fmla="*/ 207 w 282"/>
                <a:gd name="T7" fmla="*/ 192 h 204"/>
                <a:gd name="T8" fmla="*/ 282 w 282"/>
                <a:gd name="T9" fmla="*/ 204 h 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2" h="204">
                  <a:moveTo>
                    <a:pt x="0" y="0"/>
                  </a:moveTo>
                  <a:lnTo>
                    <a:pt x="63" y="117"/>
                  </a:lnTo>
                  <a:lnTo>
                    <a:pt x="111" y="150"/>
                  </a:lnTo>
                  <a:lnTo>
                    <a:pt x="207" y="192"/>
                  </a:lnTo>
                  <a:lnTo>
                    <a:pt x="282" y="204"/>
                  </a:lnTo>
                </a:path>
              </a:pathLst>
            </a:custGeom>
            <a:noFill/>
            <a:ln w="28575" cap="flat" cmpd="sng">
              <a:solidFill>
                <a:srgbClr val="33CCCC"/>
              </a:solidFill>
              <a:prstDash val="dash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1" name="Freeform 41"/>
          <p:cNvSpPr>
            <a:spLocks/>
          </p:cNvSpPr>
          <p:nvPr/>
        </p:nvSpPr>
        <p:spPr bwMode="auto">
          <a:xfrm>
            <a:off x="6477000" y="2895600"/>
            <a:ext cx="57150" cy="109538"/>
          </a:xfrm>
          <a:custGeom>
            <a:avLst/>
            <a:gdLst>
              <a:gd name="T0" fmla="*/ 28575 w 36"/>
              <a:gd name="T1" fmla="*/ 0 h 69"/>
              <a:gd name="T2" fmla="*/ 0 w 36"/>
              <a:gd name="T3" fmla="*/ 42863 h 69"/>
              <a:gd name="T4" fmla="*/ 0 w 36"/>
              <a:gd name="T5" fmla="*/ 80963 h 69"/>
              <a:gd name="T6" fmla="*/ 57150 w 36"/>
              <a:gd name="T7" fmla="*/ 109538 h 6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" h="69">
                <a:moveTo>
                  <a:pt x="18" y="0"/>
                </a:moveTo>
                <a:lnTo>
                  <a:pt x="0" y="27"/>
                </a:lnTo>
                <a:lnTo>
                  <a:pt x="0" y="51"/>
                </a:lnTo>
                <a:lnTo>
                  <a:pt x="36" y="69"/>
                </a:lnTo>
              </a:path>
            </a:pathLst>
          </a:custGeom>
          <a:noFill/>
          <a:ln w="28575" cap="flat" cmpd="sng">
            <a:solidFill>
              <a:srgbClr val="FFCC66"/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2" name="Group 46"/>
          <p:cNvGrpSpPr>
            <a:grpSpLocks/>
          </p:cNvGrpSpPr>
          <p:nvPr/>
        </p:nvGrpSpPr>
        <p:grpSpPr bwMode="auto">
          <a:xfrm>
            <a:off x="2260600" y="3244850"/>
            <a:ext cx="1022350" cy="774700"/>
            <a:chOff x="1424" y="2044"/>
            <a:chExt cx="644" cy="488"/>
          </a:xfrm>
        </p:grpSpPr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1648" y="2256"/>
              <a:ext cx="388" cy="172"/>
            </a:xfrm>
            <a:custGeom>
              <a:avLst/>
              <a:gdLst>
                <a:gd name="T0" fmla="*/ 388 w 388"/>
                <a:gd name="T1" fmla="*/ 0 h 172"/>
                <a:gd name="T2" fmla="*/ 368 w 388"/>
                <a:gd name="T3" fmla="*/ 48 h 172"/>
                <a:gd name="T4" fmla="*/ 320 w 388"/>
                <a:gd name="T5" fmla="*/ 96 h 172"/>
                <a:gd name="T6" fmla="*/ 252 w 388"/>
                <a:gd name="T7" fmla="*/ 124 h 172"/>
                <a:gd name="T8" fmla="*/ 208 w 388"/>
                <a:gd name="T9" fmla="*/ 148 h 172"/>
                <a:gd name="T10" fmla="*/ 136 w 388"/>
                <a:gd name="T11" fmla="*/ 160 h 172"/>
                <a:gd name="T12" fmla="*/ 84 w 388"/>
                <a:gd name="T13" fmla="*/ 172 h 172"/>
                <a:gd name="T14" fmla="*/ 36 w 388"/>
                <a:gd name="T15" fmla="*/ 172 h 172"/>
                <a:gd name="T16" fmla="*/ 0 w 388"/>
                <a:gd name="T17" fmla="*/ 168 h 1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8" h="172">
                  <a:moveTo>
                    <a:pt x="388" y="0"/>
                  </a:moveTo>
                  <a:lnTo>
                    <a:pt x="368" y="48"/>
                  </a:lnTo>
                  <a:lnTo>
                    <a:pt x="320" y="96"/>
                  </a:lnTo>
                  <a:lnTo>
                    <a:pt x="252" y="124"/>
                  </a:lnTo>
                  <a:lnTo>
                    <a:pt x="208" y="148"/>
                  </a:lnTo>
                  <a:lnTo>
                    <a:pt x="136" y="160"/>
                  </a:lnTo>
                  <a:lnTo>
                    <a:pt x="84" y="172"/>
                  </a:lnTo>
                  <a:lnTo>
                    <a:pt x="36" y="172"/>
                  </a:lnTo>
                  <a:lnTo>
                    <a:pt x="0" y="168"/>
                  </a:lnTo>
                </a:path>
              </a:pathLst>
            </a:custGeom>
            <a:noFill/>
            <a:ln w="28575" cap="flat" cmpd="sng">
              <a:solidFill>
                <a:srgbClr val="FF9999"/>
              </a:soli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Freeform 11"/>
            <p:cNvSpPr>
              <a:spLocks/>
            </p:cNvSpPr>
            <p:nvPr/>
          </p:nvSpPr>
          <p:spPr bwMode="auto">
            <a:xfrm>
              <a:off x="1820" y="2044"/>
              <a:ext cx="188" cy="60"/>
            </a:xfrm>
            <a:custGeom>
              <a:avLst/>
              <a:gdLst>
                <a:gd name="T0" fmla="*/ 188 w 188"/>
                <a:gd name="T1" fmla="*/ 60 h 60"/>
                <a:gd name="T2" fmla="*/ 104 w 188"/>
                <a:gd name="T3" fmla="*/ 44 h 60"/>
                <a:gd name="T4" fmla="*/ 60 w 188"/>
                <a:gd name="T5" fmla="*/ 28 h 60"/>
                <a:gd name="T6" fmla="*/ 40 w 188"/>
                <a:gd name="T7" fmla="*/ 12 h 60"/>
                <a:gd name="T8" fmla="*/ 0 w 188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8" h="60">
                  <a:moveTo>
                    <a:pt x="188" y="60"/>
                  </a:moveTo>
                  <a:lnTo>
                    <a:pt x="104" y="44"/>
                  </a:lnTo>
                  <a:lnTo>
                    <a:pt x="60" y="28"/>
                  </a:lnTo>
                  <a:lnTo>
                    <a:pt x="40" y="12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rgbClr val="FF9999"/>
              </a:soli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Freeform 12"/>
            <p:cNvSpPr>
              <a:spLocks/>
            </p:cNvSpPr>
            <p:nvPr/>
          </p:nvSpPr>
          <p:spPr bwMode="auto">
            <a:xfrm>
              <a:off x="1424" y="2264"/>
              <a:ext cx="644" cy="268"/>
            </a:xfrm>
            <a:custGeom>
              <a:avLst/>
              <a:gdLst>
                <a:gd name="T0" fmla="*/ 644 w 644"/>
                <a:gd name="T1" fmla="*/ 0 h 268"/>
                <a:gd name="T2" fmla="*/ 624 w 644"/>
                <a:gd name="T3" fmla="*/ 76 h 268"/>
                <a:gd name="T4" fmla="*/ 556 w 644"/>
                <a:gd name="T5" fmla="*/ 144 h 268"/>
                <a:gd name="T6" fmla="*/ 468 w 644"/>
                <a:gd name="T7" fmla="*/ 192 h 268"/>
                <a:gd name="T8" fmla="*/ 352 w 644"/>
                <a:gd name="T9" fmla="*/ 232 h 268"/>
                <a:gd name="T10" fmla="*/ 224 w 644"/>
                <a:gd name="T11" fmla="*/ 256 h 268"/>
                <a:gd name="T12" fmla="*/ 132 w 644"/>
                <a:gd name="T13" fmla="*/ 264 h 268"/>
                <a:gd name="T14" fmla="*/ 60 w 644"/>
                <a:gd name="T15" fmla="*/ 268 h 268"/>
                <a:gd name="T16" fmla="*/ 0 w 644"/>
                <a:gd name="T17" fmla="*/ 268 h 2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4" h="268">
                  <a:moveTo>
                    <a:pt x="644" y="0"/>
                  </a:moveTo>
                  <a:lnTo>
                    <a:pt x="624" y="76"/>
                  </a:lnTo>
                  <a:lnTo>
                    <a:pt x="556" y="144"/>
                  </a:lnTo>
                  <a:lnTo>
                    <a:pt x="468" y="192"/>
                  </a:lnTo>
                  <a:lnTo>
                    <a:pt x="352" y="232"/>
                  </a:lnTo>
                  <a:lnTo>
                    <a:pt x="224" y="256"/>
                  </a:lnTo>
                  <a:lnTo>
                    <a:pt x="132" y="264"/>
                  </a:lnTo>
                  <a:lnTo>
                    <a:pt x="60" y="268"/>
                  </a:lnTo>
                  <a:lnTo>
                    <a:pt x="0" y="268"/>
                  </a:lnTo>
                </a:path>
              </a:pathLst>
            </a:custGeom>
            <a:noFill/>
            <a:ln w="28575" cap="flat" cmpd="sng">
              <a:solidFill>
                <a:srgbClr val="FF9999"/>
              </a:soli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6" name="Group 47"/>
          <p:cNvGrpSpPr>
            <a:grpSpLocks/>
          </p:cNvGrpSpPr>
          <p:nvPr/>
        </p:nvGrpSpPr>
        <p:grpSpPr bwMode="auto">
          <a:xfrm>
            <a:off x="4010025" y="2938463"/>
            <a:ext cx="561975" cy="514350"/>
            <a:chOff x="2526" y="1851"/>
            <a:chExt cx="354" cy="324"/>
          </a:xfrm>
        </p:grpSpPr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V="1">
              <a:off x="2862" y="1851"/>
              <a:ext cx="6" cy="7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2715" y="1968"/>
              <a:ext cx="111" cy="27"/>
            </a:xfrm>
            <a:custGeom>
              <a:avLst/>
              <a:gdLst>
                <a:gd name="T0" fmla="*/ 111 w 111"/>
                <a:gd name="T1" fmla="*/ 27 h 27"/>
                <a:gd name="T2" fmla="*/ 42 w 111"/>
                <a:gd name="T3" fmla="*/ 18 h 27"/>
                <a:gd name="T4" fmla="*/ 0 w 111"/>
                <a:gd name="T5" fmla="*/ 0 h 2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1" h="27">
                  <a:moveTo>
                    <a:pt x="111" y="27"/>
                  </a:moveTo>
                  <a:lnTo>
                    <a:pt x="42" y="18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2613" y="1974"/>
              <a:ext cx="195" cy="54"/>
            </a:xfrm>
            <a:custGeom>
              <a:avLst/>
              <a:gdLst>
                <a:gd name="T0" fmla="*/ 195 w 195"/>
                <a:gd name="T1" fmla="*/ 51 h 54"/>
                <a:gd name="T2" fmla="*/ 93 w 195"/>
                <a:gd name="T3" fmla="*/ 54 h 54"/>
                <a:gd name="T4" fmla="*/ 21 w 195"/>
                <a:gd name="T5" fmla="*/ 33 h 54"/>
                <a:gd name="T6" fmla="*/ 0 w 195"/>
                <a:gd name="T7" fmla="*/ 0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" h="54">
                  <a:moveTo>
                    <a:pt x="195" y="51"/>
                  </a:moveTo>
                  <a:lnTo>
                    <a:pt x="93" y="54"/>
                  </a:lnTo>
                  <a:lnTo>
                    <a:pt x="21" y="33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2526" y="2046"/>
              <a:ext cx="300" cy="30"/>
            </a:xfrm>
            <a:custGeom>
              <a:avLst/>
              <a:gdLst>
                <a:gd name="T0" fmla="*/ 300 w 300"/>
                <a:gd name="T1" fmla="*/ 0 h 30"/>
                <a:gd name="T2" fmla="*/ 192 w 300"/>
                <a:gd name="T3" fmla="*/ 12 h 30"/>
                <a:gd name="T4" fmla="*/ 102 w 300"/>
                <a:gd name="T5" fmla="*/ 27 h 30"/>
                <a:gd name="T6" fmla="*/ 45 w 300"/>
                <a:gd name="T7" fmla="*/ 30 h 30"/>
                <a:gd name="T8" fmla="*/ 0 w 300"/>
                <a:gd name="T9" fmla="*/ 18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0" h="30">
                  <a:moveTo>
                    <a:pt x="300" y="0"/>
                  </a:moveTo>
                  <a:lnTo>
                    <a:pt x="192" y="12"/>
                  </a:lnTo>
                  <a:lnTo>
                    <a:pt x="102" y="27"/>
                  </a:lnTo>
                  <a:lnTo>
                    <a:pt x="45" y="30"/>
                  </a:lnTo>
                  <a:lnTo>
                    <a:pt x="0" y="18"/>
                  </a:ln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Freeform 24"/>
            <p:cNvSpPr>
              <a:spLocks/>
            </p:cNvSpPr>
            <p:nvPr/>
          </p:nvSpPr>
          <p:spPr bwMode="auto">
            <a:xfrm>
              <a:off x="2757" y="2112"/>
              <a:ext cx="123" cy="30"/>
            </a:xfrm>
            <a:custGeom>
              <a:avLst/>
              <a:gdLst>
                <a:gd name="T0" fmla="*/ 123 w 123"/>
                <a:gd name="T1" fmla="*/ 0 h 30"/>
                <a:gd name="T2" fmla="*/ 69 w 123"/>
                <a:gd name="T3" fmla="*/ 15 h 30"/>
                <a:gd name="T4" fmla="*/ 0 w 123"/>
                <a:gd name="T5" fmla="*/ 30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3" h="30">
                  <a:moveTo>
                    <a:pt x="123" y="0"/>
                  </a:moveTo>
                  <a:lnTo>
                    <a:pt x="69" y="15"/>
                  </a:lnTo>
                  <a:lnTo>
                    <a:pt x="0" y="30"/>
                  </a:ln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dash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2532" y="2088"/>
              <a:ext cx="285" cy="87"/>
            </a:xfrm>
            <a:custGeom>
              <a:avLst/>
              <a:gdLst>
                <a:gd name="T0" fmla="*/ 285 w 285"/>
                <a:gd name="T1" fmla="*/ 0 h 87"/>
                <a:gd name="T2" fmla="*/ 204 w 285"/>
                <a:gd name="T3" fmla="*/ 9 h 87"/>
                <a:gd name="T4" fmla="*/ 123 w 285"/>
                <a:gd name="T5" fmla="*/ 30 h 87"/>
                <a:gd name="T6" fmla="*/ 63 w 285"/>
                <a:gd name="T7" fmla="*/ 48 h 87"/>
                <a:gd name="T8" fmla="*/ 0 w 285"/>
                <a:gd name="T9" fmla="*/ 87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" h="87">
                  <a:moveTo>
                    <a:pt x="285" y="0"/>
                  </a:moveTo>
                  <a:lnTo>
                    <a:pt x="204" y="9"/>
                  </a:lnTo>
                  <a:lnTo>
                    <a:pt x="123" y="30"/>
                  </a:lnTo>
                  <a:lnTo>
                    <a:pt x="63" y="48"/>
                  </a:lnTo>
                  <a:lnTo>
                    <a:pt x="0" y="87"/>
                  </a:ln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dash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3" name="Group 49"/>
          <p:cNvGrpSpPr>
            <a:grpSpLocks/>
          </p:cNvGrpSpPr>
          <p:nvPr/>
        </p:nvGrpSpPr>
        <p:grpSpPr bwMode="auto">
          <a:xfrm>
            <a:off x="5076825" y="2757488"/>
            <a:ext cx="490538" cy="442912"/>
            <a:chOff x="3198" y="1737"/>
            <a:chExt cx="309" cy="279"/>
          </a:xfrm>
        </p:grpSpPr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3198" y="1770"/>
              <a:ext cx="258" cy="246"/>
            </a:xfrm>
            <a:custGeom>
              <a:avLst/>
              <a:gdLst>
                <a:gd name="T0" fmla="*/ 258 w 258"/>
                <a:gd name="T1" fmla="*/ 246 h 246"/>
                <a:gd name="T2" fmla="*/ 189 w 258"/>
                <a:gd name="T3" fmla="*/ 183 h 246"/>
                <a:gd name="T4" fmla="*/ 117 w 258"/>
                <a:gd name="T5" fmla="*/ 96 h 246"/>
                <a:gd name="T6" fmla="*/ 60 w 258"/>
                <a:gd name="T7" fmla="*/ 51 h 246"/>
                <a:gd name="T8" fmla="*/ 0 w 258"/>
                <a:gd name="T9" fmla="*/ 0 h 2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246">
                  <a:moveTo>
                    <a:pt x="258" y="246"/>
                  </a:moveTo>
                  <a:lnTo>
                    <a:pt x="189" y="183"/>
                  </a:lnTo>
                  <a:lnTo>
                    <a:pt x="117" y="96"/>
                  </a:lnTo>
                  <a:lnTo>
                    <a:pt x="60" y="51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rgbClr val="33CCCC"/>
              </a:soli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3456" y="1737"/>
              <a:ext cx="51" cy="258"/>
            </a:xfrm>
            <a:custGeom>
              <a:avLst/>
              <a:gdLst>
                <a:gd name="T0" fmla="*/ 51 w 51"/>
                <a:gd name="T1" fmla="*/ 258 h 258"/>
                <a:gd name="T2" fmla="*/ 33 w 51"/>
                <a:gd name="T3" fmla="*/ 153 h 258"/>
                <a:gd name="T4" fmla="*/ 21 w 51"/>
                <a:gd name="T5" fmla="*/ 78 h 258"/>
                <a:gd name="T6" fmla="*/ 0 w 51"/>
                <a:gd name="T7" fmla="*/ 0 h 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" h="258">
                  <a:moveTo>
                    <a:pt x="51" y="258"/>
                  </a:moveTo>
                  <a:lnTo>
                    <a:pt x="33" y="153"/>
                  </a:lnTo>
                  <a:lnTo>
                    <a:pt x="21" y="78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rgbClr val="33CCCC"/>
              </a:soli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6" name="Group 51"/>
          <p:cNvGrpSpPr>
            <a:grpSpLocks/>
          </p:cNvGrpSpPr>
          <p:nvPr/>
        </p:nvGrpSpPr>
        <p:grpSpPr bwMode="auto">
          <a:xfrm>
            <a:off x="5910263" y="2400300"/>
            <a:ext cx="1104900" cy="452438"/>
            <a:chOff x="3723" y="1512"/>
            <a:chExt cx="696" cy="285"/>
          </a:xfrm>
        </p:grpSpPr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4170" y="1599"/>
              <a:ext cx="249" cy="138"/>
            </a:xfrm>
            <a:custGeom>
              <a:avLst/>
              <a:gdLst>
                <a:gd name="T0" fmla="*/ 0 w 249"/>
                <a:gd name="T1" fmla="*/ 138 h 138"/>
                <a:gd name="T2" fmla="*/ 54 w 249"/>
                <a:gd name="T3" fmla="*/ 105 h 138"/>
                <a:gd name="T4" fmla="*/ 126 w 249"/>
                <a:gd name="T5" fmla="*/ 66 h 138"/>
                <a:gd name="T6" fmla="*/ 186 w 249"/>
                <a:gd name="T7" fmla="*/ 39 h 138"/>
                <a:gd name="T8" fmla="*/ 249 w 249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9" h="138">
                  <a:moveTo>
                    <a:pt x="0" y="138"/>
                  </a:moveTo>
                  <a:lnTo>
                    <a:pt x="54" y="105"/>
                  </a:lnTo>
                  <a:lnTo>
                    <a:pt x="126" y="66"/>
                  </a:lnTo>
                  <a:lnTo>
                    <a:pt x="186" y="39"/>
                  </a:lnTo>
                  <a:lnTo>
                    <a:pt x="249" y="0"/>
                  </a:lnTo>
                </a:path>
              </a:pathLst>
            </a:custGeom>
            <a:noFill/>
            <a:ln w="28575" cap="flat" cmpd="sng">
              <a:solidFill>
                <a:srgbClr val="FFCC66"/>
              </a:soli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4071" y="1548"/>
              <a:ext cx="39" cy="180"/>
            </a:xfrm>
            <a:custGeom>
              <a:avLst/>
              <a:gdLst>
                <a:gd name="T0" fmla="*/ 39 w 39"/>
                <a:gd name="T1" fmla="*/ 180 h 180"/>
                <a:gd name="T2" fmla="*/ 33 w 39"/>
                <a:gd name="T3" fmla="*/ 132 h 180"/>
                <a:gd name="T4" fmla="*/ 21 w 39"/>
                <a:gd name="T5" fmla="*/ 96 h 180"/>
                <a:gd name="T6" fmla="*/ 12 w 39"/>
                <a:gd name="T7" fmla="*/ 51 h 180"/>
                <a:gd name="T8" fmla="*/ 0 w 39"/>
                <a:gd name="T9" fmla="*/ 0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180">
                  <a:moveTo>
                    <a:pt x="39" y="180"/>
                  </a:moveTo>
                  <a:lnTo>
                    <a:pt x="33" y="132"/>
                  </a:lnTo>
                  <a:lnTo>
                    <a:pt x="21" y="96"/>
                  </a:lnTo>
                  <a:lnTo>
                    <a:pt x="12" y="51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rgbClr val="FFCC66"/>
              </a:soli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3792" y="1512"/>
              <a:ext cx="276" cy="225"/>
            </a:xfrm>
            <a:custGeom>
              <a:avLst/>
              <a:gdLst>
                <a:gd name="T0" fmla="*/ 276 w 276"/>
                <a:gd name="T1" fmla="*/ 225 h 225"/>
                <a:gd name="T2" fmla="*/ 198 w 276"/>
                <a:gd name="T3" fmla="*/ 159 h 225"/>
                <a:gd name="T4" fmla="*/ 111 w 276"/>
                <a:gd name="T5" fmla="*/ 78 h 225"/>
                <a:gd name="T6" fmla="*/ 33 w 276"/>
                <a:gd name="T7" fmla="*/ 15 h 225"/>
                <a:gd name="T8" fmla="*/ 0 w 276"/>
                <a:gd name="T9" fmla="*/ 0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6" h="225">
                  <a:moveTo>
                    <a:pt x="276" y="225"/>
                  </a:moveTo>
                  <a:lnTo>
                    <a:pt x="198" y="159"/>
                  </a:lnTo>
                  <a:lnTo>
                    <a:pt x="111" y="78"/>
                  </a:lnTo>
                  <a:lnTo>
                    <a:pt x="33" y="15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rgbClr val="FFCC66"/>
              </a:soli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3819" y="1668"/>
              <a:ext cx="228" cy="84"/>
            </a:xfrm>
            <a:custGeom>
              <a:avLst/>
              <a:gdLst>
                <a:gd name="T0" fmla="*/ 228 w 228"/>
                <a:gd name="T1" fmla="*/ 84 h 84"/>
                <a:gd name="T2" fmla="*/ 102 w 228"/>
                <a:gd name="T3" fmla="*/ 27 h 84"/>
                <a:gd name="T4" fmla="*/ 24 w 228"/>
                <a:gd name="T5" fmla="*/ 6 h 84"/>
                <a:gd name="T6" fmla="*/ 0 w 228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8" h="84">
                  <a:moveTo>
                    <a:pt x="228" y="84"/>
                  </a:moveTo>
                  <a:lnTo>
                    <a:pt x="102" y="27"/>
                  </a:lnTo>
                  <a:lnTo>
                    <a:pt x="24" y="6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rgbClr val="FFCC66"/>
              </a:soli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3723" y="1701"/>
              <a:ext cx="336" cy="96"/>
            </a:xfrm>
            <a:custGeom>
              <a:avLst/>
              <a:gdLst>
                <a:gd name="T0" fmla="*/ 336 w 336"/>
                <a:gd name="T1" fmla="*/ 93 h 96"/>
                <a:gd name="T2" fmla="*/ 258 w 336"/>
                <a:gd name="T3" fmla="*/ 96 h 96"/>
                <a:gd name="T4" fmla="*/ 165 w 336"/>
                <a:gd name="T5" fmla="*/ 87 h 96"/>
                <a:gd name="T6" fmla="*/ 96 w 336"/>
                <a:gd name="T7" fmla="*/ 66 h 96"/>
                <a:gd name="T8" fmla="*/ 39 w 336"/>
                <a:gd name="T9" fmla="*/ 42 h 96"/>
                <a:gd name="T10" fmla="*/ 0 w 336"/>
                <a:gd name="T11" fmla="*/ 0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" h="96">
                  <a:moveTo>
                    <a:pt x="336" y="93"/>
                  </a:moveTo>
                  <a:lnTo>
                    <a:pt x="258" y="96"/>
                  </a:lnTo>
                  <a:lnTo>
                    <a:pt x="165" y="87"/>
                  </a:lnTo>
                  <a:lnTo>
                    <a:pt x="96" y="66"/>
                  </a:lnTo>
                  <a:lnTo>
                    <a:pt x="39" y="42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rgbClr val="FFCC66"/>
              </a:soli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85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14571" r="43125" b="6762"/>
          <a:stretch/>
        </p:blipFill>
        <p:spPr bwMode="auto">
          <a:xfrm>
            <a:off x="4067944" y="1412776"/>
            <a:ext cx="3392614" cy="489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92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err="1" smtClean="0"/>
              <a:t>Bagheri</a:t>
            </a:r>
            <a:r>
              <a:rPr lang="en-US" dirty="0" smtClean="0"/>
              <a:t>, N. (2014): What </a:t>
            </a:r>
            <a:r>
              <a:rPr lang="en-US" dirty="0"/>
              <a:t>qualitative GIS maps tell and don't tell: insights from mapping women in Tehran's public </a:t>
            </a:r>
            <a:r>
              <a:rPr lang="en-US" dirty="0" smtClean="0"/>
              <a:t>spaces. Journal of Cultural Geography 31(2): 166-178. </a:t>
            </a:r>
            <a:r>
              <a:rPr lang="en-US" dirty="0" err="1" smtClean="0"/>
              <a:t>doi</a:t>
            </a:r>
            <a:r>
              <a:rPr lang="en-US" dirty="0"/>
              <a:t>: https://doi.org/10.1080/08873631.2014.906848</a:t>
            </a:r>
            <a:endParaRPr lang="de-DE" dirty="0" smtClean="0"/>
          </a:p>
          <a:p>
            <a:r>
              <a:rPr lang="de-DE" dirty="0" err="1" smtClean="0"/>
              <a:t>Mennis</a:t>
            </a:r>
            <a:r>
              <a:rPr lang="de-DE" dirty="0" smtClean="0"/>
              <a:t>, Mason, Chao (2013): </a:t>
            </a:r>
            <a:r>
              <a:rPr lang="en-US" dirty="0"/>
              <a:t>Qualitative GIS and the Visualization of Narrative Activity Space Data. </a:t>
            </a:r>
            <a:r>
              <a:rPr lang="en-US" dirty="0" err="1"/>
              <a:t>Int</a:t>
            </a:r>
            <a:r>
              <a:rPr lang="en-US" dirty="0"/>
              <a:t> J </a:t>
            </a:r>
            <a:r>
              <a:rPr lang="en-US" dirty="0" err="1"/>
              <a:t>Geogr</a:t>
            </a:r>
            <a:r>
              <a:rPr lang="en-US" dirty="0"/>
              <a:t> </a:t>
            </a:r>
            <a:r>
              <a:rPr lang="en-US" dirty="0" err="1"/>
              <a:t>Inf</a:t>
            </a:r>
            <a:r>
              <a:rPr lang="en-US" dirty="0"/>
              <a:t> Sci. 2013; 27(2): 267–291</a:t>
            </a:r>
            <a:r>
              <a:rPr lang="en-US" dirty="0" smtClean="0"/>
              <a:t>. Published </a:t>
            </a:r>
            <a:r>
              <a:rPr lang="en-US" dirty="0"/>
              <a:t>online 2012 Jul 3. </a:t>
            </a:r>
            <a:r>
              <a:rPr lang="en-US" dirty="0" err="1"/>
              <a:t>doi</a:t>
            </a:r>
            <a:r>
              <a:rPr lang="en-US" dirty="0"/>
              <a:t>:  10.1080/13658816.2012.678362</a:t>
            </a:r>
            <a:endParaRPr lang="de-DE" dirty="0" smtClean="0"/>
          </a:p>
          <a:p>
            <a:r>
              <a:rPr lang="de-DE" dirty="0" err="1" smtClean="0"/>
              <a:t>Cope</a:t>
            </a:r>
            <a:r>
              <a:rPr lang="de-DE" dirty="0" smtClean="0"/>
              <a:t>, M., </a:t>
            </a:r>
            <a:r>
              <a:rPr lang="de-DE" dirty="0" err="1" smtClean="0"/>
              <a:t>Elwood</a:t>
            </a:r>
            <a:r>
              <a:rPr lang="de-DE" dirty="0" smtClean="0"/>
              <a:t>, S. (2009): </a:t>
            </a:r>
            <a:r>
              <a:rPr lang="en-US" dirty="0"/>
              <a:t>Qualitative </a:t>
            </a:r>
            <a:r>
              <a:rPr lang="en-US" dirty="0" smtClean="0"/>
              <a:t>GIS. A </a:t>
            </a:r>
            <a:r>
              <a:rPr lang="en-US" dirty="0"/>
              <a:t>Mixed Methods </a:t>
            </a:r>
            <a:r>
              <a:rPr lang="en-US" dirty="0" smtClean="0"/>
              <a:t>Approach. Sage.</a:t>
            </a:r>
          </a:p>
          <a:p>
            <a:r>
              <a:rPr lang="en-US" dirty="0" smtClean="0"/>
              <a:t>Milton, S., </a:t>
            </a:r>
            <a:r>
              <a:rPr lang="en-US" dirty="0" err="1" smtClean="0"/>
              <a:t>Pliakas</a:t>
            </a:r>
            <a:r>
              <a:rPr lang="en-US" dirty="0" smtClean="0"/>
              <a:t>, T., </a:t>
            </a:r>
            <a:r>
              <a:rPr lang="en-US" dirty="0" err="1" smtClean="0"/>
              <a:t>Hawkesworth</a:t>
            </a:r>
            <a:r>
              <a:rPr lang="en-US" dirty="0" smtClean="0"/>
              <a:t>, S., </a:t>
            </a:r>
            <a:r>
              <a:rPr lang="en-US" dirty="0" err="1" smtClean="0"/>
              <a:t>Nanchahal</a:t>
            </a:r>
            <a:r>
              <a:rPr lang="en-US" dirty="0" smtClean="0"/>
              <a:t>, K., Grundy, Ch., </a:t>
            </a:r>
            <a:r>
              <a:rPr lang="en-US" dirty="0" err="1" smtClean="0"/>
              <a:t>Amuzu</a:t>
            </a:r>
            <a:r>
              <a:rPr lang="en-US" dirty="0" smtClean="0"/>
              <a:t>, A., Casas, J-P., Lock, K. </a:t>
            </a:r>
            <a:r>
              <a:rPr lang="en-US" dirty="0"/>
              <a:t>(2015): A qualitative geographical information systems approach to explore how older people over 70 years interact with and define their </a:t>
            </a:r>
            <a:r>
              <a:rPr lang="en-US" dirty="0" err="1"/>
              <a:t>neighbourhood</a:t>
            </a:r>
            <a:r>
              <a:rPr lang="en-US" dirty="0"/>
              <a:t> </a:t>
            </a:r>
            <a:r>
              <a:rPr lang="en-US" dirty="0" smtClean="0"/>
              <a:t>environment. Health &amp; Place 36, </a:t>
            </a:r>
            <a:r>
              <a:rPr lang="en-US" dirty="0" err="1" smtClean="0"/>
              <a:t>doi</a:t>
            </a:r>
            <a:r>
              <a:rPr lang="en-US" dirty="0"/>
              <a:t>: https://doi.org/10.1016/j.healthplace.2015.10.002</a:t>
            </a:r>
            <a:endParaRPr lang="en-US" dirty="0" smtClean="0"/>
          </a:p>
          <a:p>
            <a:r>
              <a:rPr lang="de-DE" dirty="0" smtClean="0"/>
              <a:t>M</a:t>
            </a:r>
            <a:r>
              <a:rPr lang="de-DE" dirty="0"/>
              <a:t>.-P. Kwan, G. </a:t>
            </a:r>
            <a:r>
              <a:rPr lang="de-DE" dirty="0" smtClean="0"/>
              <a:t>Ding Geo-Narrative</a:t>
            </a:r>
            <a:r>
              <a:rPr lang="de-DE" dirty="0"/>
              <a:t>: </a:t>
            </a:r>
            <a:r>
              <a:rPr lang="de-DE" dirty="0" err="1"/>
              <a:t>extending</a:t>
            </a:r>
            <a:r>
              <a:rPr lang="de-DE" dirty="0"/>
              <a:t> </a:t>
            </a:r>
            <a:r>
              <a:rPr lang="de-DE" dirty="0" err="1"/>
              <a:t>geographic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narrative </a:t>
            </a:r>
            <a:r>
              <a:rPr lang="de-DE" dirty="0" err="1"/>
              <a:t>analysis</a:t>
            </a:r>
            <a:r>
              <a:rPr lang="de-DE" dirty="0"/>
              <a:t> in qualitative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mixed-method</a:t>
            </a:r>
            <a:r>
              <a:rPr lang="de-DE" dirty="0"/>
              <a:t> </a:t>
            </a:r>
            <a:r>
              <a:rPr lang="de-DE" dirty="0" err="1" smtClean="0"/>
              <a:t>research</a:t>
            </a:r>
            <a:r>
              <a:rPr lang="de-DE" dirty="0" smtClean="0"/>
              <a:t> Prof</a:t>
            </a:r>
            <a:r>
              <a:rPr lang="de-DE" dirty="0"/>
              <a:t>. Geogr., 60 (4) (2008), pp. </a:t>
            </a:r>
            <a:r>
              <a:rPr lang="de-DE" dirty="0" smtClean="0"/>
              <a:t>443-465</a:t>
            </a:r>
          </a:p>
          <a:p>
            <a:r>
              <a:rPr lang="de-DE" dirty="0"/>
              <a:t>Geo-</a:t>
            </a:r>
            <a:r>
              <a:rPr lang="de-DE" dirty="0" err="1"/>
              <a:t>ethnography</a:t>
            </a:r>
            <a:r>
              <a:rPr lang="de-DE" dirty="0"/>
              <a:t>: </a:t>
            </a:r>
            <a:r>
              <a:rPr lang="de-DE" dirty="0" err="1"/>
              <a:t>coupling</a:t>
            </a:r>
            <a:r>
              <a:rPr lang="de-DE" dirty="0"/>
              <a:t> </a:t>
            </a:r>
            <a:r>
              <a:rPr lang="de-DE" dirty="0" err="1"/>
              <a:t>geographic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techniques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ethnographic</a:t>
            </a:r>
            <a:r>
              <a:rPr lang="de-DE" dirty="0"/>
              <a:t> </a:t>
            </a:r>
            <a:r>
              <a:rPr lang="de-DE" dirty="0" err="1"/>
              <a:t>methods</a:t>
            </a:r>
            <a:r>
              <a:rPr lang="de-DE" dirty="0"/>
              <a:t> in urban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Cartograph</a:t>
            </a:r>
            <a:r>
              <a:rPr lang="de-DE" dirty="0"/>
              <a:t>.: Int. J. Geogr. Inf. </a:t>
            </a:r>
            <a:r>
              <a:rPr lang="de-DE" dirty="0" err="1"/>
              <a:t>Geovis</a:t>
            </a:r>
            <a:r>
              <a:rPr lang="de-DE" dirty="0"/>
              <a:t>., 40 (4) (2005), pp. </a:t>
            </a:r>
            <a:r>
              <a:rPr lang="de-DE" dirty="0" smtClean="0"/>
              <a:t>75-90</a:t>
            </a:r>
          </a:p>
          <a:p>
            <a:r>
              <a:rPr lang="en-US" dirty="0" smtClean="0">
                <a:hlinkClick r:id="rId2"/>
              </a:rPr>
              <a:t>Jeremy </a:t>
            </a:r>
            <a:r>
              <a:rPr lang="en-US" dirty="0" err="1">
                <a:hlinkClick r:id="rId2"/>
              </a:rPr>
              <a:t>Mennis</a:t>
            </a:r>
            <a:r>
              <a:rPr lang="en-US" dirty="0">
                <a:hlinkClick r:id="rId2"/>
              </a:rPr>
              <a:t> 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Michael J. Mason </a:t>
            </a:r>
            <a:r>
              <a:rPr lang="en-US" dirty="0"/>
              <a:t>&amp; </a:t>
            </a:r>
            <a:r>
              <a:rPr lang="en-US" dirty="0" err="1">
                <a:hlinkClick r:id="rId4"/>
              </a:rPr>
              <a:t>Yinghui</a:t>
            </a:r>
            <a:r>
              <a:rPr lang="en-US" dirty="0">
                <a:hlinkClick r:id="rId4"/>
              </a:rPr>
              <a:t> Cao </a:t>
            </a:r>
            <a:r>
              <a:rPr lang="en-US" dirty="0" smtClean="0"/>
              <a:t>: Qualitative </a:t>
            </a:r>
            <a:r>
              <a:rPr lang="en-US" dirty="0"/>
              <a:t>GIS and the visualization of narrative activity space </a:t>
            </a:r>
            <a:r>
              <a:rPr lang="en-US" dirty="0" smtClean="0"/>
              <a:t>data; </a:t>
            </a:r>
            <a:r>
              <a:rPr lang="de-DE" dirty="0">
                <a:hlinkClick r:id="rId5"/>
              </a:rPr>
              <a:t>International Journal </a:t>
            </a:r>
            <a:r>
              <a:rPr lang="de-DE" dirty="0" err="1">
                <a:hlinkClick r:id="rId5"/>
              </a:rPr>
              <a:t>of</a:t>
            </a:r>
            <a:r>
              <a:rPr lang="de-DE" dirty="0">
                <a:hlinkClick r:id="rId5"/>
              </a:rPr>
              <a:t> </a:t>
            </a:r>
            <a:r>
              <a:rPr lang="de-DE" dirty="0" err="1">
                <a:hlinkClick r:id="rId5"/>
              </a:rPr>
              <a:t>Geographical</a:t>
            </a:r>
            <a:r>
              <a:rPr lang="de-DE" dirty="0">
                <a:hlinkClick r:id="rId5"/>
              </a:rPr>
              <a:t> Information Science </a:t>
            </a:r>
            <a:r>
              <a:rPr lang="de-DE" dirty="0" smtClean="0"/>
              <a:t> Volume </a:t>
            </a:r>
            <a:r>
              <a:rPr lang="de-DE" dirty="0"/>
              <a:t>27, 2013 - </a:t>
            </a:r>
            <a:r>
              <a:rPr lang="de-DE" dirty="0" err="1">
                <a:hlinkClick r:id="rId6"/>
              </a:rPr>
              <a:t>Issue</a:t>
            </a:r>
            <a:r>
              <a:rPr lang="de-DE" dirty="0">
                <a:hlinkClick r:id="rId6"/>
              </a:rPr>
              <a:t> 2</a:t>
            </a:r>
            <a:r>
              <a:rPr lang="de-DE" dirty="0"/>
              <a:t>  </a:t>
            </a:r>
            <a:r>
              <a:rPr lang="de-DE" dirty="0">
                <a:hlinkClick r:id="rId7"/>
              </a:rPr>
              <a:t>https://</a:t>
            </a:r>
            <a:r>
              <a:rPr lang="de-DE" dirty="0" smtClean="0">
                <a:hlinkClick r:id="rId7"/>
              </a:rPr>
              <a:t>doi.org/10.1080/13658816.2012.678362</a:t>
            </a:r>
            <a:endParaRPr lang="de-DE" dirty="0" smtClean="0"/>
          </a:p>
          <a:p>
            <a:r>
              <a:rPr lang="en-US" dirty="0"/>
              <a:t>Qualitative Geographic Information Systems (GIS): An untapped research approach for social work </a:t>
            </a:r>
            <a:r>
              <a:rPr lang="en-US" dirty="0" smtClean="0"/>
              <a:t>: </a:t>
            </a:r>
            <a:r>
              <a:rPr lang="en-US" dirty="0" smtClean="0">
                <a:hlinkClick r:id="rId8"/>
              </a:rPr>
              <a:t>Samantha Teixeira</a:t>
            </a:r>
            <a:r>
              <a:rPr lang="en-US" dirty="0" smtClean="0"/>
              <a:t>: First </a:t>
            </a:r>
            <a:r>
              <a:rPr lang="en-US" dirty="0"/>
              <a:t>Published June 16, 2016 ; </a:t>
            </a:r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doi.org/10.1177/1473325016655203</a:t>
            </a:r>
            <a:endParaRPr lang="en-US" dirty="0" smtClean="0"/>
          </a:p>
          <a:p>
            <a:endParaRPr lang="en-US" dirty="0"/>
          </a:p>
          <a:p>
            <a:endParaRPr lang="de-DE" b="1" dirty="0"/>
          </a:p>
          <a:p>
            <a:endParaRPr lang="en-US" b="1" dirty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en-US" dirty="0" smtClean="0"/>
          </a:p>
          <a:p>
            <a:endParaRPr lang="en-US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579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Road</a:t>
            </a:r>
            <a:r>
              <a:rPr lang="de-DE" i="1" dirty="0" smtClean="0"/>
              <a:t>map</a:t>
            </a:r>
            <a:endParaRPr lang="de-DE" i="1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3168352"/>
          </a:xfrm>
        </p:spPr>
        <p:txBody>
          <a:bodyPr>
            <a:normAutofit/>
          </a:bodyPr>
          <a:lstStyle/>
          <a:p>
            <a:r>
              <a:rPr lang="de-DE" dirty="0" smtClean="0"/>
              <a:t>Background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purpose</a:t>
            </a:r>
            <a:r>
              <a:rPr lang="de-DE" dirty="0" smtClean="0"/>
              <a:t>: </a:t>
            </a:r>
            <a:r>
              <a:rPr lang="de-DE" i="1" dirty="0" err="1" smtClean="0"/>
              <a:t>why</a:t>
            </a:r>
            <a:r>
              <a:rPr lang="de-DE" i="1" dirty="0" smtClean="0"/>
              <a:t> </a:t>
            </a:r>
            <a:r>
              <a:rPr lang="de-DE" dirty="0" err="1" smtClean="0"/>
              <a:t>cultural</a:t>
            </a:r>
            <a:r>
              <a:rPr lang="de-DE" dirty="0" smtClean="0"/>
              <a:t> </a:t>
            </a:r>
            <a:r>
              <a:rPr lang="de-DE" dirty="0" err="1" smtClean="0"/>
              <a:t>mapping</a:t>
            </a:r>
            <a:r>
              <a:rPr lang="de-DE" dirty="0" smtClean="0"/>
              <a:t> in </a:t>
            </a:r>
            <a:r>
              <a:rPr lang="de-DE" dirty="0" err="1" smtClean="0"/>
              <a:t>Etosha</a:t>
            </a:r>
            <a:r>
              <a:rPr lang="de-DE" dirty="0" smtClean="0"/>
              <a:t>?</a:t>
            </a:r>
          </a:p>
          <a:p>
            <a:r>
              <a:rPr lang="de-DE" dirty="0" smtClean="0"/>
              <a:t>Mapping </a:t>
            </a:r>
            <a:r>
              <a:rPr lang="de-DE" i="1" dirty="0" err="1" smtClean="0"/>
              <a:t>what</a:t>
            </a:r>
            <a:r>
              <a:rPr lang="de-DE" dirty="0" smtClean="0"/>
              <a:t>?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kind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i="1" dirty="0" err="1" smtClean="0"/>
              <a:t>mapping</a:t>
            </a:r>
            <a:r>
              <a:rPr lang="de-DE" dirty="0" smtClean="0"/>
              <a:t>?</a:t>
            </a:r>
          </a:p>
          <a:p>
            <a:r>
              <a:rPr lang="de-DE" dirty="0" smtClean="0"/>
              <a:t>Outputs </a:t>
            </a:r>
            <a:r>
              <a:rPr lang="de-DE" dirty="0" err="1" smtClean="0"/>
              <a:t>and</a:t>
            </a:r>
            <a:r>
              <a:rPr lang="de-DE" dirty="0" smtClean="0"/>
              <a:t> Outcomes</a:t>
            </a:r>
          </a:p>
          <a:p>
            <a:r>
              <a:rPr lang="de-DE" dirty="0" err="1" smtClean="0"/>
              <a:t>Reflections</a:t>
            </a:r>
            <a:endParaRPr lang="de-DE" dirty="0" smtClean="0"/>
          </a:p>
        </p:txBody>
      </p:sp>
      <p:pic>
        <p:nvPicPr>
          <p:cNvPr id="11266" name="Picture 2" descr="D:\Daten\HiDrive\Fotos_Harald\Etosha_2001_2002\Situations\Lost_in_((Nason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8" y="4040188"/>
            <a:ext cx="8128000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66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6368" y="346646"/>
            <a:ext cx="6449888" cy="562074"/>
          </a:xfrm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de-DE" dirty="0" smtClean="0"/>
              <a:t>Background: </a:t>
            </a:r>
            <a:r>
              <a:rPr lang="de-DE" dirty="0" err="1" smtClean="0"/>
              <a:t>documenting</a:t>
            </a:r>
            <a:r>
              <a:rPr lang="de-DE" dirty="0" smtClean="0"/>
              <a:t> Hai||</a:t>
            </a:r>
            <a:r>
              <a:rPr lang="de-DE" dirty="0" err="1" smtClean="0"/>
              <a:t>om</a:t>
            </a:r>
            <a:r>
              <a:rPr lang="de-DE" dirty="0" smtClean="0"/>
              <a:t> </a:t>
            </a:r>
            <a:r>
              <a:rPr lang="de-DE" dirty="0" err="1" smtClean="0"/>
              <a:t>cultural</a:t>
            </a:r>
            <a:r>
              <a:rPr lang="de-DE" dirty="0" smtClean="0"/>
              <a:t> </a:t>
            </a:r>
            <a:r>
              <a:rPr lang="de-DE" dirty="0" err="1" smtClean="0"/>
              <a:t>heritage</a:t>
            </a:r>
            <a:r>
              <a:rPr lang="de-DE" dirty="0" smtClean="0"/>
              <a:t> in </a:t>
            </a:r>
            <a:r>
              <a:rPr lang="de-DE" dirty="0" err="1" smtClean="0"/>
              <a:t>Etosha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124744"/>
            <a:ext cx="3466728" cy="1728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 smtClean="0"/>
              <a:t>Research </a:t>
            </a:r>
            <a:r>
              <a:rPr lang="de-DE" sz="2000" dirty="0" err="1" smtClean="0"/>
              <a:t>project</a:t>
            </a:r>
            <a:r>
              <a:rPr lang="de-DE" sz="2000" dirty="0" smtClean="0"/>
              <a:t> at University </a:t>
            </a:r>
            <a:r>
              <a:rPr lang="de-DE" sz="2000" dirty="0" err="1" smtClean="0"/>
              <a:t>of</a:t>
            </a:r>
            <a:r>
              <a:rPr lang="de-DE" sz="2000" dirty="0" smtClean="0"/>
              <a:t> Cologne (</a:t>
            </a:r>
            <a:r>
              <a:rPr lang="de-DE" sz="2000" dirty="0" err="1" smtClean="0"/>
              <a:t>PhD</a:t>
            </a:r>
            <a:r>
              <a:rPr lang="de-DE" sz="2000" dirty="0" smtClean="0"/>
              <a:t> </a:t>
            </a:r>
            <a:r>
              <a:rPr lang="de-DE" sz="2000" dirty="0" err="1" smtClean="0"/>
              <a:t>project</a:t>
            </a:r>
            <a:r>
              <a:rPr lang="de-DE" sz="2000" dirty="0" smtClean="0"/>
              <a:t> Dr. Ute Dieckmann), University </a:t>
            </a:r>
            <a:r>
              <a:rPr lang="de-DE" sz="2000" dirty="0" err="1" smtClean="0"/>
              <a:t>of</a:t>
            </a:r>
            <a:r>
              <a:rPr lang="de-DE" sz="2000" dirty="0" smtClean="0"/>
              <a:t> Cambridge, Hai||</a:t>
            </a:r>
            <a:r>
              <a:rPr lang="de-DE" sz="2000" dirty="0" err="1" smtClean="0"/>
              <a:t>om</a:t>
            </a:r>
            <a:r>
              <a:rPr lang="de-DE" sz="2000" dirty="0" smtClean="0"/>
              <a:t> </a:t>
            </a:r>
            <a:r>
              <a:rPr lang="de-DE" sz="2000" dirty="0" err="1" smtClean="0"/>
              <a:t>elders</a:t>
            </a:r>
            <a:endParaRPr lang="de-DE" sz="2000" dirty="0"/>
          </a:p>
        </p:txBody>
      </p:sp>
      <p:pic>
        <p:nvPicPr>
          <p:cNvPr id="6" name="Picture 2" descr="Haiom in the Etosha region : a history of colonial settlement, ethnicity and nature conserv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4" y="2924944"/>
            <a:ext cx="1454490" cy="20882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5724128" y="6146773"/>
            <a:ext cx="3262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i="1" dirty="0"/>
              <a:t>https://honeyguidepublications.com/wp-content/uploads/2017/02/Etosha-National-Park.png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3" t="26709" r="1249" b="11979"/>
          <a:stretch/>
        </p:blipFill>
        <p:spPr bwMode="auto">
          <a:xfrm>
            <a:off x="5220072" y="1700808"/>
            <a:ext cx="2756181" cy="19961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5" t="23049" r="21665" b="6799"/>
          <a:stretch/>
        </p:blipFill>
        <p:spPr bwMode="auto">
          <a:xfrm>
            <a:off x="5724128" y="3091823"/>
            <a:ext cx="3096344" cy="305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Inhaltsplatzhalter 2"/>
          <p:cNvSpPr txBox="1">
            <a:spLocks/>
          </p:cNvSpPr>
          <p:nvPr/>
        </p:nvSpPr>
        <p:spPr>
          <a:xfrm>
            <a:off x="5065712" y="1052736"/>
            <a:ext cx="3466728" cy="78857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914400" rtl="0" eaLnBrk="1" latinLnBrk="0" hangingPunct="1">
              <a:spcBef>
                <a:spcPct val="20000"/>
              </a:spcBef>
              <a:buFont typeface="+mj-lt"/>
              <a:buAutoNum type="arabicParenBoth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2000" dirty="0" smtClean="0"/>
              <a:t>(</a:t>
            </a:r>
            <a:r>
              <a:rPr lang="de-DE" sz="2000" dirty="0" err="1" smtClean="0"/>
              <a:t>seemingly</a:t>
            </a:r>
            <a:r>
              <a:rPr lang="de-DE" sz="2000" dirty="0" smtClean="0"/>
              <a:t> </a:t>
            </a:r>
            <a:r>
              <a:rPr lang="de-DE" sz="2000" dirty="0" err="1" smtClean="0"/>
              <a:t>objective</a:t>
            </a:r>
            <a:r>
              <a:rPr lang="de-DE" sz="2000" dirty="0" smtClean="0"/>
              <a:t>) </a:t>
            </a:r>
            <a:r>
              <a:rPr lang="de-DE" sz="2000" dirty="0" err="1" smtClean="0"/>
              <a:t>linguistic</a:t>
            </a:r>
            <a:r>
              <a:rPr lang="de-DE" sz="2000" dirty="0" smtClean="0"/>
              <a:t> &amp; </a:t>
            </a:r>
            <a:r>
              <a:rPr lang="de-DE" sz="2000" dirty="0" err="1" smtClean="0"/>
              <a:t>geographic</a:t>
            </a:r>
            <a:r>
              <a:rPr lang="de-DE" sz="2000" dirty="0" smtClean="0"/>
              <a:t> </a:t>
            </a:r>
            <a:r>
              <a:rPr lang="de-DE" sz="2000" dirty="0" err="1" smtClean="0"/>
              <a:t>representations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2195736" y="3794064"/>
            <a:ext cx="2376264" cy="10454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914400" rtl="0" eaLnBrk="1" latinLnBrk="0" hangingPunct="1">
              <a:spcBef>
                <a:spcPct val="20000"/>
              </a:spcBef>
              <a:buFont typeface="+mj-lt"/>
              <a:buAutoNum type="arabicParenBoth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2000" b="1" dirty="0" smtClean="0"/>
              <a:t>Rich </a:t>
            </a:r>
            <a:r>
              <a:rPr lang="de-DE" sz="2000" b="1" dirty="0" err="1" smtClean="0"/>
              <a:t>cultural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history</a:t>
            </a:r>
            <a:r>
              <a:rPr lang="de-DE" sz="2000" b="1" dirty="0" smtClean="0"/>
              <a:t>,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2000" b="1" dirty="0" err="1" smtClean="0"/>
              <a:t>Etosha</a:t>
            </a:r>
            <a:r>
              <a:rPr lang="de-DE" sz="2000" b="1" dirty="0" smtClean="0"/>
              <a:t> = “Cultural </a:t>
            </a:r>
            <a:r>
              <a:rPr lang="de-DE" sz="2000" b="1" dirty="0" err="1" smtClean="0"/>
              <a:t>Landscape</a:t>
            </a:r>
            <a:r>
              <a:rPr lang="de-DE" sz="2000" b="1" dirty="0" smtClean="0"/>
              <a:t>“</a:t>
            </a:r>
            <a:endParaRPr lang="de-DE" sz="2000" b="1" dirty="0"/>
          </a:p>
        </p:txBody>
      </p:sp>
      <p:sp>
        <p:nvSpPr>
          <p:cNvPr id="7" name="Pfeil nach rechts 6"/>
          <p:cNvSpPr/>
          <p:nvPr/>
        </p:nvSpPr>
        <p:spPr>
          <a:xfrm rot="3374317">
            <a:off x="2146819" y="3120277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Gewitterblitz 8"/>
          <p:cNvSpPr/>
          <p:nvPr/>
        </p:nvSpPr>
        <p:spPr>
          <a:xfrm rot="4863818">
            <a:off x="4319971" y="2748155"/>
            <a:ext cx="504056" cy="1008112"/>
          </a:xfrm>
          <a:prstGeom prst="lightningBol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5724128" y="4839469"/>
            <a:ext cx="1359900" cy="1307304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914400" rtl="0" eaLnBrk="1" latinLnBrk="0" hangingPunct="1">
              <a:spcBef>
                <a:spcPct val="20000"/>
              </a:spcBef>
              <a:buFont typeface="+mj-lt"/>
              <a:buAutoNum type="arabicParenBoth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1050" b="1" dirty="0" err="1" smtClean="0"/>
              <a:t>Elandsdraaikoppie</a:t>
            </a:r>
            <a:endParaRPr lang="de-DE" sz="1050" b="1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050" b="1" dirty="0" err="1" smtClean="0"/>
              <a:t>Olifantsbad</a:t>
            </a:r>
            <a:endParaRPr lang="de-DE" sz="1050" b="1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050" b="1" dirty="0" err="1" smtClean="0"/>
              <a:t>Gemsbokvlakte</a:t>
            </a:r>
            <a:endParaRPr lang="de-DE" sz="1050" b="1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050" b="1" dirty="0" err="1" smtClean="0"/>
              <a:t>Leeubron</a:t>
            </a:r>
            <a:endParaRPr lang="de-DE" sz="1050" b="1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050" b="1" dirty="0" smtClean="0"/>
              <a:t>Halali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050" b="1" dirty="0" smtClean="0"/>
              <a:t>…</a:t>
            </a:r>
            <a:endParaRPr lang="de-DE" sz="1050" b="1" dirty="0"/>
          </a:p>
        </p:txBody>
      </p:sp>
    </p:spTree>
    <p:extLst>
      <p:ext uri="{BB962C8B-B14F-4D97-AF65-F5344CB8AC3E}">
        <p14:creationId xmlns:p14="http://schemas.microsoft.com/office/powerpoint/2010/main" val="118681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12" grpId="0"/>
      <p:bldP spid="13" grpId="0" animBg="1"/>
      <p:bldP spid="7" grpId="0" animBg="1"/>
      <p:bldP spid="9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744"/>
            <a:ext cx="59150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 smtClean="0">
                <a:sym typeface="Wingdings" panose="05000000000000000000" pitchFamily="2" charset="2"/>
              </a:rPr>
              <a:t>Cultural </a:t>
            </a:r>
            <a:r>
              <a:rPr lang="de-DE" sz="2000" b="1" dirty="0" err="1" smtClean="0">
                <a:sym typeface="Wingdings" panose="05000000000000000000" pitchFamily="2" charset="2"/>
              </a:rPr>
              <a:t>mapping</a:t>
            </a:r>
            <a:r>
              <a:rPr lang="de-DE" sz="2000" b="1" dirty="0" smtClean="0"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ym typeface="Wingdings" panose="05000000000000000000" pitchFamily="2" charset="2"/>
              </a:rPr>
              <a:t>of</a:t>
            </a:r>
            <a:r>
              <a:rPr lang="de-DE" sz="2000" b="1" dirty="0"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ym typeface="Wingdings" panose="05000000000000000000" pitchFamily="2" charset="2"/>
              </a:rPr>
              <a:t>Etosha</a:t>
            </a:r>
            <a:r>
              <a:rPr lang="de-DE" sz="2000" dirty="0" smtClean="0">
                <a:sym typeface="Wingdings" panose="05000000000000000000" pitchFamily="2" charset="2"/>
              </a:rPr>
              <a:t> (~</a:t>
            </a:r>
            <a:r>
              <a:rPr lang="de-DE" sz="2000" dirty="0">
                <a:sym typeface="Wingdings" panose="05000000000000000000" pitchFamily="2" charset="2"/>
              </a:rPr>
              <a:t>2000-2003)</a:t>
            </a:r>
            <a:endParaRPr lang="de-DE" sz="2000" dirty="0" smtClean="0"/>
          </a:p>
          <a:p>
            <a:r>
              <a:rPr lang="de-DE" sz="2000" dirty="0" smtClean="0"/>
              <a:t>Project </a:t>
            </a:r>
            <a:r>
              <a:rPr lang="de-DE" sz="2000" dirty="0" err="1" smtClean="0"/>
              <a:t>funded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British NGO </a:t>
            </a:r>
            <a:r>
              <a:rPr lang="de-DE" sz="2000" dirty="0" err="1" smtClean="0"/>
              <a:t>Openchannels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ComicRelief</a:t>
            </a:r>
            <a:r>
              <a:rPr lang="de-DE" sz="2000" dirty="0" smtClean="0"/>
              <a:t>; Ute Dieckmann/University </a:t>
            </a:r>
            <a:r>
              <a:rPr lang="de-DE" sz="2000" dirty="0" err="1" smtClean="0"/>
              <a:t>of</a:t>
            </a:r>
            <a:r>
              <a:rPr lang="de-DE" sz="2000" dirty="0" smtClean="0"/>
              <a:t> Cologne,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en-US" sz="2000" dirty="0"/>
              <a:t>Working Group of Indigenous Minorities in Southern Africa (WIMSA</a:t>
            </a:r>
            <a:r>
              <a:rPr lang="en-US" sz="2000" dirty="0" smtClean="0"/>
              <a:t>) and </a:t>
            </a:r>
            <a:r>
              <a:rPr lang="de-DE" sz="2000" dirty="0" smtClean="0"/>
              <a:t> Strata360 (Canada)</a:t>
            </a:r>
          </a:p>
          <a:p>
            <a:r>
              <a:rPr lang="de-DE" sz="2000" dirty="0" err="1" smtClean="0"/>
              <a:t>Objective</a:t>
            </a:r>
            <a:r>
              <a:rPr lang="de-DE" sz="2000" dirty="0" smtClean="0"/>
              <a:t>: </a:t>
            </a:r>
            <a:r>
              <a:rPr lang="de-DE" sz="2000" dirty="0" err="1" smtClean="0"/>
              <a:t>assessing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documenting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b="1" dirty="0" smtClean="0"/>
              <a:t>Hai||</a:t>
            </a:r>
            <a:r>
              <a:rPr lang="de-DE" sz="2000" b="1" dirty="0" err="1" smtClean="0"/>
              <a:t>om</a:t>
            </a:r>
            <a:r>
              <a:rPr lang="de-DE" sz="2000" b="1" dirty="0" smtClean="0"/>
              <a:t> </a:t>
            </a:r>
            <a:r>
              <a:rPr lang="en-US" sz="2000" b="1" dirty="0" smtClean="0"/>
              <a:t>cultural </a:t>
            </a:r>
            <a:r>
              <a:rPr lang="en-US" sz="2000" b="1" dirty="0"/>
              <a:t>and environmental heritage </a:t>
            </a:r>
            <a:r>
              <a:rPr lang="en-US" sz="2000" dirty="0"/>
              <a:t>of the </a:t>
            </a:r>
            <a:r>
              <a:rPr lang="en-US" sz="2000" dirty="0" err="1"/>
              <a:t>Etosha</a:t>
            </a:r>
            <a:r>
              <a:rPr lang="en-US" sz="2000" dirty="0"/>
              <a:t> National Park and its surrounding </a:t>
            </a:r>
            <a:r>
              <a:rPr lang="en-US" sz="2000" dirty="0" smtClean="0"/>
              <a:t>area</a:t>
            </a:r>
          </a:p>
          <a:p>
            <a:pPr marL="0" indent="0">
              <a:buNone/>
            </a:pPr>
            <a:r>
              <a:rPr lang="en-US" sz="2000" dirty="0" smtClean="0"/>
              <a:t>Later (~2003) turned into </a:t>
            </a:r>
            <a:r>
              <a:rPr lang="en-US" sz="2000" b="1" dirty="0" smtClean="0"/>
              <a:t>“</a:t>
            </a:r>
            <a:r>
              <a:rPr lang="en-US" sz="2000" b="1" dirty="0" err="1" smtClean="0"/>
              <a:t>Xoms</a:t>
            </a:r>
            <a:r>
              <a:rPr lang="en-US" sz="2000" b="1" dirty="0" smtClean="0"/>
              <a:t> |</a:t>
            </a:r>
            <a:r>
              <a:rPr lang="en-US" sz="2000" b="1" dirty="0" err="1" smtClean="0"/>
              <a:t>Omis</a:t>
            </a:r>
            <a:r>
              <a:rPr lang="en-US" sz="2000" b="1" dirty="0" smtClean="0"/>
              <a:t> Project” </a:t>
            </a:r>
            <a:r>
              <a:rPr lang="en-US" sz="2000" dirty="0" smtClean="0"/>
              <a:t>(</a:t>
            </a:r>
            <a:r>
              <a:rPr lang="en-US" sz="2000" i="1" dirty="0" smtClean="0"/>
              <a:t>“</a:t>
            </a:r>
            <a:r>
              <a:rPr lang="en-US" sz="2000" i="1" dirty="0" err="1" smtClean="0"/>
              <a:t>Etosha</a:t>
            </a:r>
            <a:r>
              <a:rPr lang="en-US" sz="2000" i="1" dirty="0" smtClean="0"/>
              <a:t> Heritage Project”</a:t>
            </a:r>
            <a:r>
              <a:rPr lang="en-US" sz="2000" dirty="0" smtClean="0"/>
              <a:t>), now managed by the Legal Assistance Centre (LAC) in Windhoek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26368" y="346646"/>
            <a:ext cx="6449888" cy="562074"/>
          </a:xfrm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de-DE" dirty="0" smtClean="0"/>
              <a:t>Background: </a:t>
            </a:r>
            <a:r>
              <a:rPr lang="de-DE" dirty="0" err="1" smtClean="0"/>
              <a:t>documenting</a:t>
            </a:r>
            <a:r>
              <a:rPr lang="de-DE" dirty="0" smtClean="0"/>
              <a:t> Hai||</a:t>
            </a:r>
            <a:r>
              <a:rPr lang="de-DE" dirty="0" err="1" smtClean="0"/>
              <a:t>om</a:t>
            </a:r>
            <a:r>
              <a:rPr lang="de-DE" dirty="0" smtClean="0"/>
              <a:t> </a:t>
            </a:r>
            <a:r>
              <a:rPr lang="de-DE" dirty="0" err="1" smtClean="0"/>
              <a:t>cultural</a:t>
            </a:r>
            <a:r>
              <a:rPr lang="de-DE" dirty="0" smtClean="0"/>
              <a:t> </a:t>
            </a:r>
            <a:r>
              <a:rPr lang="de-DE" dirty="0" err="1" smtClean="0"/>
              <a:t>heritage</a:t>
            </a:r>
            <a:r>
              <a:rPr lang="de-DE" dirty="0" smtClean="0"/>
              <a:t> in </a:t>
            </a:r>
            <a:r>
              <a:rPr lang="de-DE" dirty="0" err="1" smtClean="0"/>
              <a:t>Etosha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t="17143" r="18046" b="71143"/>
          <a:stretch/>
        </p:blipFill>
        <p:spPr bwMode="auto">
          <a:xfrm>
            <a:off x="467544" y="5229199"/>
            <a:ext cx="5616624" cy="5542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D:\Daten\HiDrive\Fotos_Harald\Etosha_2001_2002\Places\#Kharikevis\#Kharikevis_blyplek_Granate_Wille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r="15671"/>
          <a:stretch/>
        </p:blipFill>
        <p:spPr bwMode="auto">
          <a:xfrm>
            <a:off x="6372200" y="1147608"/>
            <a:ext cx="2569580" cy="463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0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268760"/>
            <a:ext cx="3024336" cy="4392488"/>
          </a:xfrm>
        </p:spPr>
        <p:txBody>
          <a:bodyPr>
            <a:noAutofit/>
          </a:bodyPr>
          <a:lstStyle/>
          <a:p>
            <a:pPr marL="180975" indent="-180975"/>
            <a:r>
              <a:rPr lang="de-DE" sz="2200" dirty="0" err="1" smtClean="0"/>
              <a:t>Landscape</a:t>
            </a:r>
            <a:r>
              <a:rPr lang="de-DE" sz="2200" dirty="0" smtClean="0"/>
              <a:t> </a:t>
            </a:r>
            <a:r>
              <a:rPr lang="de-DE" sz="2200" dirty="0" err="1" smtClean="0"/>
              <a:t>features</a:t>
            </a:r>
            <a:r>
              <a:rPr lang="de-DE" sz="2200" dirty="0" smtClean="0"/>
              <a:t>, material </a:t>
            </a:r>
            <a:r>
              <a:rPr lang="de-DE" sz="2200" dirty="0" err="1" smtClean="0"/>
              <a:t>artefacts</a:t>
            </a:r>
            <a:endParaRPr lang="de-DE" sz="2200" dirty="0" smtClean="0"/>
          </a:p>
          <a:p>
            <a:pPr marL="180975" indent="-180975"/>
            <a:r>
              <a:rPr lang="de-DE" sz="2200" dirty="0" smtClean="0"/>
              <a:t>Plant &amp; </a:t>
            </a:r>
            <a:r>
              <a:rPr lang="de-DE" sz="2200" dirty="0" err="1" smtClean="0"/>
              <a:t>animal</a:t>
            </a:r>
            <a:r>
              <a:rPr lang="de-DE" sz="2200" dirty="0" smtClean="0"/>
              <a:t> </a:t>
            </a:r>
            <a:r>
              <a:rPr lang="de-DE" sz="2200" dirty="0" err="1" smtClean="0"/>
              <a:t>resources</a:t>
            </a:r>
            <a:r>
              <a:rPr lang="de-DE" sz="2200" dirty="0" smtClean="0"/>
              <a:t>: </a:t>
            </a:r>
            <a:r>
              <a:rPr lang="de-DE" sz="2200" dirty="0" err="1" smtClean="0"/>
              <a:t>position</a:t>
            </a:r>
            <a:r>
              <a:rPr lang="de-DE" sz="2200" dirty="0" smtClean="0"/>
              <a:t>/ </a:t>
            </a:r>
            <a:r>
              <a:rPr lang="de-DE" sz="2200" dirty="0" err="1" smtClean="0"/>
              <a:t>seasonality</a:t>
            </a:r>
            <a:endParaRPr lang="de-DE" sz="2200" dirty="0" smtClean="0"/>
          </a:p>
          <a:p>
            <a:pPr marL="180975" indent="-180975"/>
            <a:r>
              <a:rPr lang="de-DE" sz="2200" dirty="0" smtClean="0"/>
              <a:t>Places, </a:t>
            </a:r>
            <a:r>
              <a:rPr lang="de-DE" sz="2200" dirty="0" err="1" smtClean="0"/>
              <a:t>territories</a:t>
            </a:r>
            <a:endParaRPr lang="de-DE" sz="2200" dirty="0"/>
          </a:p>
          <a:p>
            <a:pPr marL="180975" indent="-180975"/>
            <a:r>
              <a:rPr lang="de-DE" sz="2200" dirty="0" err="1" smtClean="0"/>
              <a:t>Seasonal</a:t>
            </a:r>
            <a:r>
              <a:rPr lang="de-DE" sz="2200" dirty="0" smtClean="0"/>
              <a:t> </a:t>
            </a:r>
            <a:r>
              <a:rPr lang="de-DE" sz="2200" dirty="0" err="1"/>
              <a:t>mobility</a:t>
            </a:r>
            <a:endParaRPr lang="de-DE" sz="2200" dirty="0"/>
          </a:p>
          <a:p>
            <a:pPr marL="180975" indent="-180975"/>
            <a:r>
              <a:rPr lang="de-DE" sz="2200" dirty="0"/>
              <a:t>Exchange </a:t>
            </a:r>
            <a:r>
              <a:rPr lang="de-DE" sz="2200" dirty="0" err="1"/>
              <a:t>relations</a:t>
            </a:r>
            <a:endParaRPr lang="de-DE" sz="2200" dirty="0"/>
          </a:p>
          <a:p>
            <a:pPr marL="180975" indent="-180975"/>
            <a:r>
              <a:rPr lang="de-DE" sz="2200" dirty="0" smtClean="0"/>
              <a:t>Life </a:t>
            </a:r>
            <a:r>
              <a:rPr lang="de-DE" sz="2200" dirty="0" err="1"/>
              <a:t>trajectories</a:t>
            </a:r>
            <a:endParaRPr lang="de-DE" sz="2200" dirty="0"/>
          </a:p>
          <a:p>
            <a:pPr marL="180975" indent="-180975"/>
            <a:r>
              <a:rPr lang="de-DE" sz="2200" dirty="0" err="1" smtClean="0"/>
              <a:t>Placenames</a:t>
            </a:r>
            <a:endParaRPr lang="de-DE" sz="2200" dirty="0" smtClean="0"/>
          </a:p>
          <a:p>
            <a:pPr marL="180975" indent="-180975"/>
            <a:r>
              <a:rPr lang="de-DE" sz="2200" dirty="0" err="1" smtClean="0"/>
              <a:t>Meaning</a:t>
            </a:r>
            <a:r>
              <a:rPr lang="de-DE" sz="2200" dirty="0" smtClean="0"/>
              <a:t>, </a:t>
            </a:r>
            <a:r>
              <a:rPr lang="de-DE" sz="2200" dirty="0" err="1" smtClean="0"/>
              <a:t>myths</a:t>
            </a:r>
            <a:endParaRPr lang="de-DE" sz="2200" dirty="0"/>
          </a:p>
          <a:p>
            <a:pPr marL="180975" indent="-180975"/>
            <a:r>
              <a:rPr lang="de-DE" sz="2200" dirty="0"/>
              <a:t>Stories</a:t>
            </a:r>
          </a:p>
          <a:p>
            <a:endParaRPr lang="de-DE" sz="2200" dirty="0"/>
          </a:p>
        </p:txBody>
      </p:sp>
      <p:pic>
        <p:nvPicPr>
          <p:cNvPr id="2055" name="Picture 7" descr="D:\Daten\HiDrive\Fotos_Harald\Etosha_2001_2002\Plants\((Naraka((Naen_Kaikevi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105" y="2706814"/>
            <a:ext cx="1829817" cy="137236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Mapping </a:t>
            </a:r>
            <a:r>
              <a:rPr lang="de-DE" i="1" dirty="0" err="1" smtClean="0"/>
              <a:t>what</a:t>
            </a:r>
            <a:r>
              <a:rPr lang="de-DE" dirty="0" smtClean="0"/>
              <a:t>?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/>
              <a:t>kind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i="1" dirty="0" err="1"/>
              <a:t>mapping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 rot="16200000">
            <a:off x="-648580" y="2168860"/>
            <a:ext cx="1944216" cy="432048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914400" rtl="0" eaLnBrk="1" latinLnBrk="0" hangingPunct="1">
              <a:spcBef>
                <a:spcPct val="20000"/>
              </a:spcBef>
              <a:buFont typeface="+mj-lt"/>
              <a:buAutoNum type="arabicParenBoth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de-DE" sz="2000" b="1" dirty="0" err="1" smtClean="0">
                <a:solidFill>
                  <a:srgbClr val="002060"/>
                </a:solidFill>
              </a:rPr>
              <a:t>Structures</a:t>
            </a:r>
            <a:endParaRPr lang="de-DE" sz="2000" b="1" dirty="0">
              <a:solidFill>
                <a:srgbClr val="002060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 rot="16200000">
            <a:off x="-360753" y="3872988"/>
            <a:ext cx="1368152" cy="432048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914400" rtl="0" eaLnBrk="1" latinLnBrk="0" hangingPunct="1">
              <a:spcBef>
                <a:spcPct val="20000"/>
              </a:spcBef>
              <a:buFont typeface="+mj-lt"/>
              <a:buAutoNum type="arabicParenBoth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de-DE" sz="2000" b="1" dirty="0" smtClean="0">
                <a:solidFill>
                  <a:srgbClr val="002060"/>
                </a:solidFill>
              </a:rPr>
              <a:t>Practices</a:t>
            </a:r>
            <a:endParaRPr lang="de-DE" sz="2000" b="1" dirty="0">
              <a:solidFill>
                <a:srgbClr val="002060"/>
              </a:solidFill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 rot="16200000">
            <a:off x="-360548" y="5265204"/>
            <a:ext cx="1368152" cy="432048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914400" rtl="0" eaLnBrk="1" latinLnBrk="0" hangingPunct="1">
              <a:spcBef>
                <a:spcPct val="20000"/>
              </a:spcBef>
              <a:buFont typeface="+mj-lt"/>
              <a:buAutoNum type="arabicParenBoth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de-DE" sz="2000" b="1" dirty="0" smtClean="0">
                <a:solidFill>
                  <a:srgbClr val="002060"/>
                </a:solidFill>
              </a:rPr>
              <a:t>‘</a:t>
            </a:r>
            <a:r>
              <a:rPr lang="de-DE" sz="2000" b="1" dirty="0" err="1" smtClean="0">
                <a:solidFill>
                  <a:srgbClr val="002060"/>
                </a:solidFill>
              </a:rPr>
              <a:t>Meaning</a:t>
            </a:r>
            <a:r>
              <a:rPr lang="de-DE" sz="2000" b="1" dirty="0" smtClean="0">
                <a:solidFill>
                  <a:srgbClr val="002060"/>
                </a:solidFill>
              </a:rPr>
              <a:t>‘</a:t>
            </a:r>
            <a:endParaRPr lang="de-DE" sz="2000" b="1" dirty="0">
              <a:solidFill>
                <a:srgbClr val="002060"/>
              </a:solidFill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6372200" y="1196752"/>
            <a:ext cx="2771800" cy="43924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914400" rtl="0" eaLnBrk="1" latinLnBrk="0" hangingPunct="1">
              <a:spcBef>
                <a:spcPct val="20000"/>
              </a:spcBef>
              <a:buFont typeface="+mj-lt"/>
              <a:buAutoNum type="arabicParenBoth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 smtClean="0"/>
              <a:t>Mapping </a:t>
            </a:r>
            <a:r>
              <a:rPr lang="de-DE" i="1" dirty="0" err="1" smtClean="0"/>
              <a:t>practices</a:t>
            </a:r>
            <a:r>
              <a:rPr lang="de-DE" i="1" dirty="0" smtClean="0"/>
              <a:t>:</a:t>
            </a:r>
          </a:p>
          <a:p>
            <a:pPr marL="180975" indent="-180975"/>
            <a:r>
              <a:rPr lang="de-DE" sz="2400" dirty="0" err="1"/>
              <a:t>Archeological</a:t>
            </a:r>
            <a:r>
              <a:rPr lang="de-DE" sz="2400" dirty="0"/>
              <a:t>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collection</a:t>
            </a:r>
            <a:endParaRPr lang="de-DE" sz="2400" dirty="0"/>
          </a:p>
          <a:p>
            <a:pPr marL="180975" indent="-180975"/>
            <a:r>
              <a:rPr lang="de-DE" sz="2400" dirty="0"/>
              <a:t>GPS </a:t>
            </a:r>
            <a:r>
              <a:rPr lang="de-DE" sz="2400" dirty="0" err="1"/>
              <a:t>data</a:t>
            </a:r>
            <a:endParaRPr lang="de-DE" sz="2400" dirty="0"/>
          </a:p>
          <a:p>
            <a:pPr marL="180975" indent="-180975"/>
            <a:r>
              <a:rPr lang="de-DE" sz="2400" dirty="0" err="1"/>
              <a:t>Photographs</a:t>
            </a:r>
            <a:endParaRPr lang="de-DE" sz="2400" dirty="0"/>
          </a:p>
          <a:p>
            <a:pPr marL="180975" indent="-180975"/>
            <a:r>
              <a:rPr lang="de-DE" sz="2400" dirty="0"/>
              <a:t>Joint </a:t>
            </a:r>
            <a:r>
              <a:rPr lang="de-DE" sz="2400" dirty="0" err="1"/>
              <a:t>field</a:t>
            </a:r>
            <a:r>
              <a:rPr lang="de-DE" sz="2400" dirty="0"/>
              <a:t> </a:t>
            </a:r>
            <a:r>
              <a:rPr lang="de-DE" sz="2400" dirty="0" err="1"/>
              <a:t>visits</a:t>
            </a:r>
            <a:r>
              <a:rPr lang="de-DE" sz="2400" dirty="0"/>
              <a:t>/</a:t>
            </a:r>
            <a:r>
              <a:rPr lang="de-DE" sz="2400" dirty="0" err="1"/>
              <a:t>explorations</a:t>
            </a:r>
            <a:endParaRPr lang="de-DE" sz="2400" dirty="0"/>
          </a:p>
          <a:p>
            <a:pPr marL="180975" indent="-180975"/>
            <a:r>
              <a:rPr lang="de-DE" sz="2400" dirty="0" smtClean="0"/>
              <a:t>Interviews</a:t>
            </a:r>
          </a:p>
          <a:p>
            <a:pPr marL="180975" indent="-180975"/>
            <a:r>
              <a:rPr lang="de-DE" sz="2400" dirty="0" err="1" smtClean="0"/>
              <a:t>Recordings</a:t>
            </a:r>
            <a:r>
              <a:rPr lang="de-DE" sz="2400" dirty="0" smtClean="0"/>
              <a:t> (</a:t>
            </a:r>
            <a:r>
              <a:rPr lang="de-DE" sz="2400" dirty="0" err="1" smtClean="0"/>
              <a:t>songs</a:t>
            </a:r>
            <a:r>
              <a:rPr lang="de-DE" sz="2400" dirty="0" smtClean="0"/>
              <a:t>, </a:t>
            </a:r>
            <a:r>
              <a:rPr lang="de-DE" sz="2400" dirty="0" err="1" smtClean="0"/>
              <a:t>stories</a:t>
            </a:r>
            <a:r>
              <a:rPr lang="de-DE" sz="2400" dirty="0" smtClean="0"/>
              <a:t>)</a:t>
            </a:r>
          </a:p>
          <a:p>
            <a:pPr marL="180975" indent="-180975"/>
            <a:r>
              <a:rPr lang="de-DE" sz="2400" dirty="0" err="1" smtClean="0"/>
              <a:t>Discussing</a:t>
            </a:r>
            <a:r>
              <a:rPr lang="de-DE" sz="2400" dirty="0" smtClean="0"/>
              <a:t> </a:t>
            </a:r>
            <a:r>
              <a:rPr lang="de-DE" sz="2400" dirty="0" err="1" smtClean="0"/>
              <a:t>map</a:t>
            </a:r>
            <a:r>
              <a:rPr lang="de-DE" sz="2400" dirty="0" smtClean="0"/>
              <a:t> </a:t>
            </a:r>
            <a:r>
              <a:rPr lang="de-DE" sz="2400" dirty="0" err="1" smtClean="0"/>
              <a:t>results</a:t>
            </a:r>
            <a:endParaRPr lang="de-DE" sz="2400" dirty="0" smtClean="0"/>
          </a:p>
          <a:p>
            <a:endParaRPr lang="de-DE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3" t="38479" r="35599" b="31466"/>
          <a:stretch/>
        </p:blipFill>
        <p:spPr bwMode="auto">
          <a:xfrm>
            <a:off x="3147595" y="1160004"/>
            <a:ext cx="1839416" cy="13129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 descr="D:\Daten\HiDrive\Privat_harald\Presentations\2017_12_Cologne_Cultural_Mapping\ruin_((Nasoneb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45"/>
          <a:stretch/>
        </p:blipFill>
        <p:spPr bwMode="auto">
          <a:xfrm>
            <a:off x="4525019" y="1524985"/>
            <a:ext cx="1833981" cy="133634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aten\HiDrive\Privat_harald\Presentations\2017_12_Cologne_Cultural_Mapping\IMG_28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8" t="17161" r="2688"/>
          <a:stretch/>
        </p:blipFill>
        <p:spPr bwMode="auto">
          <a:xfrm>
            <a:off x="4512690" y="3068960"/>
            <a:ext cx="1839417" cy="131291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4" t="41797" r="43226" b="39606"/>
          <a:stretch/>
        </p:blipFill>
        <p:spPr bwMode="auto">
          <a:xfrm>
            <a:off x="3118105" y="4348337"/>
            <a:ext cx="1839417" cy="13129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6833158" y="6230118"/>
            <a:ext cx="2156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i="1" dirty="0" err="1" smtClean="0"/>
              <a:t>Sources</a:t>
            </a:r>
            <a:r>
              <a:rPr lang="de-DE" sz="1000" i="1" dirty="0" smtClean="0"/>
              <a:t>: Dieckmann 2004, Sterly 2002</a:t>
            </a:r>
            <a:endParaRPr lang="de-DE" sz="1000" i="1" dirty="0"/>
          </a:p>
        </p:txBody>
      </p:sp>
      <p:pic>
        <p:nvPicPr>
          <p:cNvPr id="2054" name="Picture 6" descr="F:\Etosha_Datensicherung_part_two\Digiphotos_part_two\Situations\Work_GP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9" r="20239"/>
          <a:stretch/>
        </p:blipFill>
        <p:spPr bwMode="auto">
          <a:xfrm rot="5400000">
            <a:off x="4775942" y="4389883"/>
            <a:ext cx="1312911" cy="183941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13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Outputs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4258816" cy="2592288"/>
          </a:xfrm>
        </p:spPr>
        <p:txBody>
          <a:bodyPr/>
          <a:lstStyle/>
          <a:p>
            <a:pPr marL="0" indent="0">
              <a:buNone/>
            </a:pPr>
            <a:r>
              <a:rPr lang="de-DE" sz="2200" b="1" dirty="0" smtClean="0"/>
              <a:t>Forms </a:t>
            </a:r>
            <a:r>
              <a:rPr lang="de-DE" sz="2200" b="1" dirty="0" err="1" smtClean="0"/>
              <a:t>of</a:t>
            </a:r>
            <a:r>
              <a:rPr lang="de-DE" sz="2200" b="1" dirty="0" smtClean="0"/>
              <a:t> </a:t>
            </a:r>
            <a:r>
              <a:rPr lang="de-DE" sz="2200" b="1" dirty="0" err="1" smtClean="0"/>
              <a:t>representation</a:t>
            </a:r>
            <a:endParaRPr lang="de-DE" sz="2200" b="1" dirty="0" smtClean="0"/>
          </a:p>
          <a:p>
            <a:r>
              <a:rPr lang="de-DE" sz="2200" dirty="0" smtClean="0"/>
              <a:t>(</a:t>
            </a:r>
            <a:r>
              <a:rPr lang="de-DE" sz="2200" dirty="0" err="1" smtClean="0"/>
              <a:t>databases</a:t>
            </a:r>
            <a:r>
              <a:rPr lang="de-DE" sz="2200" dirty="0" smtClean="0"/>
              <a:t>, </a:t>
            </a:r>
            <a:r>
              <a:rPr lang="de-DE" sz="2200" dirty="0" err="1" smtClean="0"/>
              <a:t>publications</a:t>
            </a:r>
            <a:r>
              <a:rPr lang="de-DE" sz="2200" dirty="0" smtClean="0"/>
              <a:t>)</a:t>
            </a:r>
          </a:p>
          <a:p>
            <a:r>
              <a:rPr lang="de-DE" sz="2200" dirty="0" smtClean="0"/>
              <a:t>Name </a:t>
            </a:r>
            <a:r>
              <a:rPr lang="de-DE" sz="2200" dirty="0" err="1" smtClean="0"/>
              <a:t>maps</a:t>
            </a:r>
            <a:endParaRPr lang="de-DE" sz="2200" dirty="0" smtClean="0"/>
          </a:p>
          <a:p>
            <a:r>
              <a:rPr lang="de-DE" sz="2200" dirty="0" err="1" smtClean="0"/>
              <a:t>Resource</a:t>
            </a:r>
            <a:r>
              <a:rPr lang="de-DE" sz="2200" dirty="0" smtClean="0"/>
              <a:t> </a:t>
            </a:r>
            <a:r>
              <a:rPr lang="de-DE" sz="2200" dirty="0" err="1" smtClean="0"/>
              <a:t>maps</a:t>
            </a:r>
            <a:endParaRPr lang="de-DE" sz="2200" dirty="0" smtClean="0"/>
          </a:p>
          <a:p>
            <a:r>
              <a:rPr lang="de-DE" sz="2200" dirty="0" smtClean="0"/>
              <a:t>(</a:t>
            </a:r>
            <a:r>
              <a:rPr lang="de-DE" sz="2200" dirty="0" err="1" smtClean="0"/>
              <a:t>seasonal</a:t>
            </a:r>
            <a:r>
              <a:rPr lang="de-DE" sz="2200" dirty="0" smtClean="0"/>
              <a:t>) Mobility </a:t>
            </a:r>
            <a:r>
              <a:rPr lang="de-DE" sz="2200" dirty="0" err="1" smtClean="0"/>
              <a:t>maps</a:t>
            </a:r>
            <a:endParaRPr lang="de-DE" sz="2200" dirty="0" smtClean="0"/>
          </a:p>
          <a:p>
            <a:r>
              <a:rPr lang="de-DE" sz="2200" dirty="0" smtClean="0"/>
              <a:t>Life </a:t>
            </a:r>
            <a:r>
              <a:rPr lang="de-DE" sz="2200" dirty="0" err="1" smtClean="0"/>
              <a:t>trajectory</a:t>
            </a:r>
            <a:r>
              <a:rPr lang="de-DE" sz="2200" dirty="0" smtClean="0"/>
              <a:t> </a:t>
            </a:r>
            <a:r>
              <a:rPr lang="de-DE" sz="2200" dirty="0" err="1" smtClean="0"/>
              <a:t>maps</a:t>
            </a:r>
            <a:endParaRPr lang="de-DE" sz="2200" dirty="0" smtClean="0"/>
          </a:p>
          <a:p>
            <a:endParaRPr lang="de-DE" sz="2200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4876259" y="1052736"/>
            <a:ext cx="4258816" cy="28083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914400" rtl="0" eaLnBrk="1" latinLnBrk="0" hangingPunct="1">
              <a:spcBef>
                <a:spcPct val="20000"/>
              </a:spcBef>
              <a:buFont typeface="+mj-lt"/>
              <a:buAutoNum type="arabicParenBoth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2200" b="1" dirty="0" err="1" smtClean="0"/>
              <a:t>Representation</a:t>
            </a:r>
            <a:r>
              <a:rPr lang="de-DE" sz="2200" b="1" dirty="0" smtClean="0"/>
              <a:t> </a:t>
            </a:r>
            <a:r>
              <a:rPr lang="de-DE" sz="2200" b="1" dirty="0" err="1" smtClean="0"/>
              <a:t>strategy</a:t>
            </a:r>
            <a:endParaRPr lang="de-DE" sz="2200" b="1" dirty="0" smtClean="0"/>
          </a:p>
          <a:p>
            <a:r>
              <a:rPr lang="de-DE" sz="2200" dirty="0" smtClean="0"/>
              <a:t>Display </a:t>
            </a:r>
            <a:r>
              <a:rPr lang="de-DE" sz="2200" dirty="0" err="1" smtClean="0"/>
              <a:t>of</a:t>
            </a:r>
            <a:r>
              <a:rPr lang="de-DE" sz="2200" dirty="0" smtClean="0"/>
              <a:t> </a:t>
            </a:r>
            <a:r>
              <a:rPr lang="de-DE" sz="2200" dirty="0" err="1" smtClean="0"/>
              <a:t>map</a:t>
            </a:r>
            <a:r>
              <a:rPr lang="de-DE" sz="2200" dirty="0" smtClean="0"/>
              <a:t> </a:t>
            </a:r>
            <a:r>
              <a:rPr lang="de-DE" sz="2200" dirty="0" err="1" smtClean="0"/>
              <a:t>posters</a:t>
            </a:r>
            <a:r>
              <a:rPr lang="de-DE" sz="2200" dirty="0" smtClean="0"/>
              <a:t> (in </a:t>
            </a:r>
            <a:r>
              <a:rPr lang="de-DE" sz="2200" dirty="0" err="1" smtClean="0"/>
              <a:t>tourism</a:t>
            </a:r>
            <a:r>
              <a:rPr lang="de-DE" sz="2200" dirty="0" smtClean="0"/>
              <a:t> </a:t>
            </a:r>
            <a:r>
              <a:rPr lang="de-DE" sz="2200" dirty="0" err="1" smtClean="0"/>
              <a:t>information</a:t>
            </a:r>
            <a:r>
              <a:rPr lang="de-DE" sz="2200" dirty="0" smtClean="0"/>
              <a:t>, </a:t>
            </a:r>
            <a:r>
              <a:rPr lang="de-DE" sz="2200" dirty="0" err="1" smtClean="0"/>
              <a:t>exhibition</a:t>
            </a:r>
            <a:r>
              <a:rPr lang="de-DE" sz="2200" dirty="0" smtClean="0"/>
              <a:t> </a:t>
            </a:r>
            <a:r>
              <a:rPr lang="de-DE" sz="2200" dirty="0" err="1" smtClean="0"/>
              <a:t>for</a:t>
            </a:r>
            <a:r>
              <a:rPr lang="de-DE" sz="2200" dirty="0" smtClean="0"/>
              <a:t> 100yrs </a:t>
            </a:r>
            <a:r>
              <a:rPr lang="de-DE" sz="2200" dirty="0" err="1" smtClean="0"/>
              <a:t>celebration</a:t>
            </a:r>
            <a:r>
              <a:rPr lang="de-DE" sz="2200" dirty="0" smtClean="0"/>
              <a:t>)</a:t>
            </a:r>
          </a:p>
          <a:p>
            <a:r>
              <a:rPr lang="de-DE" sz="2200" dirty="0" smtClean="0"/>
              <a:t>Booklets</a:t>
            </a:r>
          </a:p>
          <a:p>
            <a:r>
              <a:rPr lang="de-DE" sz="2200" dirty="0" smtClean="0"/>
              <a:t>T-Shirts, </a:t>
            </a:r>
            <a:r>
              <a:rPr lang="de-DE" sz="2200" dirty="0" err="1" smtClean="0"/>
              <a:t>postcards</a:t>
            </a:r>
            <a:endParaRPr lang="de-DE" sz="2200" dirty="0" smtClean="0"/>
          </a:p>
          <a:p>
            <a:r>
              <a:rPr lang="de-DE" sz="2200" dirty="0" err="1" smtClean="0"/>
              <a:t>website</a:t>
            </a:r>
            <a:endParaRPr lang="de-DE" sz="2200" dirty="0" smtClean="0"/>
          </a:p>
          <a:p>
            <a:endParaRPr lang="de-DE" sz="22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22427" r="67610" b="37615"/>
          <a:stretch/>
        </p:blipFill>
        <p:spPr bwMode="auto">
          <a:xfrm>
            <a:off x="107504" y="3690080"/>
            <a:ext cx="2498592" cy="17877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4" name="Gruppieren 13"/>
          <p:cNvGrpSpPr/>
          <p:nvPr/>
        </p:nvGrpSpPr>
        <p:grpSpPr>
          <a:xfrm>
            <a:off x="555395" y="3989721"/>
            <a:ext cx="2550376" cy="1974448"/>
            <a:chOff x="-1208889" y="4013448"/>
            <a:chExt cx="2550376" cy="1974448"/>
          </a:xfrm>
        </p:grpSpPr>
        <p:pic>
          <p:nvPicPr>
            <p:cNvPr id="3075" name="Picture 3" descr="D:\Daten\HiDrive\Privat_harald\projekte\01_Etosha\2008_EtoshaMapo\Website\maps\haiom_settlements_larg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7104" y="4013448"/>
              <a:ext cx="2498591" cy="178800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D:\Daten\HiDrive\Privat_harald\projekte\01_Etosha\2008_EtoshaMapo\Website\maps\haiom_settlements_thumb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08889" y="4717896"/>
              <a:ext cx="1270000" cy="1270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uppieren 14"/>
          <p:cNvGrpSpPr/>
          <p:nvPr/>
        </p:nvGrpSpPr>
        <p:grpSpPr>
          <a:xfrm>
            <a:off x="5292080" y="4515750"/>
            <a:ext cx="3580079" cy="1878131"/>
            <a:chOff x="5148064" y="4584773"/>
            <a:chExt cx="3868111" cy="2029234"/>
          </a:xfrm>
        </p:grpSpPr>
        <p:pic>
          <p:nvPicPr>
            <p:cNvPr id="3081" name="Picture 9" descr="D:\Daten\HiDrive\Privat_harald\projekte\01_Etosha\2008_EtoshaMapo\Website\images\Haicom book 2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363" y="4728308"/>
              <a:ext cx="3708812" cy="18856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D:\Daten\HiDrive\Privat_harald\projekte\01_Etosha\2008_EtoshaMapo\Website\images\Haicom book 2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7554" y="4656943"/>
              <a:ext cx="3716933" cy="189121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D:\Daten\HiDrive\Privat_harald\projekte\01_Etosha\2008_EtoshaMapo\Website\images\Haicom book 1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584773"/>
              <a:ext cx="3716933" cy="188982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82" name="Picture 10" descr="D:\Daten\HiDrive\Privat_harald\projekte\01_Etosha\2008_EtoshaMapo\Website\maps\life_Han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1" t="30837" r="2643" b="20521"/>
          <a:stretch/>
        </p:blipFill>
        <p:spPr bwMode="auto">
          <a:xfrm>
            <a:off x="1691680" y="4293096"/>
            <a:ext cx="2498592" cy="181327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Daten\HiDrive\Privat_harald\projekte\01_Etosha\2008_EtoshaMapo\Website\maps\plants_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1" t="2760" r="6669" b="57367"/>
          <a:stretch/>
        </p:blipFill>
        <p:spPr bwMode="auto">
          <a:xfrm>
            <a:off x="2353057" y="4883724"/>
            <a:ext cx="2551581" cy="181327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6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 descr="D:\Daten\HiDrive\Privat_harald\projekte\01_Etosha\2008_EtoshaMapo\Website\maps\place nam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05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58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Outcomes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4644008" y="1044615"/>
            <a:ext cx="4176464" cy="49766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914400" rtl="0" eaLnBrk="1" latinLnBrk="0" hangingPunct="1">
              <a:spcBef>
                <a:spcPct val="20000"/>
              </a:spcBef>
              <a:buFont typeface="+mj-lt"/>
              <a:buAutoNum type="arabicParenBoth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200" b="1" dirty="0" smtClean="0"/>
              <a:t>Mapping</a:t>
            </a:r>
            <a:r>
              <a:rPr lang="de-DE" sz="2200" b="1" i="1" dirty="0" smtClean="0"/>
              <a:t> </a:t>
            </a:r>
            <a:r>
              <a:rPr lang="de-DE" sz="2200" b="1" i="1" dirty="0" err="1" smtClean="0"/>
              <a:t>products</a:t>
            </a:r>
            <a:endParaRPr lang="de-DE" sz="2200" b="1" i="1" dirty="0" smtClean="0"/>
          </a:p>
          <a:p>
            <a:r>
              <a:rPr lang="de-DE" sz="2200" b="1" dirty="0" smtClean="0"/>
              <a:t>Reports</a:t>
            </a:r>
            <a:r>
              <a:rPr lang="de-DE" sz="2200" dirty="0" smtClean="0"/>
              <a:t> in </a:t>
            </a:r>
            <a:r>
              <a:rPr lang="de-DE" sz="2200" dirty="0" err="1" smtClean="0"/>
              <a:t>newspapers</a:t>
            </a:r>
            <a:r>
              <a:rPr lang="de-DE" sz="2200" dirty="0" smtClean="0"/>
              <a:t> </a:t>
            </a:r>
            <a:r>
              <a:rPr lang="de-DE" sz="2200" dirty="0" err="1" smtClean="0"/>
              <a:t>and</a:t>
            </a:r>
            <a:r>
              <a:rPr lang="de-DE" sz="2200" dirty="0" smtClean="0"/>
              <a:t> </a:t>
            </a:r>
            <a:r>
              <a:rPr lang="de-DE" sz="2200" dirty="0" err="1" smtClean="0"/>
              <a:t>travel</a:t>
            </a:r>
            <a:r>
              <a:rPr lang="de-DE" sz="2200" dirty="0" smtClean="0"/>
              <a:t> </a:t>
            </a:r>
            <a:r>
              <a:rPr lang="de-DE" sz="2200" dirty="0" err="1" smtClean="0"/>
              <a:t>blogs</a:t>
            </a:r>
            <a:r>
              <a:rPr lang="de-DE" sz="2200" dirty="0" smtClean="0"/>
              <a:t> on </a:t>
            </a:r>
            <a:r>
              <a:rPr lang="de-DE" sz="2200" dirty="0" err="1" smtClean="0"/>
              <a:t>the</a:t>
            </a:r>
            <a:r>
              <a:rPr lang="de-DE" sz="2200" dirty="0" smtClean="0"/>
              <a:t> </a:t>
            </a:r>
            <a:r>
              <a:rPr lang="de-DE" sz="2200" dirty="0" err="1" smtClean="0"/>
              <a:t>cultural</a:t>
            </a:r>
            <a:r>
              <a:rPr lang="de-DE" sz="2200" dirty="0" smtClean="0"/>
              <a:t> </a:t>
            </a:r>
            <a:r>
              <a:rPr lang="de-DE" sz="2200" dirty="0" err="1" smtClean="0"/>
              <a:t>heritage</a:t>
            </a:r>
            <a:r>
              <a:rPr lang="de-DE" sz="2200" dirty="0"/>
              <a:t> </a:t>
            </a:r>
            <a:r>
              <a:rPr lang="de-DE" sz="2200" dirty="0" smtClean="0">
                <a:sym typeface="Wingdings" panose="05000000000000000000" pitchFamily="2" charset="2"/>
              </a:rPr>
              <a:t> </a:t>
            </a:r>
            <a:r>
              <a:rPr lang="de-DE" sz="2200" dirty="0" err="1" smtClean="0">
                <a:sym typeface="Wingdings" panose="05000000000000000000" pitchFamily="2" charset="2"/>
              </a:rPr>
              <a:t>slightly</a:t>
            </a:r>
            <a:r>
              <a:rPr lang="de-DE" sz="2200" dirty="0" smtClean="0"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sym typeface="Wingdings" panose="05000000000000000000" pitchFamily="2" charset="2"/>
              </a:rPr>
              <a:t>better</a:t>
            </a:r>
            <a:r>
              <a:rPr lang="de-DE" sz="2200" dirty="0" smtClean="0">
                <a:sym typeface="Wingdings" panose="05000000000000000000" pitchFamily="2" charset="2"/>
              </a:rPr>
              <a:t> </a:t>
            </a:r>
            <a:r>
              <a:rPr lang="de-DE" sz="2200" b="1" dirty="0" err="1" smtClean="0">
                <a:sym typeface="Wingdings" panose="05000000000000000000" pitchFamily="2" charset="2"/>
              </a:rPr>
              <a:t>representation</a:t>
            </a:r>
            <a:endParaRPr lang="de-DE" sz="2200" b="1" dirty="0" smtClean="0">
              <a:sym typeface="Wingdings" panose="05000000000000000000" pitchFamily="2" charset="2"/>
            </a:endParaRPr>
          </a:p>
          <a:p>
            <a:r>
              <a:rPr lang="de-DE" sz="2200" dirty="0" err="1" smtClean="0">
                <a:sym typeface="Wingdings" panose="05000000000000000000" pitchFamily="2" charset="2"/>
              </a:rPr>
              <a:t>Some</a:t>
            </a:r>
            <a:r>
              <a:rPr lang="de-DE" sz="2200" dirty="0" smtClean="0">
                <a:sym typeface="Wingdings" panose="05000000000000000000" pitchFamily="2" charset="2"/>
              </a:rPr>
              <a:t> </a:t>
            </a:r>
            <a:r>
              <a:rPr lang="de-DE" sz="2200" b="1" dirty="0" err="1" smtClean="0">
                <a:sym typeface="Wingdings" panose="05000000000000000000" pitchFamily="2" charset="2"/>
              </a:rPr>
              <a:t>conflicts</a:t>
            </a:r>
            <a:r>
              <a:rPr lang="de-DE" sz="2200" dirty="0" smtClean="0">
                <a:sym typeface="Wingdings" panose="05000000000000000000" pitchFamily="2" charset="2"/>
              </a:rPr>
              <a:t> in </a:t>
            </a:r>
            <a:r>
              <a:rPr lang="de-DE" sz="2200" dirty="0" err="1" smtClean="0">
                <a:sym typeface="Wingdings" panose="05000000000000000000" pitchFamily="2" charset="2"/>
              </a:rPr>
              <a:t>the</a:t>
            </a:r>
            <a:r>
              <a:rPr lang="de-DE" sz="2200" dirty="0" smtClean="0">
                <a:sym typeface="Wingdings" panose="05000000000000000000" pitchFamily="2" charset="2"/>
              </a:rPr>
              <a:t> Hai||</a:t>
            </a:r>
            <a:r>
              <a:rPr lang="de-DE" sz="2200" dirty="0" err="1" smtClean="0">
                <a:sym typeface="Wingdings" panose="05000000000000000000" pitchFamily="2" charset="2"/>
              </a:rPr>
              <a:t>om</a:t>
            </a:r>
            <a:r>
              <a:rPr lang="de-DE" sz="2200" dirty="0" smtClean="0"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sym typeface="Wingdings" panose="05000000000000000000" pitchFamily="2" charset="2"/>
              </a:rPr>
              <a:t>community</a:t>
            </a:r>
            <a:r>
              <a:rPr lang="de-DE" sz="2200" dirty="0" smtClean="0"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sym typeface="Wingdings" panose="05000000000000000000" pitchFamily="2" charset="2"/>
              </a:rPr>
              <a:t>over</a:t>
            </a:r>
            <a:r>
              <a:rPr lang="de-DE" sz="2200" dirty="0" smtClean="0"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sym typeface="Wingdings" panose="05000000000000000000" pitchFamily="2" charset="2"/>
              </a:rPr>
              <a:t>legitimacy</a:t>
            </a:r>
            <a:r>
              <a:rPr lang="de-DE" sz="2200" dirty="0" smtClean="0"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sym typeface="Wingdings" panose="05000000000000000000" pitchFamily="2" charset="2"/>
              </a:rPr>
              <a:t>of</a:t>
            </a:r>
            <a:r>
              <a:rPr lang="de-DE" sz="2200" dirty="0" smtClean="0">
                <a:sym typeface="Wingdings" panose="05000000000000000000" pitchFamily="2" charset="2"/>
              </a:rPr>
              <a:t> “</a:t>
            </a:r>
            <a:r>
              <a:rPr lang="de-DE" sz="2200" dirty="0" err="1" smtClean="0">
                <a:sym typeface="Wingdings" panose="05000000000000000000" pitchFamily="2" charset="2"/>
              </a:rPr>
              <a:t>belonging</a:t>
            </a:r>
            <a:r>
              <a:rPr lang="de-DE" sz="2200" dirty="0" smtClean="0">
                <a:sym typeface="Wingdings" panose="05000000000000000000" pitchFamily="2" charset="2"/>
              </a:rPr>
              <a:t>“ </a:t>
            </a:r>
            <a:r>
              <a:rPr lang="de-DE" sz="2200" dirty="0" err="1" smtClean="0">
                <a:sym typeface="Wingdings" panose="05000000000000000000" pitchFamily="2" charset="2"/>
              </a:rPr>
              <a:t>to</a:t>
            </a:r>
            <a:r>
              <a:rPr lang="de-DE" sz="2200" dirty="0" smtClean="0">
                <a:sym typeface="Wingdings" panose="05000000000000000000" pitchFamily="2" charset="2"/>
              </a:rPr>
              <a:t> “</a:t>
            </a:r>
            <a:r>
              <a:rPr lang="de-DE" sz="2200" dirty="0" err="1" smtClean="0">
                <a:sym typeface="Wingdings" panose="05000000000000000000" pitchFamily="2" charset="2"/>
              </a:rPr>
              <a:t>Etosha</a:t>
            </a:r>
            <a:r>
              <a:rPr lang="de-DE" sz="2200" dirty="0" smtClean="0">
                <a:sym typeface="Wingdings" panose="05000000000000000000" pitchFamily="2" charset="2"/>
              </a:rPr>
              <a:t> Hai||</a:t>
            </a:r>
            <a:r>
              <a:rPr lang="de-DE" sz="2200" dirty="0" err="1" smtClean="0">
                <a:sym typeface="Wingdings" panose="05000000000000000000" pitchFamily="2" charset="2"/>
              </a:rPr>
              <a:t>om</a:t>
            </a:r>
            <a:r>
              <a:rPr lang="de-DE" sz="2200" dirty="0" smtClean="0">
                <a:sym typeface="Wingdings" panose="05000000000000000000" pitchFamily="2" charset="2"/>
              </a:rPr>
              <a:t>“</a:t>
            </a:r>
            <a:endParaRPr lang="de-DE" sz="2200" dirty="0" smtClean="0"/>
          </a:p>
          <a:p>
            <a:r>
              <a:rPr lang="de-DE" sz="2200" dirty="0" smtClean="0"/>
              <a:t>Database (</a:t>
            </a:r>
            <a:r>
              <a:rPr lang="de-DE" sz="2200" dirty="0" err="1" smtClean="0"/>
              <a:t>places</a:t>
            </a:r>
            <a:r>
              <a:rPr lang="de-DE" sz="2200" dirty="0" smtClean="0"/>
              <a:t>, </a:t>
            </a:r>
            <a:r>
              <a:rPr lang="de-DE" sz="2200" dirty="0" err="1" smtClean="0"/>
              <a:t>settlements</a:t>
            </a:r>
            <a:r>
              <a:rPr lang="de-DE" sz="2200" dirty="0" smtClean="0"/>
              <a:t>, </a:t>
            </a:r>
            <a:r>
              <a:rPr lang="de-DE" sz="2200" dirty="0" err="1" smtClean="0"/>
              <a:t>resources</a:t>
            </a:r>
            <a:r>
              <a:rPr lang="de-DE" sz="2200" dirty="0" smtClean="0"/>
              <a:t>, etc.): </a:t>
            </a:r>
            <a:r>
              <a:rPr lang="de-DE" sz="2200" dirty="0" err="1" smtClean="0"/>
              <a:t>employed</a:t>
            </a:r>
            <a:r>
              <a:rPr lang="de-DE" sz="2200" dirty="0" smtClean="0"/>
              <a:t> in (potential) </a:t>
            </a:r>
            <a:r>
              <a:rPr lang="de-DE" sz="2200" b="1" dirty="0" err="1" smtClean="0"/>
              <a:t>land</a:t>
            </a:r>
            <a:r>
              <a:rPr lang="de-DE" sz="2200" b="1" dirty="0" smtClean="0"/>
              <a:t> </a:t>
            </a:r>
            <a:r>
              <a:rPr lang="de-DE" sz="2200" b="1" dirty="0" err="1" smtClean="0"/>
              <a:t>claims</a:t>
            </a:r>
            <a:r>
              <a:rPr lang="de-DE" sz="2200" dirty="0" smtClean="0"/>
              <a:t> </a:t>
            </a:r>
            <a:r>
              <a:rPr lang="de-DE" sz="2200" dirty="0" err="1" smtClean="0"/>
              <a:t>through</a:t>
            </a:r>
            <a:r>
              <a:rPr lang="de-DE" sz="2200" dirty="0" smtClean="0"/>
              <a:t> LAC</a:t>
            </a:r>
          </a:p>
          <a:p>
            <a:endParaRPr lang="de-DE" sz="2200" dirty="0" smtClean="0"/>
          </a:p>
          <a:p>
            <a:endParaRPr lang="de-DE" sz="22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67544" y="1044616"/>
            <a:ext cx="3960440" cy="33123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914400" rtl="0" eaLnBrk="1" latinLnBrk="0" hangingPunct="1">
              <a:spcBef>
                <a:spcPct val="20000"/>
              </a:spcBef>
              <a:buFont typeface="+mj-lt"/>
              <a:buAutoNum type="arabicParenBoth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200" b="1" dirty="0" smtClean="0"/>
              <a:t>Mapping </a:t>
            </a:r>
            <a:r>
              <a:rPr lang="de-DE" sz="2200" b="1" i="1" dirty="0" err="1" smtClean="0"/>
              <a:t>practices</a:t>
            </a:r>
            <a:r>
              <a:rPr lang="de-DE" sz="2200" b="1" i="1" dirty="0" smtClean="0"/>
              <a:t> </a:t>
            </a:r>
            <a:r>
              <a:rPr lang="de-DE" sz="2200" i="1" dirty="0" smtClean="0"/>
              <a:t>(</a:t>
            </a:r>
            <a:r>
              <a:rPr lang="de-DE" sz="2200" i="1" dirty="0" err="1" smtClean="0"/>
              <a:t>visiting</a:t>
            </a:r>
            <a:r>
              <a:rPr lang="de-DE" sz="2200" i="1" dirty="0" smtClean="0"/>
              <a:t>, </a:t>
            </a:r>
            <a:r>
              <a:rPr lang="de-DE" sz="2200" i="1" dirty="0" err="1" smtClean="0"/>
              <a:t>storytelling</a:t>
            </a:r>
            <a:r>
              <a:rPr lang="de-DE" sz="2200" i="1" dirty="0" smtClean="0"/>
              <a:t>, </a:t>
            </a:r>
            <a:r>
              <a:rPr lang="de-DE" sz="2200" i="1" dirty="0" err="1" smtClean="0"/>
              <a:t>singing&amp;dancing</a:t>
            </a:r>
            <a:r>
              <a:rPr lang="de-DE" sz="2200" i="1" dirty="0" smtClean="0"/>
              <a:t>, “</a:t>
            </a:r>
            <a:r>
              <a:rPr lang="de-DE" sz="2200" i="1" dirty="0" err="1" smtClean="0"/>
              <a:t>re-discovering</a:t>
            </a:r>
            <a:r>
              <a:rPr lang="de-DE" sz="2200" i="1" dirty="0" smtClean="0"/>
              <a:t>“ </a:t>
            </a:r>
            <a:r>
              <a:rPr lang="de-DE" sz="2200" i="1" dirty="0" err="1" smtClean="0"/>
              <a:t>places</a:t>
            </a:r>
            <a:r>
              <a:rPr lang="de-DE" sz="2200" i="1" dirty="0" smtClean="0"/>
              <a:t>):</a:t>
            </a:r>
          </a:p>
          <a:p>
            <a:r>
              <a:rPr lang="de-DE" sz="2200" dirty="0" smtClean="0"/>
              <a:t>Re-</a:t>
            </a:r>
            <a:r>
              <a:rPr lang="de-DE" sz="2200" dirty="0" err="1" smtClean="0"/>
              <a:t>focussing</a:t>
            </a:r>
            <a:r>
              <a:rPr lang="de-DE" sz="2200" dirty="0" smtClean="0"/>
              <a:t> </a:t>
            </a:r>
            <a:r>
              <a:rPr lang="de-DE" sz="2200" dirty="0" err="1" smtClean="0"/>
              <a:t>of</a:t>
            </a:r>
            <a:r>
              <a:rPr lang="de-DE" sz="2200" dirty="0" smtClean="0"/>
              <a:t> </a:t>
            </a:r>
            <a:r>
              <a:rPr lang="de-DE" sz="2200" dirty="0" err="1" smtClean="0"/>
              <a:t>attention</a:t>
            </a:r>
            <a:r>
              <a:rPr lang="de-DE" sz="2200" dirty="0" smtClean="0"/>
              <a:t> on (</a:t>
            </a:r>
            <a:r>
              <a:rPr lang="de-DE" sz="2200" dirty="0" err="1" smtClean="0"/>
              <a:t>value</a:t>
            </a:r>
            <a:r>
              <a:rPr lang="de-DE" sz="2200" dirty="0" smtClean="0"/>
              <a:t> </a:t>
            </a:r>
            <a:r>
              <a:rPr lang="de-DE" sz="2200" dirty="0" err="1" smtClean="0"/>
              <a:t>of</a:t>
            </a:r>
            <a:r>
              <a:rPr lang="de-DE" sz="2200" dirty="0" smtClean="0"/>
              <a:t>) </a:t>
            </a:r>
            <a:r>
              <a:rPr lang="de-DE" sz="2200" b="1" dirty="0" err="1" smtClean="0"/>
              <a:t>cultural</a:t>
            </a:r>
            <a:r>
              <a:rPr lang="de-DE" sz="2200" b="1" dirty="0" smtClean="0"/>
              <a:t> </a:t>
            </a:r>
            <a:r>
              <a:rPr lang="de-DE" sz="2200" b="1" dirty="0" err="1" smtClean="0"/>
              <a:t>history</a:t>
            </a:r>
            <a:r>
              <a:rPr lang="de-DE" sz="2200" b="1" dirty="0" smtClean="0"/>
              <a:t> </a:t>
            </a:r>
          </a:p>
          <a:p>
            <a:r>
              <a:rPr lang="de-DE" sz="2200" dirty="0" err="1" smtClean="0"/>
              <a:t>Rasing</a:t>
            </a:r>
            <a:r>
              <a:rPr lang="de-DE" sz="2200" dirty="0" smtClean="0"/>
              <a:t> </a:t>
            </a:r>
            <a:r>
              <a:rPr lang="de-DE" sz="2200" dirty="0" err="1" smtClean="0"/>
              <a:t>of</a:t>
            </a:r>
            <a:r>
              <a:rPr lang="de-DE" sz="2200" dirty="0" smtClean="0"/>
              <a:t> </a:t>
            </a:r>
            <a:r>
              <a:rPr lang="de-DE" sz="2200" dirty="0" err="1" smtClean="0"/>
              <a:t>interest</a:t>
            </a:r>
            <a:r>
              <a:rPr lang="de-DE" sz="2200" dirty="0" smtClean="0"/>
              <a:t> + </a:t>
            </a:r>
            <a:r>
              <a:rPr lang="de-DE" sz="2200" dirty="0" err="1" smtClean="0"/>
              <a:t>involvement</a:t>
            </a:r>
            <a:r>
              <a:rPr lang="de-DE" sz="2200" dirty="0" smtClean="0"/>
              <a:t> </a:t>
            </a:r>
            <a:r>
              <a:rPr lang="de-DE" sz="2200" dirty="0" err="1" smtClean="0"/>
              <a:t>of</a:t>
            </a:r>
            <a:r>
              <a:rPr lang="de-DE" sz="2200" dirty="0" smtClean="0"/>
              <a:t> </a:t>
            </a:r>
            <a:r>
              <a:rPr lang="de-DE" sz="2200" dirty="0" err="1" smtClean="0"/>
              <a:t>the</a:t>
            </a:r>
            <a:r>
              <a:rPr lang="de-DE" sz="2200" dirty="0" smtClean="0"/>
              <a:t> </a:t>
            </a:r>
            <a:r>
              <a:rPr lang="de-DE" sz="2200" b="1" dirty="0" err="1" smtClean="0"/>
              <a:t>younger</a:t>
            </a:r>
            <a:r>
              <a:rPr lang="de-DE" sz="2200" b="1" dirty="0" smtClean="0"/>
              <a:t> </a:t>
            </a:r>
            <a:r>
              <a:rPr lang="de-DE" sz="2200" b="1" dirty="0" err="1" smtClean="0"/>
              <a:t>generation</a:t>
            </a:r>
            <a:endParaRPr lang="de-DE" sz="2200" b="1" dirty="0" smtClean="0"/>
          </a:p>
          <a:p>
            <a:endParaRPr lang="de-DE" sz="2200" dirty="0" smtClean="0"/>
          </a:p>
          <a:p>
            <a:endParaRPr lang="de-DE" sz="2200" dirty="0"/>
          </a:p>
        </p:txBody>
      </p:sp>
      <p:pic>
        <p:nvPicPr>
          <p:cNvPr id="8194" name="Picture 2" descr="D:\Daten\HiDrive\Privat_harald\Presentations\2017_12_Cologne_Cultural_Mapping\IMG_28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01" b="10043"/>
          <a:stretch/>
        </p:blipFill>
        <p:spPr bwMode="auto">
          <a:xfrm>
            <a:off x="484624" y="4005064"/>
            <a:ext cx="4104455" cy="228583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833158" y="6230118"/>
            <a:ext cx="1511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i="1" dirty="0" err="1" smtClean="0"/>
              <a:t>Sources</a:t>
            </a:r>
            <a:r>
              <a:rPr lang="de-DE" sz="1000" i="1" dirty="0" smtClean="0"/>
              <a:t>: Dieckmann 2004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19663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Reflections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124744"/>
            <a:ext cx="5112568" cy="5001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b="1" dirty="0" err="1" smtClean="0"/>
              <a:t>Ontological</a:t>
            </a:r>
            <a:r>
              <a:rPr lang="de-DE" sz="2000" dirty="0" smtClean="0"/>
              <a:t>: </a:t>
            </a:r>
            <a:r>
              <a:rPr lang="de-DE" sz="2000" dirty="0" err="1" smtClean="0"/>
              <a:t>What</a:t>
            </a:r>
            <a:r>
              <a:rPr lang="de-DE" sz="2000" dirty="0" smtClean="0"/>
              <a:t> do/</a:t>
            </a:r>
            <a:r>
              <a:rPr lang="de-DE" sz="2000" dirty="0" err="1" smtClean="0"/>
              <a:t>can</a:t>
            </a:r>
            <a:r>
              <a:rPr lang="de-DE" sz="2000" dirty="0" smtClean="0"/>
              <a:t> </a:t>
            </a:r>
            <a:r>
              <a:rPr lang="de-DE" sz="2000" dirty="0" err="1" smtClean="0"/>
              <a:t>we</a:t>
            </a:r>
            <a:r>
              <a:rPr lang="de-DE" sz="2000" dirty="0" smtClean="0"/>
              <a:t> </a:t>
            </a:r>
            <a:r>
              <a:rPr lang="de-DE" sz="2000" dirty="0" err="1" smtClean="0"/>
              <a:t>map</a:t>
            </a:r>
            <a:r>
              <a:rPr lang="de-DE" sz="2000" dirty="0" smtClean="0"/>
              <a:t> (</a:t>
            </a:r>
            <a:r>
              <a:rPr lang="de-DE" sz="2000" i="1" dirty="0" err="1" smtClean="0"/>
              <a:t>put</a:t>
            </a:r>
            <a:r>
              <a:rPr lang="de-DE" sz="2000" i="1" dirty="0" smtClean="0"/>
              <a:t> on a </a:t>
            </a:r>
            <a:r>
              <a:rPr lang="de-DE" sz="2000" i="1" dirty="0" err="1" smtClean="0"/>
              <a:t>map</a:t>
            </a:r>
            <a:r>
              <a:rPr lang="de-DE" sz="2000" dirty="0" smtClean="0"/>
              <a:t>)? </a:t>
            </a:r>
            <a:r>
              <a:rPr lang="de-DE" sz="2000" dirty="0" err="1" smtClean="0"/>
              <a:t>What</a:t>
            </a:r>
            <a:r>
              <a:rPr lang="de-DE" sz="2000" dirty="0" smtClean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space</a:t>
            </a:r>
            <a:r>
              <a:rPr lang="de-DE" sz="2000" dirty="0"/>
              <a:t>? </a:t>
            </a:r>
            <a:r>
              <a:rPr lang="de-DE" sz="2000" dirty="0" err="1"/>
              <a:t>What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a </a:t>
            </a:r>
            <a:r>
              <a:rPr lang="de-DE" sz="2000" dirty="0" err="1"/>
              <a:t>landscape</a:t>
            </a:r>
            <a:r>
              <a:rPr lang="de-DE" sz="2000" dirty="0"/>
              <a:t>? A </a:t>
            </a:r>
            <a:r>
              <a:rPr lang="de-DE" sz="2000" dirty="0" err="1"/>
              <a:t>territory</a:t>
            </a:r>
            <a:r>
              <a:rPr lang="de-DE" sz="2000" dirty="0"/>
              <a:t>? </a:t>
            </a:r>
          </a:p>
          <a:p>
            <a:pPr>
              <a:buFont typeface="Wingdings" panose="05000000000000000000" pitchFamily="2" charset="2"/>
              <a:buChar char=""/>
            </a:pPr>
            <a:r>
              <a:rPr lang="de-DE" sz="2000" dirty="0" err="1" smtClean="0"/>
              <a:t>cognition</a:t>
            </a:r>
            <a:r>
              <a:rPr lang="de-DE" sz="2000" dirty="0" smtClean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space</a:t>
            </a:r>
            <a:r>
              <a:rPr lang="de-DE" sz="2000" dirty="0"/>
              <a:t> </a:t>
            </a:r>
            <a:r>
              <a:rPr lang="de-DE" sz="2000" dirty="0" smtClean="0"/>
              <a:t>(</a:t>
            </a:r>
            <a:r>
              <a:rPr lang="de-DE" sz="2000" dirty="0" err="1" smtClean="0"/>
              <a:t>language</a:t>
            </a:r>
            <a:r>
              <a:rPr lang="de-DE" sz="2000" dirty="0" smtClean="0"/>
              <a:t> &amp; </a:t>
            </a:r>
            <a:r>
              <a:rPr lang="de-DE" sz="2000" dirty="0" err="1"/>
              <a:t>social</a:t>
            </a:r>
            <a:r>
              <a:rPr lang="de-DE" sz="2000" dirty="0"/>
              <a:t> </a:t>
            </a:r>
            <a:r>
              <a:rPr lang="de-DE" sz="2000" dirty="0" err="1"/>
              <a:t>practices</a:t>
            </a:r>
            <a:r>
              <a:rPr lang="de-DE" sz="2000" dirty="0"/>
              <a:t>, e.g. </a:t>
            </a:r>
            <a:r>
              <a:rPr lang="de-DE" sz="2000" dirty="0" smtClean="0"/>
              <a:t>ego- /geo-</a:t>
            </a:r>
            <a:r>
              <a:rPr lang="de-DE" sz="2000" dirty="0" err="1" smtClean="0"/>
              <a:t>centric</a:t>
            </a:r>
            <a:r>
              <a:rPr lang="de-DE" sz="2000" dirty="0" smtClean="0"/>
              <a:t>; ‘</a:t>
            </a:r>
            <a:r>
              <a:rPr lang="de-DE" sz="2000" i="1" dirty="0" err="1" smtClean="0"/>
              <a:t>topo-graphical</a:t>
            </a:r>
            <a:r>
              <a:rPr lang="de-DE" sz="2000" i="1" dirty="0" smtClean="0"/>
              <a:t> </a:t>
            </a:r>
            <a:r>
              <a:rPr lang="de-DE" sz="2000" i="1" dirty="0" err="1"/>
              <a:t>gossip</a:t>
            </a:r>
            <a:r>
              <a:rPr lang="de-DE" sz="2000" dirty="0" smtClean="0"/>
              <a:t>‘, cf  </a:t>
            </a:r>
            <a:r>
              <a:rPr lang="de-DE" sz="2000" dirty="0" err="1"/>
              <a:t>Widlok</a:t>
            </a:r>
            <a:r>
              <a:rPr lang="de-DE" sz="2000" dirty="0"/>
              <a:t> </a:t>
            </a:r>
            <a:r>
              <a:rPr lang="de-DE" sz="2000" dirty="0" smtClean="0"/>
              <a:t>1997, </a:t>
            </a:r>
            <a:r>
              <a:rPr lang="de-DE" sz="2000" dirty="0" err="1" smtClean="0"/>
              <a:t>mobility</a:t>
            </a:r>
            <a:r>
              <a:rPr lang="de-DE" sz="2000" dirty="0" smtClean="0"/>
              <a:t>) </a:t>
            </a:r>
          </a:p>
          <a:p>
            <a:pPr>
              <a:buFont typeface="Wingdings" panose="05000000000000000000" pitchFamily="2" charset="2"/>
              <a:buChar char=""/>
            </a:pPr>
            <a:r>
              <a:rPr lang="de-DE" sz="2000" dirty="0" err="1" smtClean="0"/>
              <a:t>Whose</a:t>
            </a:r>
            <a:r>
              <a:rPr lang="de-DE" sz="2000" dirty="0" smtClean="0"/>
              <a:t> </a:t>
            </a:r>
            <a:r>
              <a:rPr lang="de-DE" sz="2000" dirty="0" err="1" smtClean="0"/>
              <a:t>ontology</a:t>
            </a:r>
            <a:r>
              <a:rPr lang="de-DE" sz="2000" dirty="0" smtClean="0"/>
              <a:t>? </a:t>
            </a:r>
            <a:r>
              <a:rPr lang="de-DE" sz="2000" dirty="0" smtClean="0"/>
              <a:t>(e.g. </a:t>
            </a:r>
            <a:r>
              <a:rPr lang="de-DE" sz="2000" smtClean="0"/>
              <a:t>spirits</a:t>
            </a:r>
            <a:r>
              <a:rPr lang="de-DE" sz="2000" dirty="0" smtClean="0"/>
              <a:t>, </a:t>
            </a:r>
            <a:r>
              <a:rPr lang="de-DE" sz="2000" dirty="0" err="1" smtClean="0"/>
              <a:t>meaning</a:t>
            </a:r>
            <a:r>
              <a:rPr lang="de-DE" sz="2000" dirty="0" smtClean="0"/>
              <a:t>)</a:t>
            </a:r>
          </a:p>
          <a:p>
            <a:pPr marL="0" indent="0">
              <a:buNone/>
            </a:pPr>
            <a:r>
              <a:rPr lang="de-DE" sz="2000" b="1" dirty="0" err="1" smtClean="0"/>
              <a:t>Epistemological</a:t>
            </a:r>
            <a:r>
              <a:rPr lang="de-DE" sz="2000" b="1" dirty="0" smtClean="0"/>
              <a:t>: </a:t>
            </a:r>
            <a:r>
              <a:rPr lang="de-DE" sz="2000" dirty="0" err="1" smtClean="0"/>
              <a:t>How</a:t>
            </a:r>
            <a:r>
              <a:rPr lang="de-DE" sz="2000" dirty="0" smtClean="0"/>
              <a:t> </a:t>
            </a:r>
            <a:r>
              <a:rPr lang="de-DE" sz="2000" dirty="0" err="1" smtClean="0"/>
              <a:t>can</a:t>
            </a:r>
            <a:r>
              <a:rPr lang="de-DE" sz="2000" dirty="0" smtClean="0"/>
              <a:t> </a:t>
            </a:r>
            <a:r>
              <a:rPr lang="de-DE" sz="2000" dirty="0" err="1" smtClean="0"/>
              <a:t>we</a:t>
            </a:r>
            <a:r>
              <a:rPr lang="de-DE" sz="2000" dirty="0" smtClean="0"/>
              <a:t> </a:t>
            </a:r>
            <a:r>
              <a:rPr lang="de-DE" sz="2000" dirty="0" err="1" smtClean="0"/>
              <a:t>map</a:t>
            </a:r>
            <a:r>
              <a:rPr lang="de-DE" sz="2000" dirty="0" smtClean="0"/>
              <a:t> </a:t>
            </a:r>
            <a:r>
              <a:rPr lang="de-DE" sz="2000" dirty="0" err="1" smtClean="0"/>
              <a:t>it</a:t>
            </a:r>
            <a:r>
              <a:rPr lang="de-DE" sz="2000" dirty="0" smtClean="0"/>
              <a:t>? </a:t>
            </a:r>
            <a:r>
              <a:rPr lang="de-DE" sz="2000" dirty="0" err="1" smtClean="0"/>
              <a:t>How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en-US" sz="2000" dirty="0" smtClean="0"/>
              <a:t>categorize </a:t>
            </a:r>
            <a:r>
              <a:rPr lang="en-US" sz="2000" dirty="0"/>
              <a:t>a rich inventory of spatial knowledge, practices</a:t>
            </a:r>
            <a:r>
              <a:rPr lang="en-US" sz="2000" dirty="0" smtClean="0"/>
              <a:t>, meaning?</a:t>
            </a:r>
            <a:endParaRPr lang="de-DE" sz="2000" dirty="0" smtClean="0"/>
          </a:p>
          <a:p>
            <a:pPr>
              <a:buFont typeface="Wingdings" panose="05000000000000000000" pitchFamily="2" charset="2"/>
              <a:buChar char=""/>
            </a:pPr>
            <a:r>
              <a:rPr lang="de-DE" sz="2000" dirty="0" smtClean="0">
                <a:sym typeface="Wingdings" panose="05000000000000000000" pitchFamily="2" charset="2"/>
              </a:rPr>
              <a:t>not </a:t>
            </a:r>
            <a:r>
              <a:rPr lang="de-DE" sz="2000" dirty="0">
                <a:sym typeface="Wingdings" panose="05000000000000000000" pitchFamily="2" charset="2"/>
              </a:rPr>
              <a:t>all </a:t>
            </a:r>
            <a:r>
              <a:rPr lang="de-DE" sz="2000" dirty="0" err="1">
                <a:sym typeface="Wingdings" panose="05000000000000000000" pitchFamily="2" charset="2"/>
              </a:rPr>
              <a:t>places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can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be</a:t>
            </a:r>
            <a:r>
              <a:rPr lang="de-DE" sz="2000" dirty="0">
                <a:sym typeface="Wingdings" panose="05000000000000000000" pitchFamily="2" charset="2"/>
              </a:rPr>
              <a:t> (</a:t>
            </a:r>
            <a:r>
              <a:rPr lang="de-DE" sz="2000" dirty="0" err="1">
                <a:sym typeface="Wingdings" panose="05000000000000000000" pitchFamily="2" charset="2"/>
              </a:rPr>
              <a:t>easily</a:t>
            </a:r>
            <a:r>
              <a:rPr lang="de-DE" sz="2000" dirty="0">
                <a:sym typeface="Wingdings" panose="05000000000000000000" pitchFamily="2" charset="2"/>
              </a:rPr>
              <a:t>) </a:t>
            </a:r>
            <a:r>
              <a:rPr lang="de-DE" sz="2000" dirty="0" err="1" smtClean="0">
                <a:sym typeface="Wingdings" panose="05000000000000000000" pitchFamily="2" charset="2"/>
              </a:rPr>
              <a:t>mapped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smtClean="0">
                <a:sym typeface="Wingdings" panose="05000000000000000000" pitchFamily="2" charset="2"/>
              </a:rPr>
              <a:t>(=</a:t>
            </a:r>
            <a:r>
              <a:rPr lang="de-DE" sz="2000" dirty="0" err="1" smtClean="0">
                <a:sym typeface="Wingdings" panose="05000000000000000000" pitchFamily="2" charset="2"/>
              </a:rPr>
              <a:t>represented</a:t>
            </a:r>
            <a:r>
              <a:rPr lang="de-DE" sz="2000" dirty="0" smtClean="0">
                <a:sym typeface="Wingdings" panose="05000000000000000000" pitchFamily="2" charset="2"/>
              </a:rPr>
              <a:t>) </a:t>
            </a:r>
            <a:r>
              <a:rPr lang="de-DE" sz="2000" dirty="0" err="1" smtClean="0">
                <a:sym typeface="Wingdings" panose="05000000000000000000" pitchFamily="2" charset="2"/>
              </a:rPr>
              <a:t>with</a:t>
            </a:r>
            <a:r>
              <a:rPr lang="de-DE" sz="2000" dirty="0" smtClean="0">
                <a:sym typeface="Wingdings" panose="05000000000000000000" pitchFamily="2" charset="2"/>
              </a:rPr>
              <a:t> ‘</a:t>
            </a:r>
            <a:r>
              <a:rPr lang="de-DE" sz="2000" dirty="0" err="1" smtClean="0">
                <a:sym typeface="Wingdings" panose="05000000000000000000" pitchFamily="2" charset="2"/>
              </a:rPr>
              <a:t>our</a:t>
            </a:r>
            <a:r>
              <a:rPr lang="de-DE" sz="2000" dirty="0" smtClean="0">
                <a:sym typeface="Wingdings" panose="05000000000000000000" pitchFamily="2" charset="2"/>
              </a:rPr>
              <a:t>‘ </a:t>
            </a:r>
            <a:r>
              <a:rPr lang="de-DE" sz="2000" dirty="0" err="1" smtClean="0">
                <a:sym typeface="Wingdings" panose="05000000000000000000" pitchFamily="2" charset="2"/>
              </a:rPr>
              <a:t>systems</a:t>
            </a:r>
            <a:r>
              <a:rPr lang="de-DE" sz="2000" dirty="0" smtClean="0">
                <a:sym typeface="Wingdings" panose="05000000000000000000" pitchFamily="2" charset="2"/>
              </a:rPr>
              <a:t>: </a:t>
            </a:r>
            <a:r>
              <a:rPr lang="de-DE" sz="2000" dirty="0"/>
              <a:t>material </a:t>
            </a:r>
            <a:r>
              <a:rPr lang="de-DE" sz="2000" dirty="0" err="1"/>
              <a:t>objects</a:t>
            </a:r>
            <a:r>
              <a:rPr lang="de-DE" sz="2000" dirty="0"/>
              <a:t>, </a:t>
            </a:r>
            <a:r>
              <a:rPr lang="de-DE" sz="2000" dirty="0" err="1" smtClean="0"/>
              <a:t>social</a:t>
            </a:r>
            <a:r>
              <a:rPr lang="de-DE" sz="2000" dirty="0" smtClean="0"/>
              <a:t> </a:t>
            </a:r>
            <a:r>
              <a:rPr lang="de-DE" sz="2000" dirty="0" err="1" smtClean="0"/>
              <a:t>structures</a:t>
            </a:r>
            <a:r>
              <a:rPr lang="de-DE" sz="2000" dirty="0" smtClean="0"/>
              <a:t>, </a:t>
            </a:r>
            <a:r>
              <a:rPr lang="de-DE" sz="2000" dirty="0" err="1"/>
              <a:t>practices</a:t>
            </a:r>
            <a:r>
              <a:rPr lang="de-DE" sz="2000" dirty="0"/>
              <a:t>, </a:t>
            </a:r>
            <a:r>
              <a:rPr lang="de-DE" sz="2000" dirty="0" err="1" smtClean="0"/>
              <a:t>stories</a:t>
            </a:r>
            <a:r>
              <a:rPr lang="de-DE" sz="2000" dirty="0" smtClean="0"/>
              <a:t>, </a:t>
            </a:r>
            <a:r>
              <a:rPr lang="de-DE" sz="2000" dirty="0" err="1" smtClean="0"/>
              <a:t>imaginations</a:t>
            </a:r>
            <a:r>
              <a:rPr lang="de-DE" sz="2000" dirty="0"/>
              <a:t>, …</a:t>
            </a:r>
          </a:p>
          <a:p>
            <a:pPr>
              <a:buFont typeface="Wingdings" panose="05000000000000000000" pitchFamily="2" charset="2"/>
              <a:buChar char=""/>
            </a:pPr>
            <a:r>
              <a:rPr lang="de-DE" sz="2000" dirty="0" err="1" smtClean="0"/>
              <a:t>Stability</a:t>
            </a:r>
            <a:r>
              <a:rPr lang="de-DE" sz="2000" dirty="0" smtClean="0"/>
              <a:t> </a:t>
            </a:r>
            <a:r>
              <a:rPr lang="de-DE" sz="2000" dirty="0" err="1" smtClean="0"/>
              <a:t>over</a:t>
            </a:r>
            <a:r>
              <a:rPr lang="de-DE" sz="2000" dirty="0" smtClean="0"/>
              <a:t> time?</a:t>
            </a:r>
            <a:endParaRPr lang="de-DE" sz="2000" dirty="0"/>
          </a:p>
          <a:p>
            <a:pPr marL="457200" lvl="1" indent="0">
              <a:buNone/>
            </a:pPr>
            <a:endParaRPr lang="de-DE" sz="2000" dirty="0"/>
          </a:p>
          <a:p>
            <a:endParaRPr lang="de-DE" sz="20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pic>
        <p:nvPicPr>
          <p:cNvPr id="7" name="Picture 5" descr="Karte_ho_nas_go_tsi_g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63055"/>
            <a:ext cx="2867794" cy="21643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5" t="10458" r="18172" b="3255"/>
          <a:stretch/>
        </p:blipFill>
        <p:spPr bwMode="auto">
          <a:xfrm>
            <a:off x="6169915" y="3795301"/>
            <a:ext cx="2854055" cy="21539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156176" y="1188703"/>
            <a:ext cx="2611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Territoriality</a:t>
            </a:r>
            <a:r>
              <a:rPr lang="de-DE" dirty="0" smtClean="0"/>
              <a:t> + </a:t>
            </a:r>
            <a:r>
              <a:rPr lang="de-DE" dirty="0" err="1" smtClean="0"/>
              <a:t>boundaries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6087921" y="5949280"/>
            <a:ext cx="22284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i="1" dirty="0" err="1" smtClean="0"/>
              <a:t>Sources</a:t>
            </a:r>
            <a:r>
              <a:rPr lang="de-DE" sz="1000" i="1" dirty="0" smtClean="0"/>
              <a:t>: </a:t>
            </a:r>
            <a:r>
              <a:rPr lang="de-DE" sz="1000" i="1" dirty="0" err="1" smtClean="0"/>
              <a:t>Xoms</a:t>
            </a:r>
            <a:r>
              <a:rPr lang="de-DE" sz="1000" i="1" dirty="0" smtClean="0"/>
              <a:t> |Omis </a:t>
            </a:r>
            <a:r>
              <a:rPr lang="de-DE" sz="1000" i="1" dirty="0" err="1" smtClean="0"/>
              <a:t>project</a:t>
            </a:r>
            <a:r>
              <a:rPr lang="de-DE" sz="1000" i="1" dirty="0" smtClean="0"/>
              <a:t>, Friedrichs</a:t>
            </a:r>
            <a:endParaRPr lang="de-DE" sz="1000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7202168" y="3068960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0" b="1" dirty="0" smtClean="0">
                <a:solidFill>
                  <a:srgbClr val="C00000"/>
                </a:solidFill>
              </a:rPr>
              <a:t>?</a:t>
            </a:r>
            <a:endParaRPr lang="de-DE" sz="10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2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1098</Words>
  <Application>Microsoft Office PowerPoint</Application>
  <PresentationFormat>Bildschirmpräsentation (4:3)</PresentationFormat>
  <Paragraphs>162</Paragraphs>
  <Slides>15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Larissa-Design</vt:lpstr>
      <vt:lpstr>Cultural mapping with Hai||om in the Etosha National Park, Namibia</vt:lpstr>
      <vt:lpstr>Roadmap</vt:lpstr>
      <vt:lpstr>Background: documenting Hai||om cultural heritage in Etosha</vt:lpstr>
      <vt:lpstr>Background: documenting Hai||om cultural heritage in Etosha</vt:lpstr>
      <vt:lpstr>Mapping what? And what kind of mapping?</vt:lpstr>
      <vt:lpstr>Outputs</vt:lpstr>
      <vt:lpstr>PowerPoint-Präsentation</vt:lpstr>
      <vt:lpstr>Outcomes</vt:lpstr>
      <vt:lpstr>Reflections</vt:lpstr>
      <vt:lpstr>Reflections</vt:lpstr>
      <vt:lpstr>Conclusion/ Food for thought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Harald</dc:creator>
  <cp:lastModifiedBy>Harald Sterly</cp:lastModifiedBy>
  <cp:revision>75</cp:revision>
  <dcterms:modified xsi:type="dcterms:W3CDTF">2017-12-15T00:27:37Z</dcterms:modified>
</cp:coreProperties>
</file>