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70" r:id="rId2"/>
    <p:sldId id="291" r:id="rId3"/>
    <p:sldId id="269" r:id="rId4"/>
    <p:sldId id="275" r:id="rId5"/>
    <p:sldId id="288" r:id="rId6"/>
    <p:sldId id="271" r:id="rId7"/>
    <p:sldId id="279" r:id="rId8"/>
    <p:sldId id="286" r:id="rId9"/>
    <p:sldId id="272" r:id="rId10"/>
    <p:sldId id="280" r:id="rId11"/>
    <p:sldId id="287" r:id="rId12"/>
    <p:sldId id="281" r:id="rId13"/>
    <p:sldId id="277" r:id="rId14"/>
    <p:sldId id="278" r:id="rId15"/>
    <p:sldId id="261" r:id="rId16"/>
    <p:sldId id="283" r:id="rId17"/>
    <p:sldId id="290" r:id="rId1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e Basu" initials="HB"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2297"/>
    <p:restoredTop sz="94674"/>
  </p:normalViewPr>
  <p:slideViewPr>
    <p:cSldViewPr snapToGrid="0" snapToObjects="1">
      <p:cViewPr varScale="1">
        <p:scale>
          <a:sx n="62" d="100"/>
          <a:sy n="62" d="100"/>
        </p:scale>
        <p:origin x="224" y="33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commentAuthors" Target="commentAuthors.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12-12T12:38:31.169" idx="1">
    <p:pos x="10" y="10"/>
    <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FE4EFC-EE73-AE49-AC32-2C57F55B243F}" type="doc">
      <dgm:prSet loTypeId="urn:microsoft.com/office/officeart/2005/8/layout/cycle4" loCatId="" qsTypeId="urn:microsoft.com/office/officeart/2005/8/quickstyle/simple4" qsCatId="simple" csTypeId="urn:microsoft.com/office/officeart/2005/8/colors/accent1_2" csCatId="accent1" phldr="1"/>
      <dgm:spPr/>
      <dgm:t>
        <a:bodyPr/>
        <a:lstStyle/>
        <a:p>
          <a:endParaRPr lang="de-DE"/>
        </a:p>
      </dgm:t>
    </dgm:pt>
    <dgm:pt modelId="{D66D9C24-6E4C-A248-8D21-9E19BBD4CBF9}">
      <dgm:prSet phldrT="[Text]">
        <dgm:style>
          <a:lnRef idx="1">
            <a:schemeClr val="dk1"/>
          </a:lnRef>
          <a:fillRef idx="3">
            <a:schemeClr val="dk1"/>
          </a:fillRef>
          <a:effectRef idx="2">
            <a:schemeClr val="dk1"/>
          </a:effectRef>
          <a:fontRef idx="minor">
            <a:schemeClr val="lt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de-DE" dirty="0" smtClean="0"/>
            <a:t>Banks, Pension Funds, States, Insurance </a:t>
          </a:r>
          <a:r>
            <a:rPr lang="de-DE" dirty="0" err="1" smtClean="0"/>
            <a:t>corporations</a:t>
          </a:r>
          <a:r>
            <a:rPr lang="de-DE" dirty="0" smtClean="0"/>
            <a:t>, </a:t>
          </a:r>
          <a:r>
            <a:rPr lang="de-DE" dirty="0" err="1" smtClean="0"/>
            <a:t>more</a:t>
          </a:r>
          <a:r>
            <a:rPr lang="de-DE" dirty="0" smtClean="0"/>
            <a:t> </a:t>
          </a:r>
          <a:r>
            <a:rPr lang="de-DE" dirty="0" err="1" smtClean="0"/>
            <a:t>or</a:t>
          </a:r>
          <a:r>
            <a:rPr lang="de-DE" dirty="0" smtClean="0"/>
            <a:t> </a:t>
          </a:r>
          <a:r>
            <a:rPr lang="de-DE" dirty="0" err="1" smtClean="0"/>
            <a:t>less</a:t>
          </a:r>
          <a:r>
            <a:rPr lang="de-DE" dirty="0" smtClean="0"/>
            <a:t> </a:t>
          </a:r>
          <a:r>
            <a:rPr lang="de-DE" dirty="0" err="1" smtClean="0"/>
            <a:t>wealthy</a:t>
          </a:r>
          <a:r>
            <a:rPr lang="de-DE" dirty="0" smtClean="0"/>
            <a:t> </a:t>
          </a:r>
          <a:r>
            <a:rPr lang="de-DE" dirty="0" err="1" smtClean="0"/>
            <a:t>families</a:t>
          </a:r>
          <a:r>
            <a:rPr lang="de-DE" dirty="0" smtClean="0"/>
            <a:t>/</a:t>
          </a:r>
          <a:r>
            <a:rPr lang="de-DE" dirty="0" err="1" smtClean="0"/>
            <a:t>individuals</a:t>
          </a:r>
          <a:r>
            <a:rPr lang="de-DE" dirty="0" smtClean="0"/>
            <a:t> </a:t>
          </a:r>
        </a:p>
        <a:p>
          <a:pPr defTabSz="622300">
            <a:lnSpc>
              <a:spcPct val="90000"/>
            </a:lnSpc>
            <a:spcBef>
              <a:spcPct val="0"/>
            </a:spcBef>
            <a:spcAft>
              <a:spcPct val="35000"/>
            </a:spcAft>
          </a:pPr>
          <a:endParaRPr lang="de-DE" dirty="0"/>
        </a:p>
      </dgm:t>
    </dgm:pt>
    <dgm:pt modelId="{EAF1199A-0B12-9946-95BD-C26A0C6BB541}" type="parTrans" cxnId="{1FA8C780-38C2-C444-B30C-8087244298F5}">
      <dgm:prSet/>
      <dgm:spPr/>
      <dgm:t>
        <a:bodyPr/>
        <a:lstStyle/>
        <a:p>
          <a:endParaRPr lang="de-DE"/>
        </a:p>
      </dgm:t>
    </dgm:pt>
    <dgm:pt modelId="{E3282EF9-D911-BF40-88FC-E5A131CD8C05}" type="sibTrans" cxnId="{1FA8C780-38C2-C444-B30C-8087244298F5}">
      <dgm:prSet/>
      <dgm:spPr/>
      <dgm:t>
        <a:bodyPr/>
        <a:lstStyle/>
        <a:p>
          <a:endParaRPr lang="de-DE"/>
        </a:p>
      </dgm:t>
    </dgm:pt>
    <dgm:pt modelId="{F4D9AA96-710B-1447-A266-11B0E10342A7}">
      <dgm:prSet phldrT="[Text]"/>
      <dgm:spPr/>
      <dgm:t>
        <a:bodyPr/>
        <a:lstStyle/>
        <a:p>
          <a:r>
            <a:rPr lang="de-DE" dirty="0" smtClean="0"/>
            <a:t>Investors </a:t>
          </a:r>
          <a:r>
            <a:rPr lang="de-DE" dirty="0" err="1" smtClean="0"/>
            <a:t>controlling</a:t>
          </a:r>
          <a:r>
            <a:rPr lang="de-DE" dirty="0" smtClean="0"/>
            <a:t> different </a:t>
          </a:r>
          <a:r>
            <a:rPr lang="de-DE" dirty="0" err="1" smtClean="0"/>
            <a:t>amounts</a:t>
          </a:r>
          <a:r>
            <a:rPr lang="de-DE" dirty="0" smtClean="0"/>
            <a:t> </a:t>
          </a:r>
          <a:r>
            <a:rPr lang="de-DE" dirty="0" err="1" smtClean="0"/>
            <a:t>of</a:t>
          </a:r>
          <a:r>
            <a:rPr lang="de-DE" dirty="0" smtClean="0"/>
            <a:t> </a:t>
          </a:r>
          <a:r>
            <a:rPr lang="de-DE" dirty="0" err="1" smtClean="0"/>
            <a:t>capital</a:t>
          </a:r>
          <a:endParaRPr lang="de-DE" dirty="0"/>
        </a:p>
      </dgm:t>
    </dgm:pt>
    <dgm:pt modelId="{9BC86DFD-76B3-BB45-9876-62D0FD9C8CF4}" type="parTrans" cxnId="{E7F6807A-1B54-A249-A302-695260055F90}">
      <dgm:prSet/>
      <dgm:spPr/>
      <dgm:t>
        <a:bodyPr/>
        <a:lstStyle/>
        <a:p>
          <a:endParaRPr lang="de-DE"/>
        </a:p>
      </dgm:t>
    </dgm:pt>
    <dgm:pt modelId="{D567FCEB-4ADA-554A-93C1-CBC0389B81B3}" type="sibTrans" cxnId="{E7F6807A-1B54-A249-A302-695260055F90}">
      <dgm:prSet/>
      <dgm:spPr/>
      <dgm:t>
        <a:bodyPr/>
        <a:lstStyle/>
        <a:p>
          <a:endParaRPr lang="de-DE"/>
        </a:p>
      </dgm:t>
    </dgm:pt>
    <dgm:pt modelId="{9593D8CA-A067-C845-81BD-0DEB3B169450}">
      <dgm:prSet phldrT="[Text]">
        <dgm:style>
          <a:lnRef idx="3">
            <a:schemeClr val="lt1"/>
          </a:lnRef>
          <a:fillRef idx="1">
            <a:schemeClr val="dk1"/>
          </a:fillRef>
          <a:effectRef idx="1">
            <a:schemeClr val="dk1"/>
          </a:effectRef>
          <a:fontRef idx="minor">
            <a:schemeClr val="lt1"/>
          </a:fontRef>
        </dgm:style>
      </dgm:prSet>
      <dgm:spPr>
        <a:ln/>
      </dgm:spPr>
      <dgm:t>
        <a:bodyPr/>
        <a:lstStyle/>
        <a:p>
          <a:r>
            <a:rPr lang="de-DE" dirty="0" smtClean="0"/>
            <a:t>Professional </a:t>
          </a:r>
          <a:r>
            <a:rPr lang="de-DE" dirty="0" err="1" smtClean="0"/>
            <a:t>traders</a:t>
          </a:r>
          <a:r>
            <a:rPr lang="de-DE" dirty="0" smtClean="0"/>
            <a:t> </a:t>
          </a:r>
          <a:r>
            <a:rPr lang="de-DE" dirty="0" err="1" smtClean="0"/>
            <a:t>employed</a:t>
          </a:r>
          <a:r>
            <a:rPr lang="de-DE" dirty="0" smtClean="0"/>
            <a:t> </a:t>
          </a:r>
          <a:r>
            <a:rPr lang="de-DE" dirty="0" err="1" smtClean="0"/>
            <a:t>by</a:t>
          </a:r>
          <a:r>
            <a:rPr lang="de-DE" dirty="0" smtClean="0"/>
            <a:t> </a:t>
          </a:r>
          <a:r>
            <a:rPr lang="de-DE" dirty="0" err="1" smtClean="0"/>
            <a:t>banks</a:t>
          </a:r>
          <a:r>
            <a:rPr lang="de-DE" dirty="0" smtClean="0"/>
            <a:t>, Hedgefonds etc., </a:t>
          </a:r>
          <a:r>
            <a:rPr lang="de-DE" dirty="0" err="1" smtClean="0"/>
            <a:t>Self-employed</a:t>
          </a:r>
          <a:r>
            <a:rPr lang="de-DE" dirty="0" smtClean="0"/>
            <a:t> professional </a:t>
          </a:r>
          <a:r>
            <a:rPr lang="de-DE" dirty="0" err="1" smtClean="0"/>
            <a:t>traders</a:t>
          </a:r>
          <a:r>
            <a:rPr lang="de-DE" dirty="0" smtClean="0"/>
            <a:t>, </a:t>
          </a:r>
          <a:endParaRPr lang="de-DE" dirty="0"/>
        </a:p>
      </dgm:t>
    </dgm:pt>
    <dgm:pt modelId="{F66FFF9F-A466-184A-898C-E95F23E1A30D}" type="parTrans" cxnId="{AE5A7CCA-30D9-1C47-813E-88390937ACA3}">
      <dgm:prSet/>
      <dgm:spPr/>
      <dgm:t>
        <a:bodyPr/>
        <a:lstStyle/>
        <a:p>
          <a:endParaRPr lang="de-DE"/>
        </a:p>
      </dgm:t>
    </dgm:pt>
    <dgm:pt modelId="{4D67F0E9-E78E-7A43-A054-AB9802236A88}" type="sibTrans" cxnId="{AE5A7CCA-30D9-1C47-813E-88390937ACA3}">
      <dgm:prSet/>
      <dgm:spPr/>
      <dgm:t>
        <a:bodyPr/>
        <a:lstStyle/>
        <a:p>
          <a:endParaRPr lang="de-DE"/>
        </a:p>
      </dgm:t>
    </dgm:pt>
    <dgm:pt modelId="{2E17FE83-539C-A242-B6A0-264ECCA88E15}">
      <dgm:prSet phldrT="[Text]"/>
      <dgm:spPr/>
      <dgm:t>
        <a:bodyPr/>
        <a:lstStyle/>
        <a:p>
          <a:r>
            <a:rPr lang="de-DE" dirty="0" smtClean="0"/>
            <a:t>Traders: professional &amp; </a:t>
          </a:r>
          <a:r>
            <a:rPr lang="de-DE" dirty="0" err="1" smtClean="0"/>
            <a:t>amateurs</a:t>
          </a:r>
          <a:r>
            <a:rPr lang="de-DE" dirty="0" smtClean="0"/>
            <a:t> </a:t>
          </a:r>
          <a:endParaRPr lang="de-DE" dirty="0"/>
        </a:p>
      </dgm:t>
    </dgm:pt>
    <dgm:pt modelId="{7DDC9829-3C98-DF40-A5B0-189B3AA4957D}" type="parTrans" cxnId="{E7FD652B-4082-2E4D-8671-401B4A78CF4D}">
      <dgm:prSet/>
      <dgm:spPr/>
      <dgm:t>
        <a:bodyPr/>
        <a:lstStyle/>
        <a:p>
          <a:endParaRPr lang="de-DE"/>
        </a:p>
      </dgm:t>
    </dgm:pt>
    <dgm:pt modelId="{DD8711BA-CBD1-8A4F-88BC-9026DBDDB231}" type="sibTrans" cxnId="{E7FD652B-4082-2E4D-8671-401B4A78CF4D}">
      <dgm:prSet/>
      <dgm:spPr/>
      <dgm:t>
        <a:bodyPr/>
        <a:lstStyle/>
        <a:p>
          <a:endParaRPr lang="de-DE"/>
        </a:p>
      </dgm:t>
    </dgm:pt>
    <dgm:pt modelId="{0DFC8111-322A-D84C-828E-0EE925E86960}">
      <dgm:prSet phldrT="[Text]">
        <dgm:style>
          <a:lnRef idx="1">
            <a:schemeClr val="dk1"/>
          </a:lnRef>
          <a:fillRef idx="3">
            <a:schemeClr val="dk1"/>
          </a:fillRef>
          <a:effectRef idx="2">
            <a:schemeClr val="dk1"/>
          </a:effectRef>
          <a:fontRef idx="minor">
            <a:schemeClr val="lt1"/>
          </a:fontRef>
        </dgm:style>
      </dgm:prSet>
      <dgm:spPr/>
      <dgm:t>
        <a:bodyPr/>
        <a:lstStyle/>
        <a:p>
          <a:r>
            <a:rPr lang="de-DE" dirty="0" smtClean="0"/>
            <a:t>Life-ticker, </a:t>
          </a:r>
          <a:r>
            <a:rPr lang="de-DE" dirty="0" err="1" smtClean="0"/>
            <a:t>trading</a:t>
          </a:r>
          <a:r>
            <a:rPr lang="de-DE" dirty="0" smtClean="0"/>
            <a:t> </a:t>
          </a:r>
          <a:r>
            <a:rPr lang="de-DE" dirty="0" err="1" smtClean="0"/>
            <a:t>desks</a:t>
          </a:r>
          <a:r>
            <a:rPr lang="de-DE" dirty="0" smtClean="0"/>
            <a:t> &amp; </a:t>
          </a:r>
          <a:r>
            <a:rPr lang="de-DE" dirty="0" err="1" smtClean="0"/>
            <a:t>charting</a:t>
          </a:r>
          <a:r>
            <a:rPr lang="de-DE" dirty="0" smtClean="0"/>
            <a:t> </a:t>
          </a:r>
          <a:r>
            <a:rPr lang="de-DE" dirty="0" err="1" smtClean="0"/>
            <a:t>software</a:t>
          </a:r>
          <a:r>
            <a:rPr lang="de-DE" dirty="0" smtClean="0"/>
            <a:t>, </a:t>
          </a:r>
          <a:r>
            <a:rPr lang="de-DE" dirty="0" err="1" smtClean="0"/>
            <a:t>chatrooms</a:t>
          </a:r>
          <a:r>
            <a:rPr lang="de-DE" dirty="0" smtClean="0"/>
            <a:t>, </a:t>
          </a:r>
          <a:r>
            <a:rPr lang="de-DE" dirty="0" err="1" smtClean="0"/>
            <a:t>sentiment</a:t>
          </a:r>
          <a:r>
            <a:rPr lang="de-DE" dirty="0" smtClean="0"/>
            <a:t> </a:t>
          </a:r>
          <a:r>
            <a:rPr lang="de-DE" dirty="0" err="1" smtClean="0"/>
            <a:t>index</a:t>
          </a:r>
          <a:r>
            <a:rPr lang="de-DE" dirty="0" smtClean="0"/>
            <a:t> etc. </a:t>
          </a:r>
          <a:endParaRPr lang="de-DE" dirty="0"/>
        </a:p>
      </dgm:t>
    </dgm:pt>
    <dgm:pt modelId="{CF88AA8A-856D-CC42-9318-3241185A6E8C}" type="parTrans" cxnId="{36D1BDDC-1CC0-1443-A723-2AAA65F98420}">
      <dgm:prSet/>
      <dgm:spPr/>
      <dgm:t>
        <a:bodyPr/>
        <a:lstStyle/>
        <a:p>
          <a:endParaRPr lang="de-DE"/>
        </a:p>
      </dgm:t>
    </dgm:pt>
    <dgm:pt modelId="{6FD1F428-0688-4F4C-96CD-6F971C2598A2}" type="sibTrans" cxnId="{36D1BDDC-1CC0-1443-A723-2AAA65F98420}">
      <dgm:prSet/>
      <dgm:spPr/>
      <dgm:t>
        <a:bodyPr/>
        <a:lstStyle/>
        <a:p>
          <a:endParaRPr lang="de-DE"/>
        </a:p>
      </dgm:t>
    </dgm:pt>
    <dgm:pt modelId="{48B142F6-857D-1B4C-8EBD-BFBCBE406385}">
      <dgm:prSet phldrT="[Text]"/>
      <dgm:spPr/>
      <dgm:t>
        <a:bodyPr/>
        <a:lstStyle/>
        <a:p>
          <a:r>
            <a:rPr lang="de-DE" dirty="0" smtClean="0"/>
            <a:t>Digital Technologies</a:t>
          </a:r>
          <a:endParaRPr lang="de-DE" dirty="0"/>
        </a:p>
      </dgm:t>
    </dgm:pt>
    <dgm:pt modelId="{E310EE3E-57C4-C249-9237-017F0CDFC5E3}" type="parTrans" cxnId="{A8A2A5C6-CB31-BA41-9C7B-4D9E4BA8E78A}">
      <dgm:prSet/>
      <dgm:spPr/>
      <dgm:t>
        <a:bodyPr/>
        <a:lstStyle/>
        <a:p>
          <a:endParaRPr lang="de-DE"/>
        </a:p>
      </dgm:t>
    </dgm:pt>
    <dgm:pt modelId="{3FA3AF17-1838-F74F-8242-CD7C76B00F9D}" type="sibTrans" cxnId="{A8A2A5C6-CB31-BA41-9C7B-4D9E4BA8E78A}">
      <dgm:prSet/>
      <dgm:spPr/>
      <dgm:t>
        <a:bodyPr/>
        <a:lstStyle/>
        <a:p>
          <a:endParaRPr lang="de-DE"/>
        </a:p>
      </dgm:t>
    </dgm:pt>
    <dgm:pt modelId="{2F22D318-B0E6-CD4A-8D92-638CDA59ACD9}">
      <dgm:prSet phldrT="[Text]" phldr="1"/>
      <dgm:spPr/>
      <dgm:t>
        <a:bodyPr/>
        <a:lstStyle/>
        <a:p>
          <a:endParaRPr lang="de-DE"/>
        </a:p>
      </dgm:t>
    </dgm:pt>
    <dgm:pt modelId="{C2B83C8F-96E1-DA40-9D0A-F6C79C73C403}" type="parTrans" cxnId="{8DB796CA-CAD4-7047-9275-C8FF9F88F2C5}">
      <dgm:prSet/>
      <dgm:spPr/>
      <dgm:t>
        <a:bodyPr/>
        <a:lstStyle/>
        <a:p>
          <a:endParaRPr lang="de-DE"/>
        </a:p>
      </dgm:t>
    </dgm:pt>
    <dgm:pt modelId="{A286DD97-07E1-3E4B-9F43-A2916E47E5A5}" type="sibTrans" cxnId="{8DB796CA-CAD4-7047-9275-C8FF9F88F2C5}">
      <dgm:prSet/>
      <dgm:spPr/>
      <dgm:t>
        <a:bodyPr/>
        <a:lstStyle/>
        <a:p>
          <a:endParaRPr lang="de-DE"/>
        </a:p>
      </dgm:t>
    </dgm:pt>
    <dgm:pt modelId="{551BEE28-EE1F-0D4F-B40A-7C4200E68828}">
      <dgm:prSet phldrT="[Text]" phldr="1"/>
      <dgm:spPr/>
      <dgm:t>
        <a:bodyPr/>
        <a:lstStyle/>
        <a:p>
          <a:endParaRPr lang="de-DE"/>
        </a:p>
      </dgm:t>
    </dgm:pt>
    <dgm:pt modelId="{424379A8-A0B0-AC45-8C36-E244177A60C1}" type="parTrans" cxnId="{FA9B9416-253F-9040-B4FD-DBA729CD6E7B}">
      <dgm:prSet/>
      <dgm:spPr/>
      <dgm:t>
        <a:bodyPr/>
        <a:lstStyle/>
        <a:p>
          <a:endParaRPr lang="de-DE"/>
        </a:p>
      </dgm:t>
    </dgm:pt>
    <dgm:pt modelId="{E7DE4C98-268A-8945-99EF-DDF5EA53EFAF}" type="sibTrans" cxnId="{FA9B9416-253F-9040-B4FD-DBA729CD6E7B}">
      <dgm:prSet/>
      <dgm:spPr/>
      <dgm:t>
        <a:bodyPr/>
        <a:lstStyle/>
        <a:p>
          <a:endParaRPr lang="de-DE"/>
        </a:p>
      </dgm:t>
    </dgm:pt>
    <dgm:pt modelId="{BB83B16B-798A-F240-A207-E2521F506651}">
      <dgm:prSet>
        <dgm:style>
          <a:lnRef idx="1">
            <a:schemeClr val="dk1"/>
          </a:lnRef>
          <a:fillRef idx="3">
            <a:schemeClr val="dk1"/>
          </a:fillRef>
          <a:effectRef idx="2">
            <a:schemeClr val="dk1"/>
          </a:effectRef>
          <a:fontRef idx="minor">
            <a:schemeClr val="lt1"/>
          </a:fontRef>
        </dgm:style>
      </dgm:prSet>
      <dgm:spPr/>
      <dgm:t>
        <a:bodyPr/>
        <a:lstStyle/>
        <a:p>
          <a:r>
            <a:rPr lang="de-DE" dirty="0" err="1" smtClean="0"/>
            <a:t>amateur</a:t>
          </a:r>
          <a:r>
            <a:rPr lang="de-DE" dirty="0" smtClean="0"/>
            <a:t> </a:t>
          </a:r>
          <a:r>
            <a:rPr lang="de-DE" dirty="0" err="1" smtClean="0"/>
            <a:t>traders</a:t>
          </a:r>
          <a:r>
            <a:rPr lang="de-DE" dirty="0" smtClean="0"/>
            <a:t>, ‚</a:t>
          </a:r>
          <a:r>
            <a:rPr lang="de-DE" dirty="0" err="1" smtClean="0"/>
            <a:t>self-deciders</a:t>
          </a:r>
          <a:r>
            <a:rPr lang="de-DE" dirty="0" smtClean="0"/>
            <a:t>‘</a:t>
          </a:r>
          <a:endParaRPr lang="de-DE" dirty="0"/>
        </a:p>
      </dgm:t>
    </dgm:pt>
    <dgm:pt modelId="{E052DA4E-81E6-7F47-8B3E-4FD230628636}" type="parTrans" cxnId="{09F91C09-F204-2042-B8DC-E704E4C1739A}">
      <dgm:prSet/>
      <dgm:spPr/>
      <dgm:t>
        <a:bodyPr/>
        <a:lstStyle/>
        <a:p>
          <a:endParaRPr lang="de-DE"/>
        </a:p>
      </dgm:t>
    </dgm:pt>
    <dgm:pt modelId="{F2F8BA62-8A4D-FB44-BAED-F679D3D0FD79}" type="sibTrans" cxnId="{09F91C09-F204-2042-B8DC-E704E4C1739A}">
      <dgm:prSet/>
      <dgm:spPr/>
      <dgm:t>
        <a:bodyPr/>
        <a:lstStyle/>
        <a:p>
          <a:endParaRPr lang="de-DE"/>
        </a:p>
      </dgm:t>
    </dgm:pt>
    <dgm:pt modelId="{3B1D3F2A-341E-F04B-A3BB-CE126C6DB520}">
      <dgm:prSet/>
      <dgm:spPr/>
      <dgm:t>
        <a:bodyPr/>
        <a:lstStyle/>
        <a:p>
          <a:endParaRPr lang="de-DE"/>
        </a:p>
      </dgm:t>
    </dgm:pt>
    <dgm:pt modelId="{141A130F-29EF-E440-B66E-06CCE4542BEF}" type="parTrans" cxnId="{815D9F1E-DDF8-3E48-90CD-04907A4F7C63}">
      <dgm:prSet/>
      <dgm:spPr/>
      <dgm:t>
        <a:bodyPr/>
        <a:lstStyle/>
        <a:p>
          <a:endParaRPr lang="de-DE"/>
        </a:p>
      </dgm:t>
    </dgm:pt>
    <dgm:pt modelId="{E97DA2F7-9F53-A647-BFFA-2CC45081ED2A}" type="sibTrans" cxnId="{815D9F1E-DDF8-3E48-90CD-04907A4F7C63}">
      <dgm:prSet/>
      <dgm:spPr/>
      <dgm:t>
        <a:bodyPr/>
        <a:lstStyle/>
        <a:p>
          <a:endParaRPr lang="de-DE"/>
        </a:p>
      </dgm:t>
    </dgm:pt>
    <dgm:pt modelId="{819FB302-9DED-8544-8BCC-E996CE7A7EC1}">
      <dgm:prSet/>
      <dgm:spPr/>
      <dgm:t>
        <a:bodyPr/>
        <a:lstStyle/>
        <a:p>
          <a:endParaRPr lang="de-DE"/>
        </a:p>
      </dgm:t>
    </dgm:pt>
    <dgm:pt modelId="{2C885525-39BF-AB42-8969-A74DD8F51D78}" type="parTrans" cxnId="{052FDCE3-F59C-AA49-86C5-C58AA2C6FFAE}">
      <dgm:prSet/>
      <dgm:spPr/>
      <dgm:t>
        <a:bodyPr/>
        <a:lstStyle/>
        <a:p>
          <a:endParaRPr lang="de-DE"/>
        </a:p>
      </dgm:t>
    </dgm:pt>
    <dgm:pt modelId="{59B43A2A-5760-5141-84B9-1B2ABAF88723}" type="sibTrans" cxnId="{052FDCE3-F59C-AA49-86C5-C58AA2C6FFAE}">
      <dgm:prSet/>
      <dgm:spPr/>
      <dgm:t>
        <a:bodyPr/>
        <a:lstStyle/>
        <a:p>
          <a:endParaRPr lang="de-DE"/>
        </a:p>
      </dgm:t>
    </dgm:pt>
    <dgm:pt modelId="{3E580F56-75EE-A046-BFA0-4B757A4FC526}">
      <dgm:prSet/>
      <dgm:spPr/>
      <dgm:t>
        <a:bodyPr/>
        <a:lstStyle/>
        <a:p>
          <a:endParaRPr lang="de-DE"/>
        </a:p>
      </dgm:t>
    </dgm:pt>
    <dgm:pt modelId="{5487DBCC-8A73-9447-96C3-1CD7C5004F3F}" type="parTrans" cxnId="{F2A5AA69-5E90-004D-B52A-01E813139FC4}">
      <dgm:prSet/>
      <dgm:spPr/>
      <dgm:t>
        <a:bodyPr/>
        <a:lstStyle/>
        <a:p>
          <a:endParaRPr lang="de-DE"/>
        </a:p>
      </dgm:t>
    </dgm:pt>
    <dgm:pt modelId="{11750956-A651-3844-8860-7E74F0DD8DA7}" type="sibTrans" cxnId="{F2A5AA69-5E90-004D-B52A-01E813139FC4}">
      <dgm:prSet/>
      <dgm:spPr/>
      <dgm:t>
        <a:bodyPr/>
        <a:lstStyle/>
        <a:p>
          <a:endParaRPr lang="de-DE"/>
        </a:p>
      </dgm:t>
    </dgm:pt>
    <dgm:pt modelId="{6D6FDE93-A41E-ED49-8D6E-F88C9A1649EE}">
      <dgm:prSet phldrT="[Text]"/>
      <dgm:spPr/>
      <dgm:t>
        <a:bodyPr/>
        <a:lstStyle/>
        <a:p>
          <a:endParaRPr lang="de-DE"/>
        </a:p>
      </dgm:t>
    </dgm:pt>
    <dgm:pt modelId="{E1380CAA-C8C7-C24A-860B-7C9461D6AF08}" type="parTrans" cxnId="{CF2BBFEE-E4AA-2D42-8A08-9DA53C2ECE85}">
      <dgm:prSet/>
      <dgm:spPr/>
      <dgm:t>
        <a:bodyPr/>
        <a:lstStyle/>
        <a:p>
          <a:endParaRPr lang="de-DE"/>
        </a:p>
      </dgm:t>
    </dgm:pt>
    <dgm:pt modelId="{804F8490-DD53-8343-AC09-159281B2CCEF}" type="sibTrans" cxnId="{CF2BBFEE-E4AA-2D42-8A08-9DA53C2ECE85}">
      <dgm:prSet/>
      <dgm:spPr/>
      <dgm:t>
        <a:bodyPr/>
        <a:lstStyle/>
        <a:p>
          <a:endParaRPr lang="de-DE"/>
        </a:p>
      </dgm:t>
    </dgm:pt>
    <dgm:pt modelId="{B9F870DF-50DC-8648-8E4B-4D1AA30887D1}" type="pres">
      <dgm:prSet presAssocID="{F9FE4EFC-EE73-AE49-AC32-2C57F55B243F}" presName="cycleMatrixDiagram" presStyleCnt="0">
        <dgm:presLayoutVars>
          <dgm:chMax val="1"/>
          <dgm:dir/>
          <dgm:animLvl val="lvl"/>
          <dgm:resizeHandles val="exact"/>
        </dgm:presLayoutVars>
      </dgm:prSet>
      <dgm:spPr/>
      <dgm:t>
        <a:bodyPr/>
        <a:lstStyle/>
        <a:p>
          <a:endParaRPr lang="de-DE"/>
        </a:p>
      </dgm:t>
    </dgm:pt>
    <dgm:pt modelId="{03F43517-0E32-B844-939A-CB6998CCA109}" type="pres">
      <dgm:prSet presAssocID="{F9FE4EFC-EE73-AE49-AC32-2C57F55B243F}" presName="children" presStyleCnt="0"/>
      <dgm:spPr/>
    </dgm:pt>
    <dgm:pt modelId="{B12DD260-6D97-7848-994D-F05D156F4505}" type="pres">
      <dgm:prSet presAssocID="{F9FE4EFC-EE73-AE49-AC32-2C57F55B243F}" presName="child1group" presStyleCnt="0"/>
      <dgm:spPr/>
    </dgm:pt>
    <dgm:pt modelId="{0B0B480D-5D22-524F-94D3-9A9EE58880D1}" type="pres">
      <dgm:prSet presAssocID="{F9FE4EFC-EE73-AE49-AC32-2C57F55B243F}" presName="child1" presStyleLbl="bgAcc1" presStyleIdx="0" presStyleCnt="3" custLinFactNeighborX="-15766" custLinFactNeighborY="1623"/>
      <dgm:spPr/>
      <dgm:t>
        <a:bodyPr/>
        <a:lstStyle/>
        <a:p>
          <a:endParaRPr lang="de-DE"/>
        </a:p>
      </dgm:t>
    </dgm:pt>
    <dgm:pt modelId="{5610FA99-ACE7-954D-B951-9E18ABB35FE3}" type="pres">
      <dgm:prSet presAssocID="{F9FE4EFC-EE73-AE49-AC32-2C57F55B243F}" presName="child1Text" presStyleLbl="bgAcc1" presStyleIdx="0" presStyleCnt="3">
        <dgm:presLayoutVars>
          <dgm:bulletEnabled val="1"/>
        </dgm:presLayoutVars>
      </dgm:prSet>
      <dgm:spPr/>
      <dgm:t>
        <a:bodyPr/>
        <a:lstStyle/>
        <a:p>
          <a:endParaRPr lang="de-DE"/>
        </a:p>
      </dgm:t>
    </dgm:pt>
    <dgm:pt modelId="{4533638F-C92E-DE42-A5A0-D163005C7EA0}" type="pres">
      <dgm:prSet presAssocID="{F9FE4EFC-EE73-AE49-AC32-2C57F55B243F}" presName="child3group" presStyleCnt="0"/>
      <dgm:spPr/>
    </dgm:pt>
    <dgm:pt modelId="{00C136F3-1197-3447-9EE6-E794F4EFDC44}" type="pres">
      <dgm:prSet presAssocID="{F9FE4EFC-EE73-AE49-AC32-2C57F55B243F}" presName="child3" presStyleLbl="bgAcc1" presStyleIdx="1" presStyleCnt="3" custLinFactNeighborX="21547" custLinFactNeighborY="2562"/>
      <dgm:spPr/>
      <dgm:t>
        <a:bodyPr/>
        <a:lstStyle/>
        <a:p>
          <a:endParaRPr lang="de-DE"/>
        </a:p>
      </dgm:t>
    </dgm:pt>
    <dgm:pt modelId="{A87FCFCD-5FA1-2A47-826D-AD9C03EFEAF8}" type="pres">
      <dgm:prSet presAssocID="{F9FE4EFC-EE73-AE49-AC32-2C57F55B243F}" presName="child3Text" presStyleLbl="bgAcc1" presStyleIdx="1" presStyleCnt="3">
        <dgm:presLayoutVars>
          <dgm:bulletEnabled val="1"/>
        </dgm:presLayoutVars>
      </dgm:prSet>
      <dgm:spPr/>
      <dgm:t>
        <a:bodyPr/>
        <a:lstStyle/>
        <a:p>
          <a:endParaRPr lang="de-DE"/>
        </a:p>
      </dgm:t>
    </dgm:pt>
    <dgm:pt modelId="{7BB6B366-ACB1-2D4E-8830-0F7E65480EF5}" type="pres">
      <dgm:prSet presAssocID="{F9FE4EFC-EE73-AE49-AC32-2C57F55B243F}" presName="child4group" presStyleCnt="0"/>
      <dgm:spPr/>
    </dgm:pt>
    <dgm:pt modelId="{04168A69-305A-864F-A1EA-DD4881929993}" type="pres">
      <dgm:prSet presAssocID="{F9FE4EFC-EE73-AE49-AC32-2C57F55B243F}" presName="child4" presStyleLbl="bgAcc1" presStyleIdx="2" presStyleCnt="3" custLinFactNeighborX="-11036" custLinFactNeighborY="2562"/>
      <dgm:spPr/>
      <dgm:t>
        <a:bodyPr/>
        <a:lstStyle/>
        <a:p>
          <a:endParaRPr lang="de-DE"/>
        </a:p>
      </dgm:t>
    </dgm:pt>
    <dgm:pt modelId="{0CB7CBC0-3319-1D4E-BA6D-8DC7E957DE60}" type="pres">
      <dgm:prSet presAssocID="{F9FE4EFC-EE73-AE49-AC32-2C57F55B243F}" presName="child4Text" presStyleLbl="bgAcc1" presStyleIdx="2" presStyleCnt="3">
        <dgm:presLayoutVars>
          <dgm:bulletEnabled val="1"/>
        </dgm:presLayoutVars>
      </dgm:prSet>
      <dgm:spPr/>
      <dgm:t>
        <a:bodyPr/>
        <a:lstStyle/>
        <a:p>
          <a:endParaRPr lang="de-DE"/>
        </a:p>
      </dgm:t>
    </dgm:pt>
    <dgm:pt modelId="{512F755B-803E-3744-A762-6ACC24A62E7E}" type="pres">
      <dgm:prSet presAssocID="{F9FE4EFC-EE73-AE49-AC32-2C57F55B243F}" presName="childPlaceholder" presStyleCnt="0"/>
      <dgm:spPr/>
    </dgm:pt>
    <dgm:pt modelId="{CFB305FA-8B06-5149-A04E-A06E81F71FAA}" type="pres">
      <dgm:prSet presAssocID="{F9FE4EFC-EE73-AE49-AC32-2C57F55B243F}" presName="circle" presStyleCnt="0"/>
      <dgm:spPr/>
    </dgm:pt>
    <dgm:pt modelId="{EA2CD824-1F19-2242-AA7F-942E1B5FF12D}" type="pres">
      <dgm:prSet presAssocID="{F9FE4EFC-EE73-AE49-AC32-2C57F55B243F}" presName="quadrant1" presStyleLbl="node1" presStyleIdx="0" presStyleCnt="4">
        <dgm:presLayoutVars>
          <dgm:chMax val="1"/>
          <dgm:bulletEnabled val="1"/>
        </dgm:presLayoutVars>
      </dgm:prSet>
      <dgm:spPr/>
      <dgm:t>
        <a:bodyPr/>
        <a:lstStyle/>
        <a:p>
          <a:endParaRPr lang="de-DE"/>
        </a:p>
      </dgm:t>
    </dgm:pt>
    <dgm:pt modelId="{B2C6DAF3-60C2-9142-B196-658CC47D2A72}" type="pres">
      <dgm:prSet presAssocID="{F9FE4EFC-EE73-AE49-AC32-2C57F55B243F}" presName="quadrant2" presStyleLbl="node1" presStyleIdx="1" presStyleCnt="4">
        <dgm:presLayoutVars>
          <dgm:chMax val="1"/>
          <dgm:bulletEnabled val="1"/>
        </dgm:presLayoutVars>
      </dgm:prSet>
      <dgm:spPr/>
      <dgm:t>
        <a:bodyPr/>
        <a:lstStyle/>
        <a:p>
          <a:endParaRPr lang="de-DE"/>
        </a:p>
      </dgm:t>
    </dgm:pt>
    <dgm:pt modelId="{696ED402-E333-E342-BE96-B82886D4F0DE}" type="pres">
      <dgm:prSet presAssocID="{F9FE4EFC-EE73-AE49-AC32-2C57F55B243F}" presName="quadrant3" presStyleLbl="node1" presStyleIdx="2" presStyleCnt="4">
        <dgm:presLayoutVars>
          <dgm:chMax val="1"/>
          <dgm:bulletEnabled val="1"/>
        </dgm:presLayoutVars>
      </dgm:prSet>
      <dgm:spPr/>
      <dgm:t>
        <a:bodyPr/>
        <a:lstStyle/>
        <a:p>
          <a:endParaRPr lang="de-DE"/>
        </a:p>
      </dgm:t>
    </dgm:pt>
    <dgm:pt modelId="{2E80A94B-42E4-4247-8EB6-13EEEB4D1A56}" type="pres">
      <dgm:prSet presAssocID="{F9FE4EFC-EE73-AE49-AC32-2C57F55B243F}" presName="quadrant4" presStyleLbl="node1" presStyleIdx="3" presStyleCnt="4">
        <dgm:presLayoutVars>
          <dgm:chMax val="1"/>
          <dgm:bulletEnabled val="1"/>
        </dgm:presLayoutVars>
      </dgm:prSet>
      <dgm:spPr/>
      <dgm:t>
        <a:bodyPr/>
        <a:lstStyle/>
        <a:p>
          <a:endParaRPr lang="de-DE"/>
        </a:p>
      </dgm:t>
    </dgm:pt>
    <dgm:pt modelId="{2A091745-8A0E-3D44-8094-50F3F5CB43DD}" type="pres">
      <dgm:prSet presAssocID="{F9FE4EFC-EE73-AE49-AC32-2C57F55B243F}" presName="quadrantPlaceholder" presStyleCnt="0"/>
      <dgm:spPr/>
    </dgm:pt>
    <dgm:pt modelId="{5C98D824-9A21-844B-8385-C71B02ADC9EC}" type="pres">
      <dgm:prSet presAssocID="{F9FE4EFC-EE73-AE49-AC32-2C57F55B243F}" presName="center1" presStyleLbl="fgShp" presStyleIdx="0" presStyleCnt="2"/>
      <dgm:spPr/>
    </dgm:pt>
    <dgm:pt modelId="{A5F1D2E6-4D18-0249-8CC2-183FC70405FA}" type="pres">
      <dgm:prSet presAssocID="{F9FE4EFC-EE73-AE49-AC32-2C57F55B243F}" presName="center2" presStyleLbl="fgShp" presStyleIdx="1" presStyleCnt="2"/>
      <dgm:spPr/>
    </dgm:pt>
  </dgm:ptLst>
  <dgm:cxnLst>
    <dgm:cxn modelId="{815D9F1E-DDF8-3E48-90CD-04907A4F7C63}" srcId="{F9FE4EFC-EE73-AE49-AC32-2C57F55B243F}" destId="{3B1D3F2A-341E-F04B-A3BB-CE126C6DB520}" srcOrd="5" destOrd="0" parTransId="{141A130F-29EF-E440-B66E-06CCE4542BEF}" sibTransId="{E97DA2F7-9F53-A647-BFFA-2CC45081ED2A}"/>
    <dgm:cxn modelId="{F2A5AA69-5E90-004D-B52A-01E813139FC4}" srcId="{F9FE4EFC-EE73-AE49-AC32-2C57F55B243F}" destId="{3E580F56-75EE-A046-BFA0-4B757A4FC526}" srcOrd="7" destOrd="0" parTransId="{5487DBCC-8A73-9447-96C3-1CD7C5004F3F}" sibTransId="{11750956-A651-3844-8860-7E74F0DD8DA7}"/>
    <dgm:cxn modelId="{E7FD652B-4082-2E4D-8671-401B4A78CF4D}" srcId="{BB83B16B-798A-F240-A207-E2521F506651}" destId="{2E17FE83-539C-A242-B6A0-264ECCA88E15}" srcOrd="0" destOrd="0" parTransId="{7DDC9829-3C98-DF40-A5B0-189B3AA4957D}" sibTransId="{DD8711BA-CBD1-8A4F-88BC-9026DBDDB231}"/>
    <dgm:cxn modelId="{BD110A98-4E5F-FB40-ABF3-4C097313BDD5}" type="presOf" srcId="{F4D9AA96-710B-1447-A266-11B0E10342A7}" destId="{5610FA99-ACE7-954D-B951-9E18ABB35FE3}" srcOrd="1" destOrd="0" presId="urn:microsoft.com/office/officeart/2005/8/layout/cycle4"/>
    <dgm:cxn modelId="{E7F6807A-1B54-A249-A302-695260055F90}" srcId="{D66D9C24-6E4C-A248-8D21-9E19BBD4CBF9}" destId="{F4D9AA96-710B-1447-A266-11B0E10342A7}" srcOrd="0" destOrd="0" parTransId="{9BC86DFD-76B3-BB45-9876-62D0FD9C8CF4}" sibTransId="{D567FCEB-4ADA-554A-93C1-CBC0389B81B3}"/>
    <dgm:cxn modelId="{67ADB989-2B1C-E647-8D67-5692B28B97D1}" type="presOf" srcId="{F4D9AA96-710B-1447-A266-11B0E10342A7}" destId="{0B0B480D-5D22-524F-94D3-9A9EE58880D1}" srcOrd="0" destOrd="0" presId="urn:microsoft.com/office/officeart/2005/8/layout/cycle4"/>
    <dgm:cxn modelId="{052FDCE3-F59C-AA49-86C5-C58AA2C6FFAE}" srcId="{F9FE4EFC-EE73-AE49-AC32-2C57F55B243F}" destId="{819FB302-9DED-8544-8BCC-E996CE7A7EC1}" srcOrd="6" destOrd="0" parTransId="{2C885525-39BF-AB42-8969-A74DD8F51D78}" sibTransId="{59B43A2A-5760-5141-84B9-1B2ABAF88723}"/>
    <dgm:cxn modelId="{36D1BDDC-1CC0-1443-A723-2AAA65F98420}" srcId="{F9FE4EFC-EE73-AE49-AC32-2C57F55B243F}" destId="{0DFC8111-322A-D84C-828E-0EE925E86960}" srcOrd="3" destOrd="0" parTransId="{CF88AA8A-856D-CC42-9318-3241185A6E8C}" sibTransId="{6FD1F428-0688-4F4C-96CD-6F971C2598A2}"/>
    <dgm:cxn modelId="{7A13073F-4483-5C4A-BB25-D117CCCE2176}" type="presOf" srcId="{BB83B16B-798A-F240-A207-E2521F506651}" destId="{696ED402-E333-E342-BE96-B82886D4F0DE}" srcOrd="0" destOrd="0" presId="urn:microsoft.com/office/officeart/2005/8/layout/cycle4"/>
    <dgm:cxn modelId="{8DB796CA-CAD4-7047-9275-C8FF9F88F2C5}" srcId="{F9FE4EFC-EE73-AE49-AC32-2C57F55B243F}" destId="{2F22D318-B0E6-CD4A-8D92-638CDA59ACD9}" srcOrd="4" destOrd="0" parTransId="{C2B83C8F-96E1-DA40-9D0A-F6C79C73C403}" sibTransId="{A286DD97-07E1-3E4B-9F43-A2916E47E5A5}"/>
    <dgm:cxn modelId="{8BAF9331-6089-1143-9774-3D63F425E922}" type="presOf" srcId="{F9FE4EFC-EE73-AE49-AC32-2C57F55B243F}" destId="{B9F870DF-50DC-8648-8E4B-4D1AA30887D1}" srcOrd="0" destOrd="0" presId="urn:microsoft.com/office/officeart/2005/8/layout/cycle4"/>
    <dgm:cxn modelId="{D8689338-85BB-6A43-B41B-A88343BDF7DB}" type="presOf" srcId="{48B142F6-857D-1B4C-8EBD-BFBCBE406385}" destId="{0CB7CBC0-3319-1D4E-BA6D-8DC7E957DE60}" srcOrd="1" destOrd="0" presId="urn:microsoft.com/office/officeart/2005/8/layout/cycle4"/>
    <dgm:cxn modelId="{FA9B9416-253F-9040-B4FD-DBA729CD6E7B}" srcId="{2F22D318-B0E6-CD4A-8D92-638CDA59ACD9}" destId="{551BEE28-EE1F-0D4F-B40A-7C4200E68828}" srcOrd="0" destOrd="0" parTransId="{424379A8-A0B0-AC45-8C36-E244177A60C1}" sibTransId="{E7DE4C98-268A-8945-99EF-DDF5EA53EFAF}"/>
    <dgm:cxn modelId="{1FA8C780-38C2-C444-B30C-8087244298F5}" srcId="{F9FE4EFC-EE73-AE49-AC32-2C57F55B243F}" destId="{D66D9C24-6E4C-A248-8D21-9E19BBD4CBF9}" srcOrd="0" destOrd="0" parTransId="{EAF1199A-0B12-9946-95BD-C26A0C6BB541}" sibTransId="{E3282EF9-D911-BF40-88FC-E5A131CD8C05}"/>
    <dgm:cxn modelId="{759429DC-0F73-4D49-8629-7EA8D5A0E1FF}" type="presOf" srcId="{2E17FE83-539C-A242-B6A0-264ECCA88E15}" destId="{A87FCFCD-5FA1-2A47-826D-AD9C03EFEAF8}" srcOrd="1" destOrd="0" presId="urn:microsoft.com/office/officeart/2005/8/layout/cycle4"/>
    <dgm:cxn modelId="{A8A2A5C6-CB31-BA41-9C7B-4D9E4BA8E78A}" srcId="{0DFC8111-322A-D84C-828E-0EE925E86960}" destId="{48B142F6-857D-1B4C-8EBD-BFBCBE406385}" srcOrd="0" destOrd="0" parTransId="{E310EE3E-57C4-C249-9237-017F0CDFC5E3}" sibTransId="{3FA3AF17-1838-F74F-8242-CD7C76B00F9D}"/>
    <dgm:cxn modelId="{17519F18-AB15-A04E-B43C-7C188CCA2F9A}" type="presOf" srcId="{0DFC8111-322A-D84C-828E-0EE925E86960}" destId="{2E80A94B-42E4-4247-8EB6-13EEEB4D1A56}" srcOrd="0" destOrd="0" presId="urn:microsoft.com/office/officeart/2005/8/layout/cycle4"/>
    <dgm:cxn modelId="{B51F97E8-D88D-394C-AA25-525020AB136F}" type="presOf" srcId="{D66D9C24-6E4C-A248-8D21-9E19BBD4CBF9}" destId="{EA2CD824-1F19-2242-AA7F-942E1B5FF12D}" srcOrd="0" destOrd="0" presId="urn:microsoft.com/office/officeart/2005/8/layout/cycle4"/>
    <dgm:cxn modelId="{AE5A7CCA-30D9-1C47-813E-88390937ACA3}" srcId="{F9FE4EFC-EE73-AE49-AC32-2C57F55B243F}" destId="{9593D8CA-A067-C845-81BD-0DEB3B169450}" srcOrd="1" destOrd="0" parTransId="{F66FFF9F-A466-184A-898C-E95F23E1A30D}" sibTransId="{4D67F0E9-E78E-7A43-A054-AB9802236A88}"/>
    <dgm:cxn modelId="{DF7DBF7E-7BD1-3542-B4EA-C5C32A35AF99}" type="presOf" srcId="{48B142F6-857D-1B4C-8EBD-BFBCBE406385}" destId="{04168A69-305A-864F-A1EA-DD4881929993}" srcOrd="0" destOrd="0" presId="urn:microsoft.com/office/officeart/2005/8/layout/cycle4"/>
    <dgm:cxn modelId="{CF2BBFEE-E4AA-2D42-8A08-9DA53C2ECE85}" srcId="{F9FE4EFC-EE73-AE49-AC32-2C57F55B243F}" destId="{6D6FDE93-A41E-ED49-8D6E-F88C9A1649EE}" srcOrd="8" destOrd="0" parTransId="{E1380CAA-C8C7-C24A-860B-7C9461D6AF08}" sibTransId="{804F8490-DD53-8343-AC09-159281B2CCEF}"/>
    <dgm:cxn modelId="{09F91C09-F204-2042-B8DC-E704E4C1739A}" srcId="{F9FE4EFC-EE73-AE49-AC32-2C57F55B243F}" destId="{BB83B16B-798A-F240-A207-E2521F506651}" srcOrd="2" destOrd="0" parTransId="{E052DA4E-81E6-7F47-8B3E-4FD230628636}" sibTransId="{F2F8BA62-8A4D-FB44-BAED-F679D3D0FD79}"/>
    <dgm:cxn modelId="{BFDF3756-EBA4-1044-BFC2-515C874C8193}" type="presOf" srcId="{2E17FE83-539C-A242-B6A0-264ECCA88E15}" destId="{00C136F3-1197-3447-9EE6-E794F4EFDC44}" srcOrd="0" destOrd="0" presId="urn:microsoft.com/office/officeart/2005/8/layout/cycle4"/>
    <dgm:cxn modelId="{6F68ABA7-CCF4-E44E-9DDB-6BC51EA7D2F4}" type="presOf" srcId="{9593D8CA-A067-C845-81BD-0DEB3B169450}" destId="{B2C6DAF3-60C2-9142-B196-658CC47D2A72}" srcOrd="0" destOrd="0" presId="urn:microsoft.com/office/officeart/2005/8/layout/cycle4"/>
    <dgm:cxn modelId="{06B36419-5744-F14D-B8CF-3B1011DD705F}" type="presParOf" srcId="{B9F870DF-50DC-8648-8E4B-4D1AA30887D1}" destId="{03F43517-0E32-B844-939A-CB6998CCA109}" srcOrd="0" destOrd="0" presId="urn:microsoft.com/office/officeart/2005/8/layout/cycle4"/>
    <dgm:cxn modelId="{DBA6CA27-B78A-2749-BBD9-9B557D9CA57A}" type="presParOf" srcId="{03F43517-0E32-B844-939A-CB6998CCA109}" destId="{B12DD260-6D97-7848-994D-F05D156F4505}" srcOrd="0" destOrd="0" presId="urn:microsoft.com/office/officeart/2005/8/layout/cycle4"/>
    <dgm:cxn modelId="{2A41914D-725F-0A47-A105-755091DC258E}" type="presParOf" srcId="{B12DD260-6D97-7848-994D-F05D156F4505}" destId="{0B0B480D-5D22-524F-94D3-9A9EE58880D1}" srcOrd="0" destOrd="0" presId="urn:microsoft.com/office/officeart/2005/8/layout/cycle4"/>
    <dgm:cxn modelId="{F00B6033-435E-0742-9C69-58C9C76A314E}" type="presParOf" srcId="{B12DD260-6D97-7848-994D-F05D156F4505}" destId="{5610FA99-ACE7-954D-B951-9E18ABB35FE3}" srcOrd="1" destOrd="0" presId="urn:microsoft.com/office/officeart/2005/8/layout/cycle4"/>
    <dgm:cxn modelId="{1E428908-1023-B940-9EA5-86D0F72BEE1E}" type="presParOf" srcId="{03F43517-0E32-B844-939A-CB6998CCA109}" destId="{4533638F-C92E-DE42-A5A0-D163005C7EA0}" srcOrd="1" destOrd="0" presId="urn:microsoft.com/office/officeart/2005/8/layout/cycle4"/>
    <dgm:cxn modelId="{1C49D5BC-8842-E24B-9B29-96DD33ADEF92}" type="presParOf" srcId="{4533638F-C92E-DE42-A5A0-D163005C7EA0}" destId="{00C136F3-1197-3447-9EE6-E794F4EFDC44}" srcOrd="0" destOrd="0" presId="urn:microsoft.com/office/officeart/2005/8/layout/cycle4"/>
    <dgm:cxn modelId="{A1A28442-A9FD-434B-AC33-68AAF6E7E3A2}" type="presParOf" srcId="{4533638F-C92E-DE42-A5A0-D163005C7EA0}" destId="{A87FCFCD-5FA1-2A47-826D-AD9C03EFEAF8}" srcOrd="1" destOrd="0" presId="urn:microsoft.com/office/officeart/2005/8/layout/cycle4"/>
    <dgm:cxn modelId="{A2E26AD6-A228-A948-82A3-BD93F1337A10}" type="presParOf" srcId="{03F43517-0E32-B844-939A-CB6998CCA109}" destId="{7BB6B366-ACB1-2D4E-8830-0F7E65480EF5}" srcOrd="2" destOrd="0" presId="urn:microsoft.com/office/officeart/2005/8/layout/cycle4"/>
    <dgm:cxn modelId="{25509F95-FA72-A441-9204-EE1CFD3B665D}" type="presParOf" srcId="{7BB6B366-ACB1-2D4E-8830-0F7E65480EF5}" destId="{04168A69-305A-864F-A1EA-DD4881929993}" srcOrd="0" destOrd="0" presId="urn:microsoft.com/office/officeart/2005/8/layout/cycle4"/>
    <dgm:cxn modelId="{277FF73A-BBF2-EA49-9209-3D3F29394CA0}" type="presParOf" srcId="{7BB6B366-ACB1-2D4E-8830-0F7E65480EF5}" destId="{0CB7CBC0-3319-1D4E-BA6D-8DC7E957DE60}" srcOrd="1" destOrd="0" presId="urn:microsoft.com/office/officeart/2005/8/layout/cycle4"/>
    <dgm:cxn modelId="{DED09973-DBEC-F24C-9896-2ECA28F426D0}" type="presParOf" srcId="{03F43517-0E32-B844-939A-CB6998CCA109}" destId="{512F755B-803E-3744-A762-6ACC24A62E7E}" srcOrd="3" destOrd="0" presId="urn:microsoft.com/office/officeart/2005/8/layout/cycle4"/>
    <dgm:cxn modelId="{B8711D13-3608-C840-BFA9-D651AE228A48}" type="presParOf" srcId="{B9F870DF-50DC-8648-8E4B-4D1AA30887D1}" destId="{CFB305FA-8B06-5149-A04E-A06E81F71FAA}" srcOrd="1" destOrd="0" presId="urn:microsoft.com/office/officeart/2005/8/layout/cycle4"/>
    <dgm:cxn modelId="{0099D4D1-2D27-9F40-836A-66F3485841AB}" type="presParOf" srcId="{CFB305FA-8B06-5149-A04E-A06E81F71FAA}" destId="{EA2CD824-1F19-2242-AA7F-942E1B5FF12D}" srcOrd="0" destOrd="0" presId="urn:microsoft.com/office/officeart/2005/8/layout/cycle4"/>
    <dgm:cxn modelId="{78C1A6B6-7C2A-8E4A-ABE3-A826F8D668E4}" type="presParOf" srcId="{CFB305FA-8B06-5149-A04E-A06E81F71FAA}" destId="{B2C6DAF3-60C2-9142-B196-658CC47D2A72}" srcOrd="1" destOrd="0" presId="urn:microsoft.com/office/officeart/2005/8/layout/cycle4"/>
    <dgm:cxn modelId="{BFA5011B-A01B-DF4F-BEC9-E1569BCD3800}" type="presParOf" srcId="{CFB305FA-8B06-5149-A04E-A06E81F71FAA}" destId="{696ED402-E333-E342-BE96-B82886D4F0DE}" srcOrd="2" destOrd="0" presId="urn:microsoft.com/office/officeart/2005/8/layout/cycle4"/>
    <dgm:cxn modelId="{5131867C-9A95-AF40-85D0-B4089B31D33E}" type="presParOf" srcId="{CFB305FA-8B06-5149-A04E-A06E81F71FAA}" destId="{2E80A94B-42E4-4247-8EB6-13EEEB4D1A56}" srcOrd="3" destOrd="0" presId="urn:microsoft.com/office/officeart/2005/8/layout/cycle4"/>
    <dgm:cxn modelId="{AEEFE6A9-861C-1E45-8C71-9E14577A9072}" type="presParOf" srcId="{CFB305FA-8B06-5149-A04E-A06E81F71FAA}" destId="{2A091745-8A0E-3D44-8094-50F3F5CB43DD}" srcOrd="4" destOrd="0" presId="urn:microsoft.com/office/officeart/2005/8/layout/cycle4"/>
    <dgm:cxn modelId="{8DCF67A3-FD16-B04B-8CFA-4466FF9DFE91}" type="presParOf" srcId="{B9F870DF-50DC-8648-8E4B-4D1AA30887D1}" destId="{5C98D824-9A21-844B-8385-C71B02ADC9EC}" srcOrd="2" destOrd="0" presId="urn:microsoft.com/office/officeart/2005/8/layout/cycle4"/>
    <dgm:cxn modelId="{B5E8F2D1-43BF-C14D-94BB-43A2DD3B5F17}" type="presParOf" srcId="{B9F870DF-50DC-8648-8E4B-4D1AA30887D1}" destId="{A5F1D2E6-4D18-0249-8CC2-183FC70405FA}"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5A71D6-F60A-7842-9F56-58B23E12478F}" type="doc">
      <dgm:prSet loTypeId="urn:microsoft.com/office/officeart/2005/8/layout/hierarchy2" loCatId="" qsTypeId="urn:microsoft.com/office/officeart/2005/8/quickstyle/simple4" qsCatId="simple" csTypeId="urn:microsoft.com/office/officeart/2005/8/colors/accent1_2" csCatId="accent1" phldr="1"/>
      <dgm:spPr/>
      <dgm:t>
        <a:bodyPr/>
        <a:lstStyle/>
        <a:p>
          <a:endParaRPr lang="de-DE"/>
        </a:p>
      </dgm:t>
    </dgm:pt>
    <dgm:pt modelId="{F257D9AE-3C6C-F243-B941-DE5D789D1F20}">
      <dgm:prSet phldrT="[Text]">
        <dgm:style>
          <a:lnRef idx="1">
            <a:schemeClr val="dk1"/>
          </a:lnRef>
          <a:fillRef idx="3">
            <a:schemeClr val="dk1"/>
          </a:fillRef>
          <a:effectRef idx="2">
            <a:schemeClr val="dk1"/>
          </a:effectRef>
          <a:fontRef idx="minor">
            <a:schemeClr val="lt1"/>
          </a:fontRef>
        </dgm:style>
      </dgm:prSet>
      <dgm:spPr>
        <a:ln/>
      </dgm:spPr>
      <dgm:t>
        <a:bodyPr/>
        <a:lstStyle/>
        <a:p>
          <a:r>
            <a:rPr lang="de-DE" dirty="0" smtClean="0"/>
            <a:t>Lack </a:t>
          </a:r>
          <a:r>
            <a:rPr lang="de-DE" dirty="0" err="1" smtClean="0"/>
            <a:t>of</a:t>
          </a:r>
          <a:r>
            <a:rPr lang="de-DE" dirty="0" smtClean="0"/>
            <a:t> </a:t>
          </a:r>
          <a:r>
            <a:rPr lang="de-DE" dirty="0" err="1" smtClean="0"/>
            <a:t>self-awareness</a:t>
          </a:r>
          <a:r>
            <a:rPr lang="de-DE" dirty="0" smtClean="0"/>
            <a:t> / lack </a:t>
          </a:r>
          <a:r>
            <a:rPr lang="de-DE" dirty="0" err="1" smtClean="0"/>
            <a:t>of</a:t>
          </a:r>
          <a:r>
            <a:rPr lang="de-DE" dirty="0" smtClean="0"/>
            <a:t> </a:t>
          </a:r>
          <a:r>
            <a:rPr lang="de-DE" dirty="0" err="1" smtClean="0"/>
            <a:t>management</a:t>
          </a:r>
          <a:r>
            <a:rPr lang="de-DE" dirty="0" smtClean="0"/>
            <a:t> </a:t>
          </a:r>
          <a:r>
            <a:rPr lang="de-DE" dirty="0" err="1" smtClean="0"/>
            <a:t>of</a:t>
          </a:r>
          <a:r>
            <a:rPr lang="de-DE" dirty="0" smtClean="0"/>
            <a:t> </a:t>
          </a:r>
          <a:r>
            <a:rPr lang="de-DE" dirty="0" err="1" smtClean="0"/>
            <a:t>emotions</a:t>
          </a:r>
          <a:r>
            <a:rPr lang="de-DE" dirty="0" smtClean="0"/>
            <a:t> </a:t>
          </a:r>
          <a:endParaRPr lang="de-DE" dirty="0"/>
        </a:p>
      </dgm:t>
    </dgm:pt>
    <dgm:pt modelId="{E5F9B4F7-2919-4D4A-8E1C-677676A704F0}" type="parTrans" cxnId="{F4733D51-2555-AD43-908D-9C200B09277E}">
      <dgm:prSet/>
      <dgm:spPr/>
      <dgm:t>
        <a:bodyPr/>
        <a:lstStyle/>
        <a:p>
          <a:endParaRPr lang="de-DE"/>
        </a:p>
      </dgm:t>
    </dgm:pt>
    <dgm:pt modelId="{25B6E7F5-73A3-B44E-9103-071A336D0C84}" type="sibTrans" cxnId="{F4733D51-2555-AD43-908D-9C200B09277E}">
      <dgm:prSet/>
      <dgm:spPr/>
      <dgm:t>
        <a:bodyPr/>
        <a:lstStyle/>
        <a:p>
          <a:endParaRPr lang="de-DE"/>
        </a:p>
      </dgm:t>
    </dgm:pt>
    <dgm:pt modelId="{9D38BB93-77AF-BB44-AAD2-D6FECA823BF5}">
      <dgm:prSet phldrT="[Text]">
        <dgm:style>
          <a:lnRef idx="3">
            <a:schemeClr val="lt1"/>
          </a:lnRef>
          <a:fillRef idx="1">
            <a:schemeClr val="dk1"/>
          </a:fillRef>
          <a:effectRef idx="1">
            <a:schemeClr val="dk1"/>
          </a:effectRef>
          <a:fontRef idx="minor">
            <a:schemeClr val="lt1"/>
          </a:fontRef>
        </dgm:style>
      </dgm:prSet>
      <dgm:spPr/>
      <dgm:t>
        <a:bodyPr/>
        <a:lstStyle/>
        <a:p>
          <a:r>
            <a:rPr lang="de-DE" dirty="0" smtClean="0"/>
            <a:t>Impulsive </a:t>
          </a:r>
          <a:r>
            <a:rPr lang="de-DE" dirty="0" err="1" smtClean="0"/>
            <a:t>trading</a:t>
          </a:r>
          <a:r>
            <a:rPr lang="de-DE" dirty="0" smtClean="0"/>
            <a:t>, </a:t>
          </a:r>
          <a:r>
            <a:rPr lang="de-DE" dirty="0" err="1" smtClean="0"/>
            <a:t>no</a:t>
          </a:r>
          <a:r>
            <a:rPr lang="de-DE" dirty="0" smtClean="0"/>
            <a:t> </a:t>
          </a:r>
          <a:r>
            <a:rPr lang="de-DE" dirty="0" err="1" smtClean="0"/>
            <a:t>trading</a:t>
          </a:r>
          <a:r>
            <a:rPr lang="de-DE" dirty="0" smtClean="0"/>
            <a:t> plan  (</a:t>
          </a:r>
          <a:r>
            <a:rPr lang="de-DE" dirty="0" err="1" smtClean="0"/>
            <a:t>money</a:t>
          </a:r>
          <a:r>
            <a:rPr lang="de-DE" dirty="0" smtClean="0"/>
            <a:t> </a:t>
          </a:r>
          <a:r>
            <a:rPr lang="de-DE" dirty="0" err="1" smtClean="0"/>
            <a:t>management</a:t>
          </a:r>
          <a:r>
            <a:rPr lang="de-DE" dirty="0" smtClean="0"/>
            <a:t>, </a:t>
          </a:r>
          <a:r>
            <a:rPr lang="de-DE" dirty="0" err="1" smtClean="0"/>
            <a:t>risk</a:t>
          </a:r>
          <a:r>
            <a:rPr lang="de-DE" dirty="0" smtClean="0"/>
            <a:t> </a:t>
          </a:r>
          <a:r>
            <a:rPr lang="de-DE" dirty="0" err="1" smtClean="0"/>
            <a:t>control</a:t>
          </a:r>
          <a:r>
            <a:rPr lang="de-DE" dirty="0" smtClean="0"/>
            <a:t>) </a:t>
          </a:r>
          <a:endParaRPr lang="de-DE" dirty="0"/>
        </a:p>
      </dgm:t>
    </dgm:pt>
    <dgm:pt modelId="{32EB65CF-AE2F-AA4F-BDCB-8FA35A5388D4}" type="parTrans" cxnId="{06C66E19-4DD9-F442-9DEA-A8A5DCE92919}">
      <dgm:prSet/>
      <dgm:spPr/>
      <dgm:t>
        <a:bodyPr/>
        <a:lstStyle/>
        <a:p>
          <a:endParaRPr lang="de-DE"/>
        </a:p>
      </dgm:t>
    </dgm:pt>
    <dgm:pt modelId="{178E46E8-AC34-4C48-86B5-7A4E14BB2CA8}" type="sibTrans" cxnId="{06C66E19-4DD9-F442-9DEA-A8A5DCE92919}">
      <dgm:prSet/>
      <dgm:spPr/>
      <dgm:t>
        <a:bodyPr/>
        <a:lstStyle/>
        <a:p>
          <a:endParaRPr lang="de-DE"/>
        </a:p>
      </dgm:t>
    </dgm:pt>
    <dgm:pt modelId="{3656BDF1-A5EB-6D4D-87CD-BEA0839176B1}">
      <dgm:prSet phldrT="[Text]">
        <dgm:style>
          <a:lnRef idx="3">
            <a:schemeClr val="lt1"/>
          </a:lnRef>
          <a:fillRef idx="1">
            <a:schemeClr val="dk1"/>
          </a:fillRef>
          <a:effectRef idx="1">
            <a:schemeClr val="dk1"/>
          </a:effectRef>
          <a:fontRef idx="minor">
            <a:schemeClr val="lt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de-DE" dirty="0" smtClean="0"/>
            <a:t>Feelings </a:t>
          </a:r>
          <a:r>
            <a:rPr lang="de-DE" dirty="0" err="1" smtClean="0"/>
            <a:t>of</a:t>
          </a:r>
          <a:r>
            <a:rPr lang="de-DE" dirty="0" smtClean="0"/>
            <a:t> </a:t>
          </a:r>
          <a:r>
            <a:rPr lang="de-DE" dirty="0" err="1" smtClean="0"/>
            <a:t>anxiety</a:t>
          </a:r>
          <a:r>
            <a:rPr lang="de-DE" dirty="0" smtClean="0"/>
            <a:t>, </a:t>
          </a:r>
          <a:r>
            <a:rPr lang="de-DE" dirty="0" err="1" smtClean="0"/>
            <a:t>elation</a:t>
          </a:r>
          <a:r>
            <a:rPr lang="de-DE" dirty="0" smtClean="0"/>
            <a:t> </a:t>
          </a:r>
          <a:r>
            <a:rPr lang="de-DE" dirty="0" err="1" smtClean="0"/>
            <a:t>or</a:t>
          </a:r>
          <a:r>
            <a:rPr lang="de-DE" dirty="0" smtClean="0"/>
            <a:t> </a:t>
          </a:r>
          <a:r>
            <a:rPr lang="de-DE" dirty="0" err="1" smtClean="0"/>
            <a:t>humiliation</a:t>
          </a:r>
          <a:r>
            <a:rPr lang="de-DE" dirty="0" smtClean="0"/>
            <a:t> </a:t>
          </a:r>
          <a:r>
            <a:rPr lang="de-DE" dirty="0" err="1" smtClean="0"/>
            <a:t>before</a:t>
          </a:r>
          <a:r>
            <a:rPr lang="de-DE" dirty="0" smtClean="0"/>
            <a:t>/</a:t>
          </a:r>
          <a:r>
            <a:rPr lang="de-DE" dirty="0" err="1" smtClean="0"/>
            <a:t>during</a:t>
          </a:r>
          <a:r>
            <a:rPr lang="de-DE" dirty="0" smtClean="0"/>
            <a:t>/after a </a:t>
          </a:r>
          <a:r>
            <a:rPr lang="de-DE" dirty="0" err="1" smtClean="0"/>
            <a:t>trade</a:t>
          </a:r>
          <a:r>
            <a:rPr lang="de-DE" dirty="0" smtClean="0"/>
            <a:t> </a:t>
          </a:r>
        </a:p>
        <a:p>
          <a:pPr defTabSz="977900">
            <a:lnSpc>
              <a:spcPct val="90000"/>
            </a:lnSpc>
            <a:spcBef>
              <a:spcPct val="0"/>
            </a:spcBef>
            <a:spcAft>
              <a:spcPct val="35000"/>
            </a:spcAft>
          </a:pPr>
          <a:endParaRPr lang="de-DE" dirty="0"/>
        </a:p>
      </dgm:t>
    </dgm:pt>
    <dgm:pt modelId="{CCC11FD8-5B2A-8742-93E2-8327AB52C901}" type="parTrans" cxnId="{BDDCEE19-7E12-F14F-9C66-CEDA964DA058}">
      <dgm:prSet/>
      <dgm:spPr/>
      <dgm:t>
        <a:bodyPr/>
        <a:lstStyle/>
        <a:p>
          <a:endParaRPr lang="de-DE"/>
        </a:p>
      </dgm:t>
    </dgm:pt>
    <dgm:pt modelId="{B7719E27-580F-024F-A358-C597944103B6}" type="sibTrans" cxnId="{BDDCEE19-7E12-F14F-9C66-CEDA964DA058}">
      <dgm:prSet/>
      <dgm:spPr/>
      <dgm:t>
        <a:bodyPr/>
        <a:lstStyle/>
        <a:p>
          <a:endParaRPr lang="de-DE"/>
        </a:p>
      </dgm:t>
    </dgm:pt>
    <dgm:pt modelId="{42217EA0-37FA-4E41-ADD6-BAA465B7E792}">
      <dgm:prSet phldrT="[Text]">
        <dgm:style>
          <a:lnRef idx="3">
            <a:schemeClr val="lt1"/>
          </a:lnRef>
          <a:fillRef idx="1">
            <a:schemeClr val="dk1"/>
          </a:fillRef>
          <a:effectRef idx="1">
            <a:schemeClr val="dk1"/>
          </a:effectRef>
          <a:fontRef idx="minor">
            <a:schemeClr val="lt1"/>
          </a:fontRef>
        </dgm:style>
      </dgm:prSet>
      <dgm:spPr/>
      <dgm:t>
        <a:bodyPr/>
        <a:lstStyle/>
        <a:p>
          <a:r>
            <a:rPr lang="de-DE" dirty="0" smtClean="0"/>
            <a:t>Search </a:t>
          </a:r>
          <a:r>
            <a:rPr lang="de-DE" dirty="0" err="1" smtClean="0"/>
            <a:t>for</a:t>
          </a:r>
          <a:r>
            <a:rPr lang="de-DE" dirty="0" smtClean="0"/>
            <a:t> </a:t>
          </a:r>
          <a:r>
            <a:rPr lang="de-DE" dirty="0" err="1" smtClean="0"/>
            <a:t>thrill</a:t>
          </a:r>
          <a:r>
            <a:rPr lang="de-DE" dirty="0" smtClean="0"/>
            <a:t>, </a:t>
          </a:r>
          <a:r>
            <a:rPr lang="de-DE" dirty="0" err="1" smtClean="0"/>
            <a:t>seeking</a:t>
          </a:r>
          <a:r>
            <a:rPr lang="de-DE" dirty="0" smtClean="0"/>
            <a:t> </a:t>
          </a:r>
          <a:r>
            <a:rPr lang="de-DE" dirty="0" err="1" smtClean="0"/>
            <a:t>to</a:t>
          </a:r>
          <a:r>
            <a:rPr lang="de-DE" dirty="0" smtClean="0"/>
            <a:t> </a:t>
          </a:r>
          <a:r>
            <a:rPr lang="de-DE" dirty="0" err="1" smtClean="0"/>
            <a:t>overcome</a:t>
          </a:r>
          <a:r>
            <a:rPr lang="de-DE" dirty="0" smtClean="0"/>
            <a:t> individual </a:t>
          </a:r>
          <a:r>
            <a:rPr lang="de-DE" dirty="0" err="1" smtClean="0"/>
            <a:t>psychological</a:t>
          </a:r>
          <a:r>
            <a:rPr lang="de-DE" dirty="0" smtClean="0"/>
            <a:t> </a:t>
          </a:r>
          <a:r>
            <a:rPr lang="de-DE" dirty="0" err="1" smtClean="0"/>
            <a:t>conflicts</a:t>
          </a:r>
          <a:r>
            <a:rPr lang="de-DE" dirty="0" smtClean="0"/>
            <a:t>/</a:t>
          </a:r>
          <a:r>
            <a:rPr lang="de-DE" dirty="0" err="1" smtClean="0"/>
            <a:t>crisis</a:t>
          </a:r>
          <a:r>
            <a:rPr lang="de-DE" dirty="0" smtClean="0"/>
            <a:t> </a:t>
          </a:r>
          <a:endParaRPr lang="de-DE" dirty="0"/>
        </a:p>
      </dgm:t>
    </dgm:pt>
    <dgm:pt modelId="{5A748923-9AD9-0F48-B519-CA4E80EB7CE8}" type="parTrans" cxnId="{75EA4BD9-1545-B544-9A37-8CBAE192623A}">
      <dgm:prSet/>
      <dgm:spPr/>
      <dgm:t>
        <a:bodyPr/>
        <a:lstStyle/>
        <a:p>
          <a:endParaRPr lang="de-DE"/>
        </a:p>
      </dgm:t>
    </dgm:pt>
    <dgm:pt modelId="{9051FA7A-E9BD-C64D-BBBC-38D270FA795D}" type="sibTrans" cxnId="{75EA4BD9-1545-B544-9A37-8CBAE192623A}">
      <dgm:prSet/>
      <dgm:spPr/>
      <dgm:t>
        <a:bodyPr/>
        <a:lstStyle/>
        <a:p>
          <a:endParaRPr lang="de-DE"/>
        </a:p>
      </dgm:t>
    </dgm:pt>
    <dgm:pt modelId="{0AB852A0-1B81-ED47-8F42-FE2A66F1EA4C}">
      <dgm:prSet phldrT="[Text]">
        <dgm:style>
          <a:lnRef idx="3">
            <a:schemeClr val="lt1"/>
          </a:lnRef>
          <a:fillRef idx="1">
            <a:schemeClr val="dk1"/>
          </a:fillRef>
          <a:effectRef idx="1">
            <a:schemeClr val="dk1"/>
          </a:effectRef>
          <a:fontRef idx="minor">
            <a:schemeClr val="lt1"/>
          </a:fontRef>
        </dgm:style>
      </dgm:prSet>
      <dgm:spPr/>
      <dgm:t>
        <a:bodyPr/>
        <a:lstStyle/>
        <a:p>
          <a:r>
            <a:rPr lang="de-DE" dirty="0" err="1" smtClean="0"/>
            <a:t>Confounding</a:t>
          </a:r>
          <a:r>
            <a:rPr lang="de-DE" dirty="0" smtClean="0"/>
            <a:t> </a:t>
          </a:r>
          <a:r>
            <a:rPr lang="de-DE" dirty="0" err="1" smtClean="0"/>
            <a:t>trading</a:t>
          </a:r>
          <a:r>
            <a:rPr lang="de-DE" dirty="0" smtClean="0"/>
            <a:t> </a:t>
          </a:r>
          <a:r>
            <a:rPr lang="de-DE" dirty="0" err="1" smtClean="0"/>
            <a:t>with</a:t>
          </a:r>
          <a:r>
            <a:rPr lang="de-DE" dirty="0" smtClean="0"/>
            <a:t> </a:t>
          </a:r>
          <a:r>
            <a:rPr lang="de-DE" dirty="0" err="1" smtClean="0"/>
            <a:t>gambling</a:t>
          </a:r>
          <a:r>
            <a:rPr lang="de-DE" dirty="0" smtClean="0"/>
            <a:t> </a:t>
          </a:r>
          <a:endParaRPr lang="de-DE" dirty="0"/>
        </a:p>
      </dgm:t>
    </dgm:pt>
    <dgm:pt modelId="{D604F7C0-A10E-1D4B-95D0-6D91492E7218}" type="parTrans" cxnId="{554328BD-9705-0741-B972-B7789B57B51F}">
      <dgm:prSet/>
      <dgm:spPr/>
      <dgm:t>
        <a:bodyPr/>
        <a:lstStyle/>
        <a:p>
          <a:endParaRPr lang="de-DE"/>
        </a:p>
      </dgm:t>
    </dgm:pt>
    <dgm:pt modelId="{6C344988-9DE7-AB46-97C8-8B3FDC37876D}" type="sibTrans" cxnId="{554328BD-9705-0741-B972-B7789B57B51F}">
      <dgm:prSet/>
      <dgm:spPr/>
      <dgm:t>
        <a:bodyPr/>
        <a:lstStyle/>
        <a:p>
          <a:endParaRPr lang="de-DE"/>
        </a:p>
      </dgm:t>
    </dgm:pt>
    <dgm:pt modelId="{9D533AC4-8B80-6145-97D1-B5D77C367380}">
      <dgm:prSet phldrT="[Text]">
        <dgm:style>
          <a:lnRef idx="3">
            <a:schemeClr val="lt1"/>
          </a:lnRef>
          <a:fillRef idx="1">
            <a:schemeClr val="dk1"/>
          </a:fillRef>
          <a:effectRef idx="1">
            <a:schemeClr val="dk1"/>
          </a:effectRef>
          <a:fontRef idx="minor">
            <a:schemeClr val="lt1"/>
          </a:fontRef>
        </dgm:style>
      </dgm:prSet>
      <dgm:spPr/>
      <dgm:t>
        <a:bodyPr/>
        <a:lstStyle/>
        <a:p>
          <a:r>
            <a:rPr lang="de-DE" dirty="0" err="1" smtClean="0"/>
            <a:t>Addiction</a:t>
          </a:r>
          <a:endParaRPr lang="de-DE" dirty="0" smtClean="0"/>
        </a:p>
        <a:p>
          <a:r>
            <a:rPr lang="de-DE" dirty="0" err="1" smtClean="0"/>
            <a:t>Putting</a:t>
          </a:r>
          <a:r>
            <a:rPr lang="de-DE" dirty="0" smtClean="0"/>
            <a:t> </a:t>
          </a:r>
          <a:r>
            <a:rPr lang="de-DE" dirty="0" err="1" smtClean="0"/>
            <a:t>blame</a:t>
          </a:r>
          <a:r>
            <a:rPr lang="de-DE" dirty="0" smtClean="0"/>
            <a:t> </a:t>
          </a:r>
          <a:r>
            <a:rPr lang="de-DE" dirty="0" err="1" smtClean="0"/>
            <a:t>for</a:t>
          </a:r>
          <a:r>
            <a:rPr lang="de-DE" dirty="0" smtClean="0"/>
            <a:t> </a:t>
          </a:r>
          <a:r>
            <a:rPr lang="de-DE" dirty="0" err="1" smtClean="0"/>
            <a:t>failure</a:t>
          </a:r>
          <a:r>
            <a:rPr lang="de-DE" dirty="0" smtClean="0"/>
            <a:t> on </a:t>
          </a:r>
          <a:r>
            <a:rPr lang="de-DE" dirty="0" err="1" smtClean="0"/>
            <a:t>others</a:t>
          </a:r>
          <a:r>
            <a:rPr lang="de-DE" dirty="0" smtClean="0"/>
            <a:t> </a:t>
          </a:r>
          <a:endParaRPr lang="de-DE" dirty="0"/>
        </a:p>
      </dgm:t>
    </dgm:pt>
    <dgm:pt modelId="{EC29F009-AA0F-4749-A2F0-29DF831A5B39}" type="parTrans" cxnId="{F3C32C2B-B123-3B47-98A3-36E7E665C387}">
      <dgm:prSet/>
      <dgm:spPr/>
      <dgm:t>
        <a:bodyPr/>
        <a:lstStyle/>
        <a:p>
          <a:endParaRPr lang="de-DE"/>
        </a:p>
      </dgm:t>
    </dgm:pt>
    <dgm:pt modelId="{F200CB89-87CD-9A49-85BD-EB1B0B3E38CF}" type="sibTrans" cxnId="{F3C32C2B-B123-3B47-98A3-36E7E665C387}">
      <dgm:prSet/>
      <dgm:spPr/>
      <dgm:t>
        <a:bodyPr/>
        <a:lstStyle/>
        <a:p>
          <a:endParaRPr lang="de-DE"/>
        </a:p>
      </dgm:t>
    </dgm:pt>
    <dgm:pt modelId="{01CA2E98-B97C-E243-9BD3-F5AB6F4362E9}" type="pres">
      <dgm:prSet presAssocID="{B05A71D6-F60A-7842-9F56-58B23E12478F}" presName="diagram" presStyleCnt="0">
        <dgm:presLayoutVars>
          <dgm:chPref val="1"/>
          <dgm:dir/>
          <dgm:animOne val="branch"/>
          <dgm:animLvl val="lvl"/>
          <dgm:resizeHandles val="exact"/>
        </dgm:presLayoutVars>
      </dgm:prSet>
      <dgm:spPr/>
      <dgm:t>
        <a:bodyPr/>
        <a:lstStyle/>
        <a:p>
          <a:endParaRPr lang="de-DE"/>
        </a:p>
      </dgm:t>
    </dgm:pt>
    <dgm:pt modelId="{AE0494DD-49B7-0B4A-A93A-FA5C1525687B}" type="pres">
      <dgm:prSet presAssocID="{F257D9AE-3C6C-F243-B941-DE5D789D1F20}" presName="root1" presStyleCnt="0"/>
      <dgm:spPr/>
    </dgm:pt>
    <dgm:pt modelId="{5B63A853-2319-7C44-85B6-B453D22A29E7}" type="pres">
      <dgm:prSet presAssocID="{F257D9AE-3C6C-F243-B941-DE5D789D1F20}" presName="LevelOneTextNode" presStyleLbl="node0" presStyleIdx="0" presStyleCnt="1">
        <dgm:presLayoutVars>
          <dgm:chPref val="3"/>
        </dgm:presLayoutVars>
      </dgm:prSet>
      <dgm:spPr/>
      <dgm:t>
        <a:bodyPr/>
        <a:lstStyle/>
        <a:p>
          <a:endParaRPr lang="de-DE"/>
        </a:p>
      </dgm:t>
    </dgm:pt>
    <dgm:pt modelId="{75B8AC33-919A-194F-9021-E7E0F84AEE8B}" type="pres">
      <dgm:prSet presAssocID="{F257D9AE-3C6C-F243-B941-DE5D789D1F20}" presName="level2hierChild" presStyleCnt="0"/>
      <dgm:spPr/>
    </dgm:pt>
    <dgm:pt modelId="{A891AF8D-17FA-A64A-9E85-BB1D20054B01}" type="pres">
      <dgm:prSet presAssocID="{32EB65CF-AE2F-AA4F-BDCB-8FA35A5388D4}" presName="conn2-1" presStyleLbl="parChTrans1D2" presStyleIdx="0" presStyleCnt="2"/>
      <dgm:spPr/>
      <dgm:t>
        <a:bodyPr/>
        <a:lstStyle/>
        <a:p>
          <a:endParaRPr lang="de-DE"/>
        </a:p>
      </dgm:t>
    </dgm:pt>
    <dgm:pt modelId="{50D97C2B-40E1-1E44-B91B-39D262C99D6F}" type="pres">
      <dgm:prSet presAssocID="{32EB65CF-AE2F-AA4F-BDCB-8FA35A5388D4}" presName="connTx" presStyleLbl="parChTrans1D2" presStyleIdx="0" presStyleCnt="2"/>
      <dgm:spPr/>
      <dgm:t>
        <a:bodyPr/>
        <a:lstStyle/>
        <a:p>
          <a:endParaRPr lang="de-DE"/>
        </a:p>
      </dgm:t>
    </dgm:pt>
    <dgm:pt modelId="{6E70339F-471B-E244-9928-5DCC6C73DD98}" type="pres">
      <dgm:prSet presAssocID="{9D38BB93-77AF-BB44-AAD2-D6FECA823BF5}" presName="root2" presStyleCnt="0"/>
      <dgm:spPr/>
    </dgm:pt>
    <dgm:pt modelId="{3EDD5190-DC93-134E-AE96-C73EB3AF961A}" type="pres">
      <dgm:prSet presAssocID="{9D38BB93-77AF-BB44-AAD2-D6FECA823BF5}" presName="LevelTwoTextNode" presStyleLbl="node2" presStyleIdx="0" presStyleCnt="2">
        <dgm:presLayoutVars>
          <dgm:chPref val="3"/>
        </dgm:presLayoutVars>
      </dgm:prSet>
      <dgm:spPr/>
      <dgm:t>
        <a:bodyPr/>
        <a:lstStyle/>
        <a:p>
          <a:endParaRPr lang="de-DE"/>
        </a:p>
      </dgm:t>
    </dgm:pt>
    <dgm:pt modelId="{C927628A-5C4C-BF4A-853B-A63D55B4239C}" type="pres">
      <dgm:prSet presAssocID="{9D38BB93-77AF-BB44-AAD2-D6FECA823BF5}" presName="level3hierChild" presStyleCnt="0"/>
      <dgm:spPr/>
    </dgm:pt>
    <dgm:pt modelId="{032F90A0-DCA3-F843-B265-89E6CE26A83B}" type="pres">
      <dgm:prSet presAssocID="{CCC11FD8-5B2A-8742-93E2-8327AB52C901}" presName="conn2-1" presStyleLbl="parChTrans1D3" presStyleIdx="0" presStyleCnt="3"/>
      <dgm:spPr/>
      <dgm:t>
        <a:bodyPr/>
        <a:lstStyle/>
        <a:p>
          <a:endParaRPr lang="de-DE"/>
        </a:p>
      </dgm:t>
    </dgm:pt>
    <dgm:pt modelId="{E8764B26-5219-1947-BB83-3509CE8F933A}" type="pres">
      <dgm:prSet presAssocID="{CCC11FD8-5B2A-8742-93E2-8327AB52C901}" presName="connTx" presStyleLbl="parChTrans1D3" presStyleIdx="0" presStyleCnt="3"/>
      <dgm:spPr/>
      <dgm:t>
        <a:bodyPr/>
        <a:lstStyle/>
        <a:p>
          <a:endParaRPr lang="de-DE"/>
        </a:p>
      </dgm:t>
    </dgm:pt>
    <dgm:pt modelId="{0423980D-CC07-E64E-A7EA-106E6BA38260}" type="pres">
      <dgm:prSet presAssocID="{3656BDF1-A5EB-6D4D-87CD-BEA0839176B1}" presName="root2" presStyleCnt="0"/>
      <dgm:spPr/>
    </dgm:pt>
    <dgm:pt modelId="{987252F5-E99A-0045-B57C-3462E0561C5D}" type="pres">
      <dgm:prSet presAssocID="{3656BDF1-A5EB-6D4D-87CD-BEA0839176B1}" presName="LevelTwoTextNode" presStyleLbl="node3" presStyleIdx="0" presStyleCnt="3">
        <dgm:presLayoutVars>
          <dgm:chPref val="3"/>
        </dgm:presLayoutVars>
      </dgm:prSet>
      <dgm:spPr/>
      <dgm:t>
        <a:bodyPr/>
        <a:lstStyle/>
        <a:p>
          <a:endParaRPr lang="de-DE"/>
        </a:p>
      </dgm:t>
    </dgm:pt>
    <dgm:pt modelId="{00DEE125-EA42-5448-B87E-991C4159D7B0}" type="pres">
      <dgm:prSet presAssocID="{3656BDF1-A5EB-6D4D-87CD-BEA0839176B1}" presName="level3hierChild" presStyleCnt="0"/>
      <dgm:spPr/>
    </dgm:pt>
    <dgm:pt modelId="{BC336870-BC91-9C46-AE33-6DBF04D2A5B7}" type="pres">
      <dgm:prSet presAssocID="{5A748923-9AD9-0F48-B519-CA4E80EB7CE8}" presName="conn2-1" presStyleLbl="parChTrans1D3" presStyleIdx="1" presStyleCnt="3"/>
      <dgm:spPr/>
      <dgm:t>
        <a:bodyPr/>
        <a:lstStyle/>
        <a:p>
          <a:endParaRPr lang="de-DE"/>
        </a:p>
      </dgm:t>
    </dgm:pt>
    <dgm:pt modelId="{159B8A78-0AF9-3F4A-91AB-93506385B1E8}" type="pres">
      <dgm:prSet presAssocID="{5A748923-9AD9-0F48-B519-CA4E80EB7CE8}" presName="connTx" presStyleLbl="parChTrans1D3" presStyleIdx="1" presStyleCnt="3"/>
      <dgm:spPr/>
      <dgm:t>
        <a:bodyPr/>
        <a:lstStyle/>
        <a:p>
          <a:endParaRPr lang="de-DE"/>
        </a:p>
      </dgm:t>
    </dgm:pt>
    <dgm:pt modelId="{30F9E512-8C8E-2D4B-9C80-AB18A3EBEB42}" type="pres">
      <dgm:prSet presAssocID="{42217EA0-37FA-4E41-ADD6-BAA465B7E792}" presName="root2" presStyleCnt="0"/>
      <dgm:spPr/>
    </dgm:pt>
    <dgm:pt modelId="{568DBFDC-B128-ED4B-8C5F-9C97B672F606}" type="pres">
      <dgm:prSet presAssocID="{42217EA0-37FA-4E41-ADD6-BAA465B7E792}" presName="LevelTwoTextNode" presStyleLbl="node3" presStyleIdx="1" presStyleCnt="3">
        <dgm:presLayoutVars>
          <dgm:chPref val="3"/>
        </dgm:presLayoutVars>
      </dgm:prSet>
      <dgm:spPr/>
      <dgm:t>
        <a:bodyPr/>
        <a:lstStyle/>
        <a:p>
          <a:endParaRPr lang="de-DE"/>
        </a:p>
      </dgm:t>
    </dgm:pt>
    <dgm:pt modelId="{548DB284-DF54-7D44-A808-6E7B20CA35B8}" type="pres">
      <dgm:prSet presAssocID="{42217EA0-37FA-4E41-ADD6-BAA465B7E792}" presName="level3hierChild" presStyleCnt="0"/>
      <dgm:spPr/>
    </dgm:pt>
    <dgm:pt modelId="{18B2B873-5742-4244-8D73-D143124A1E3A}" type="pres">
      <dgm:prSet presAssocID="{D604F7C0-A10E-1D4B-95D0-6D91492E7218}" presName="conn2-1" presStyleLbl="parChTrans1D2" presStyleIdx="1" presStyleCnt="2"/>
      <dgm:spPr/>
      <dgm:t>
        <a:bodyPr/>
        <a:lstStyle/>
        <a:p>
          <a:endParaRPr lang="de-DE"/>
        </a:p>
      </dgm:t>
    </dgm:pt>
    <dgm:pt modelId="{51DAA5D6-8407-9E44-B9C5-B316EAFCF081}" type="pres">
      <dgm:prSet presAssocID="{D604F7C0-A10E-1D4B-95D0-6D91492E7218}" presName="connTx" presStyleLbl="parChTrans1D2" presStyleIdx="1" presStyleCnt="2"/>
      <dgm:spPr/>
      <dgm:t>
        <a:bodyPr/>
        <a:lstStyle/>
        <a:p>
          <a:endParaRPr lang="de-DE"/>
        </a:p>
      </dgm:t>
    </dgm:pt>
    <dgm:pt modelId="{554A325A-7568-1943-8609-05FF28217992}" type="pres">
      <dgm:prSet presAssocID="{0AB852A0-1B81-ED47-8F42-FE2A66F1EA4C}" presName="root2" presStyleCnt="0"/>
      <dgm:spPr/>
    </dgm:pt>
    <dgm:pt modelId="{9A7EC193-8E36-EC44-8BD2-95FAA03C0090}" type="pres">
      <dgm:prSet presAssocID="{0AB852A0-1B81-ED47-8F42-FE2A66F1EA4C}" presName="LevelTwoTextNode" presStyleLbl="node2" presStyleIdx="1" presStyleCnt="2">
        <dgm:presLayoutVars>
          <dgm:chPref val="3"/>
        </dgm:presLayoutVars>
      </dgm:prSet>
      <dgm:spPr/>
      <dgm:t>
        <a:bodyPr/>
        <a:lstStyle/>
        <a:p>
          <a:endParaRPr lang="de-DE"/>
        </a:p>
      </dgm:t>
    </dgm:pt>
    <dgm:pt modelId="{CA3B998A-CDBC-0E4A-B950-B9DF32A47BA6}" type="pres">
      <dgm:prSet presAssocID="{0AB852A0-1B81-ED47-8F42-FE2A66F1EA4C}" presName="level3hierChild" presStyleCnt="0"/>
      <dgm:spPr/>
    </dgm:pt>
    <dgm:pt modelId="{7BE33623-6871-3845-82DC-124328E7B264}" type="pres">
      <dgm:prSet presAssocID="{EC29F009-AA0F-4749-A2F0-29DF831A5B39}" presName="conn2-1" presStyleLbl="parChTrans1D3" presStyleIdx="2" presStyleCnt="3"/>
      <dgm:spPr/>
      <dgm:t>
        <a:bodyPr/>
        <a:lstStyle/>
        <a:p>
          <a:endParaRPr lang="de-DE"/>
        </a:p>
      </dgm:t>
    </dgm:pt>
    <dgm:pt modelId="{EA5234C4-E90B-BE4B-BD4C-DDC977F359F2}" type="pres">
      <dgm:prSet presAssocID="{EC29F009-AA0F-4749-A2F0-29DF831A5B39}" presName="connTx" presStyleLbl="parChTrans1D3" presStyleIdx="2" presStyleCnt="3"/>
      <dgm:spPr/>
      <dgm:t>
        <a:bodyPr/>
        <a:lstStyle/>
        <a:p>
          <a:endParaRPr lang="de-DE"/>
        </a:p>
      </dgm:t>
    </dgm:pt>
    <dgm:pt modelId="{5C0B0A7F-9DEC-FD4E-90B6-7F2B8C4C0816}" type="pres">
      <dgm:prSet presAssocID="{9D533AC4-8B80-6145-97D1-B5D77C367380}" presName="root2" presStyleCnt="0"/>
      <dgm:spPr/>
    </dgm:pt>
    <dgm:pt modelId="{EDF462F0-3B7E-C54F-8C25-76B8EE360DDF}" type="pres">
      <dgm:prSet presAssocID="{9D533AC4-8B80-6145-97D1-B5D77C367380}" presName="LevelTwoTextNode" presStyleLbl="node3" presStyleIdx="2" presStyleCnt="3">
        <dgm:presLayoutVars>
          <dgm:chPref val="3"/>
        </dgm:presLayoutVars>
      </dgm:prSet>
      <dgm:spPr/>
      <dgm:t>
        <a:bodyPr/>
        <a:lstStyle/>
        <a:p>
          <a:endParaRPr lang="de-DE"/>
        </a:p>
      </dgm:t>
    </dgm:pt>
    <dgm:pt modelId="{C87429D6-BF29-E44C-94DF-20D867C24AB9}" type="pres">
      <dgm:prSet presAssocID="{9D533AC4-8B80-6145-97D1-B5D77C367380}" presName="level3hierChild" presStyleCnt="0"/>
      <dgm:spPr/>
    </dgm:pt>
  </dgm:ptLst>
  <dgm:cxnLst>
    <dgm:cxn modelId="{F3C32C2B-B123-3B47-98A3-36E7E665C387}" srcId="{0AB852A0-1B81-ED47-8F42-FE2A66F1EA4C}" destId="{9D533AC4-8B80-6145-97D1-B5D77C367380}" srcOrd="0" destOrd="0" parTransId="{EC29F009-AA0F-4749-A2F0-29DF831A5B39}" sibTransId="{F200CB89-87CD-9A49-85BD-EB1B0B3E38CF}"/>
    <dgm:cxn modelId="{4480405C-EA06-644D-A510-D004D7CC9877}" type="presOf" srcId="{9D38BB93-77AF-BB44-AAD2-D6FECA823BF5}" destId="{3EDD5190-DC93-134E-AE96-C73EB3AF961A}" srcOrd="0" destOrd="0" presId="urn:microsoft.com/office/officeart/2005/8/layout/hierarchy2"/>
    <dgm:cxn modelId="{31A6ED6C-A1F8-784A-9E58-80624AFC0C99}" type="presOf" srcId="{32EB65CF-AE2F-AA4F-BDCB-8FA35A5388D4}" destId="{50D97C2B-40E1-1E44-B91B-39D262C99D6F}" srcOrd="1" destOrd="0" presId="urn:microsoft.com/office/officeart/2005/8/layout/hierarchy2"/>
    <dgm:cxn modelId="{E20ABA1E-0A48-2F48-97DB-C846F5369165}" type="presOf" srcId="{D604F7C0-A10E-1D4B-95D0-6D91492E7218}" destId="{51DAA5D6-8407-9E44-B9C5-B316EAFCF081}" srcOrd="1" destOrd="0" presId="urn:microsoft.com/office/officeart/2005/8/layout/hierarchy2"/>
    <dgm:cxn modelId="{554328BD-9705-0741-B972-B7789B57B51F}" srcId="{F257D9AE-3C6C-F243-B941-DE5D789D1F20}" destId="{0AB852A0-1B81-ED47-8F42-FE2A66F1EA4C}" srcOrd="1" destOrd="0" parTransId="{D604F7C0-A10E-1D4B-95D0-6D91492E7218}" sibTransId="{6C344988-9DE7-AB46-97C8-8B3FDC37876D}"/>
    <dgm:cxn modelId="{30A8F406-AAB7-9443-8E8B-5E5F9CDAB7BE}" type="presOf" srcId="{5A748923-9AD9-0F48-B519-CA4E80EB7CE8}" destId="{159B8A78-0AF9-3F4A-91AB-93506385B1E8}" srcOrd="1" destOrd="0" presId="urn:microsoft.com/office/officeart/2005/8/layout/hierarchy2"/>
    <dgm:cxn modelId="{BDDCEE19-7E12-F14F-9C66-CEDA964DA058}" srcId="{9D38BB93-77AF-BB44-AAD2-D6FECA823BF5}" destId="{3656BDF1-A5EB-6D4D-87CD-BEA0839176B1}" srcOrd="0" destOrd="0" parTransId="{CCC11FD8-5B2A-8742-93E2-8327AB52C901}" sibTransId="{B7719E27-580F-024F-A358-C597944103B6}"/>
    <dgm:cxn modelId="{EBD6BAB6-6F47-7B4A-AF68-4A183DAAE2CF}" type="presOf" srcId="{B05A71D6-F60A-7842-9F56-58B23E12478F}" destId="{01CA2E98-B97C-E243-9BD3-F5AB6F4362E9}" srcOrd="0" destOrd="0" presId="urn:microsoft.com/office/officeart/2005/8/layout/hierarchy2"/>
    <dgm:cxn modelId="{06C66E19-4DD9-F442-9DEA-A8A5DCE92919}" srcId="{F257D9AE-3C6C-F243-B941-DE5D789D1F20}" destId="{9D38BB93-77AF-BB44-AAD2-D6FECA823BF5}" srcOrd="0" destOrd="0" parTransId="{32EB65CF-AE2F-AA4F-BDCB-8FA35A5388D4}" sibTransId="{178E46E8-AC34-4C48-86B5-7A4E14BB2CA8}"/>
    <dgm:cxn modelId="{851E3DF1-0E57-264A-979E-CF9AECE442AC}" type="presOf" srcId="{42217EA0-37FA-4E41-ADD6-BAA465B7E792}" destId="{568DBFDC-B128-ED4B-8C5F-9C97B672F606}" srcOrd="0" destOrd="0" presId="urn:microsoft.com/office/officeart/2005/8/layout/hierarchy2"/>
    <dgm:cxn modelId="{F4733D51-2555-AD43-908D-9C200B09277E}" srcId="{B05A71D6-F60A-7842-9F56-58B23E12478F}" destId="{F257D9AE-3C6C-F243-B941-DE5D789D1F20}" srcOrd="0" destOrd="0" parTransId="{E5F9B4F7-2919-4D4A-8E1C-677676A704F0}" sibTransId="{25B6E7F5-73A3-B44E-9103-071A336D0C84}"/>
    <dgm:cxn modelId="{E016176D-C10D-9242-903F-5F03D4132643}" type="presOf" srcId="{5A748923-9AD9-0F48-B519-CA4E80EB7CE8}" destId="{BC336870-BC91-9C46-AE33-6DBF04D2A5B7}" srcOrd="0" destOrd="0" presId="urn:microsoft.com/office/officeart/2005/8/layout/hierarchy2"/>
    <dgm:cxn modelId="{E51086B9-F744-AB43-BB12-0803B2AB1974}" type="presOf" srcId="{D604F7C0-A10E-1D4B-95D0-6D91492E7218}" destId="{18B2B873-5742-4244-8D73-D143124A1E3A}" srcOrd="0" destOrd="0" presId="urn:microsoft.com/office/officeart/2005/8/layout/hierarchy2"/>
    <dgm:cxn modelId="{B3094D5B-A262-F14E-B643-36A0AAB1BA3E}" type="presOf" srcId="{9D533AC4-8B80-6145-97D1-B5D77C367380}" destId="{EDF462F0-3B7E-C54F-8C25-76B8EE360DDF}" srcOrd="0" destOrd="0" presId="urn:microsoft.com/office/officeart/2005/8/layout/hierarchy2"/>
    <dgm:cxn modelId="{BE704AC5-3739-E543-87F2-DA1FC353D7A8}" type="presOf" srcId="{0AB852A0-1B81-ED47-8F42-FE2A66F1EA4C}" destId="{9A7EC193-8E36-EC44-8BD2-95FAA03C0090}" srcOrd="0" destOrd="0" presId="urn:microsoft.com/office/officeart/2005/8/layout/hierarchy2"/>
    <dgm:cxn modelId="{5A50458F-D6A7-9643-A0E0-759F8E83D7F0}" type="presOf" srcId="{32EB65CF-AE2F-AA4F-BDCB-8FA35A5388D4}" destId="{A891AF8D-17FA-A64A-9E85-BB1D20054B01}" srcOrd="0" destOrd="0" presId="urn:microsoft.com/office/officeart/2005/8/layout/hierarchy2"/>
    <dgm:cxn modelId="{679A4E3B-95FE-9D41-ACF1-C771BC0F6065}" type="presOf" srcId="{3656BDF1-A5EB-6D4D-87CD-BEA0839176B1}" destId="{987252F5-E99A-0045-B57C-3462E0561C5D}" srcOrd="0" destOrd="0" presId="urn:microsoft.com/office/officeart/2005/8/layout/hierarchy2"/>
    <dgm:cxn modelId="{B56270D0-B13E-114A-892B-6AC0199DC824}" type="presOf" srcId="{EC29F009-AA0F-4749-A2F0-29DF831A5B39}" destId="{EA5234C4-E90B-BE4B-BD4C-DDC977F359F2}" srcOrd="1" destOrd="0" presId="urn:microsoft.com/office/officeart/2005/8/layout/hierarchy2"/>
    <dgm:cxn modelId="{ECECFAB9-1F0E-9641-9AB9-CB62103C7702}" type="presOf" srcId="{CCC11FD8-5B2A-8742-93E2-8327AB52C901}" destId="{E8764B26-5219-1947-BB83-3509CE8F933A}" srcOrd="1" destOrd="0" presId="urn:microsoft.com/office/officeart/2005/8/layout/hierarchy2"/>
    <dgm:cxn modelId="{375F8D20-F719-0447-AB84-56B22113ECAE}" type="presOf" srcId="{EC29F009-AA0F-4749-A2F0-29DF831A5B39}" destId="{7BE33623-6871-3845-82DC-124328E7B264}" srcOrd="0" destOrd="0" presId="urn:microsoft.com/office/officeart/2005/8/layout/hierarchy2"/>
    <dgm:cxn modelId="{A27BDE3B-7BE5-A847-A438-5491D326C033}" type="presOf" srcId="{F257D9AE-3C6C-F243-B941-DE5D789D1F20}" destId="{5B63A853-2319-7C44-85B6-B453D22A29E7}" srcOrd="0" destOrd="0" presId="urn:microsoft.com/office/officeart/2005/8/layout/hierarchy2"/>
    <dgm:cxn modelId="{642EBE0C-4762-4D47-9601-1254B6DFCC5D}" type="presOf" srcId="{CCC11FD8-5B2A-8742-93E2-8327AB52C901}" destId="{032F90A0-DCA3-F843-B265-89E6CE26A83B}" srcOrd="0" destOrd="0" presId="urn:microsoft.com/office/officeart/2005/8/layout/hierarchy2"/>
    <dgm:cxn modelId="{75EA4BD9-1545-B544-9A37-8CBAE192623A}" srcId="{9D38BB93-77AF-BB44-AAD2-D6FECA823BF5}" destId="{42217EA0-37FA-4E41-ADD6-BAA465B7E792}" srcOrd="1" destOrd="0" parTransId="{5A748923-9AD9-0F48-B519-CA4E80EB7CE8}" sibTransId="{9051FA7A-E9BD-C64D-BBBC-38D270FA795D}"/>
    <dgm:cxn modelId="{C708C593-CF22-9A4C-AC16-350CE2C5670C}" type="presParOf" srcId="{01CA2E98-B97C-E243-9BD3-F5AB6F4362E9}" destId="{AE0494DD-49B7-0B4A-A93A-FA5C1525687B}" srcOrd="0" destOrd="0" presId="urn:microsoft.com/office/officeart/2005/8/layout/hierarchy2"/>
    <dgm:cxn modelId="{5605EFC2-1C00-EB44-9034-A31A95B00DA0}" type="presParOf" srcId="{AE0494DD-49B7-0B4A-A93A-FA5C1525687B}" destId="{5B63A853-2319-7C44-85B6-B453D22A29E7}" srcOrd="0" destOrd="0" presId="urn:microsoft.com/office/officeart/2005/8/layout/hierarchy2"/>
    <dgm:cxn modelId="{1F2D040A-57F6-7442-89D7-D47943D02461}" type="presParOf" srcId="{AE0494DD-49B7-0B4A-A93A-FA5C1525687B}" destId="{75B8AC33-919A-194F-9021-E7E0F84AEE8B}" srcOrd="1" destOrd="0" presId="urn:microsoft.com/office/officeart/2005/8/layout/hierarchy2"/>
    <dgm:cxn modelId="{2B3001B5-26A3-E14D-B83D-13875B1C3793}" type="presParOf" srcId="{75B8AC33-919A-194F-9021-E7E0F84AEE8B}" destId="{A891AF8D-17FA-A64A-9E85-BB1D20054B01}" srcOrd="0" destOrd="0" presId="urn:microsoft.com/office/officeart/2005/8/layout/hierarchy2"/>
    <dgm:cxn modelId="{E98D7809-5712-E543-872E-B4270C5BB13C}" type="presParOf" srcId="{A891AF8D-17FA-A64A-9E85-BB1D20054B01}" destId="{50D97C2B-40E1-1E44-B91B-39D262C99D6F}" srcOrd="0" destOrd="0" presId="urn:microsoft.com/office/officeart/2005/8/layout/hierarchy2"/>
    <dgm:cxn modelId="{184E0378-F638-8740-9476-AD61BF225578}" type="presParOf" srcId="{75B8AC33-919A-194F-9021-E7E0F84AEE8B}" destId="{6E70339F-471B-E244-9928-5DCC6C73DD98}" srcOrd="1" destOrd="0" presId="urn:microsoft.com/office/officeart/2005/8/layout/hierarchy2"/>
    <dgm:cxn modelId="{F1FC58DB-785D-1D4F-B5C5-50BAAD21EA7E}" type="presParOf" srcId="{6E70339F-471B-E244-9928-5DCC6C73DD98}" destId="{3EDD5190-DC93-134E-AE96-C73EB3AF961A}" srcOrd="0" destOrd="0" presId="urn:microsoft.com/office/officeart/2005/8/layout/hierarchy2"/>
    <dgm:cxn modelId="{A41CEBF8-8E52-8049-872A-512C3AFCC5B5}" type="presParOf" srcId="{6E70339F-471B-E244-9928-5DCC6C73DD98}" destId="{C927628A-5C4C-BF4A-853B-A63D55B4239C}" srcOrd="1" destOrd="0" presId="urn:microsoft.com/office/officeart/2005/8/layout/hierarchy2"/>
    <dgm:cxn modelId="{9E77C155-8445-ED46-B28F-2C621D1AC861}" type="presParOf" srcId="{C927628A-5C4C-BF4A-853B-A63D55B4239C}" destId="{032F90A0-DCA3-F843-B265-89E6CE26A83B}" srcOrd="0" destOrd="0" presId="urn:microsoft.com/office/officeart/2005/8/layout/hierarchy2"/>
    <dgm:cxn modelId="{E10DA9EC-2D45-E940-8120-DCA4936D0E3F}" type="presParOf" srcId="{032F90A0-DCA3-F843-B265-89E6CE26A83B}" destId="{E8764B26-5219-1947-BB83-3509CE8F933A}" srcOrd="0" destOrd="0" presId="urn:microsoft.com/office/officeart/2005/8/layout/hierarchy2"/>
    <dgm:cxn modelId="{93EBC50B-E665-074D-A961-C1C03E0C5BEE}" type="presParOf" srcId="{C927628A-5C4C-BF4A-853B-A63D55B4239C}" destId="{0423980D-CC07-E64E-A7EA-106E6BA38260}" srcOrd="1" destOrd="0" presId="urn:microsoft.com/office/officeart/2005/8/layout/hierarchy2"/>
    <dgm:cxn modelId="{11056369-48CA-3840-A0D8-8A73F3A229AD}" type="presParOf" srcId="{0423980D-CC07-E64E-A7EA-106E6BA38260}" destId="{987252F5-E99A-0045-B57C-3462E0561C5D}" srcOrd="0" destOrd="0" presId="urn:microsoft.com/office/officeart/2005/8/layout/hierarchy2"/>
    <dgm:cxn modelId="{5646E30D-A402-7E4C-9658-34354C4C9C37}" type="presParOf" srcId="{0423980D-CC07-E64E-A7EA-106E6BA38260}" destId="{00DEE125-EA42-5448-B87E-991C4159D7B0}" srcOrd="1" destOrd="0" presId="urn:microsoft.com/office/officeart/2005/8/layout/hierarchy2"/>
    <dgm:cxn modelId="{88FDEDA6-C03F-BD47-BCE0-7AD1BCBE4971}" type="presParOf" srcId="{C927628A-5C4C-BF4A-853B-A63D55B4239C}" destId="{BC336870-BC91-9C46-AE33-6DBF04D2A5B7}" srcOrd="2" destOrd="0" presId="urn:microsoft.com/office/officeart/2005/8/layout/hierarchy2"/>
    <dgm:cxn modelId="{2EEAAACF-8809-B148-A61C-4260234AED0B}" type="presParOf" srcId="{BC336870-BC91-9C46-AE33-6DBF04D2A5B7}" destId="{159B8A78-0AF9-3F4A-91AB-93506385B1E8}" srcOrd="0" destOrd="0" presId="urn:microsoft.com/office/officeart/2005/8/layout/hierarchy2"/>
    <dgm:cxn modelId="{D6FB1CA9-3AA8-DF4B-8726-CE880927D409}" type="presParOf" srcId="{C927628A-5C4C-BF4A-853B-A63D55B4239C}" destId="{30F9E512-8C8E-2D4B-9C80-AB18A3EBEB42}" srcOrd="3" destOrd="0" presId="urn:microsoft.com/office/officeart/2005/8/layout/hierarchy2"/>
    <dgm:cxn modelId="{6B252DDF-4ADB-5043-8898-16990BA10C5F}" type="presParOf" srcId="{30F9E512-8C8E-2D4B-9C80-AB18A3EBEB42}" destId="{568DBFDC-B128-ED4B-8C5F-9C97B672F606}" srcOrd="0" destOrd="0" presId="urn:microsoft.com/office/officeart/2005/8/layout/hierarchy2"/>
    <dgm:cxn modelId="{12E7FCAB-1118-1F4E-997A-108CE22DF5F1}" type="presParOf" srcId="{30F9E512-8C8E-2D4B-9C80-AB18A3EBEB42}" destId="{548DB284-DF54-7D44-A808-6E7B20CA35B8}" srcOrd="1" destOrd="0" presId="urn:microsoft.com/office/officeart/2005/8/layout/hierarchy2"/>
    <dgm:cxn modelId="{B7311BF2-B9C1-964D-87B0-0A41F46EB8E8}" type="presParOf" srcId="{75B8AC33-919A-194F-9021-E7E0F84AEE8B}" destId="{18B2B873-5742-4244-8D73-D143124A1E3A}" srcOrd="2" destOrd="0" presId="urn:microsoft.com/office/officeart/2005/8/layout/hierarchy2"/>
    <dgm:cxn modelId="{F7C60FC1-EF0A-A840-B9C4-BFE68993A3BF}" type="presParOf" srcId="{18B2B873-5742-4244-8D73-D143124A1E3A}" destId="{51DAA5D6-8407-9E44-B9C5-B316EAFCF081}" srcOrd="0" destOrd="0" presId="urn:microsoft.com/office/officeart/2005/8/layout/hierarchy2"/>
    <dgm:cxn modelId="{813D5F57-556F-8747-891D-F419AC7C2812}" type="presParOf" srcId="{75B8AC33-919A-194F-9021-E7E0F84AEE8B}" destId="{554A325A-7568-1943-8609-05FF28217992}" srcOrd="3" destOrd="0" presId="urn:microsoft.com/office/officeart/2005/8/layout/hierarchy2"/>
    <dgm:cxn modelId="{AE12446F-4409-AD4B-B5CF-E869BC41D4F6}" type="presParOf" srcId="{554A325A-7568-1943-8609-05FF28217992}" destId="{9A7EC193-8E36-EC44-8BD2-95FAA03C0090}" srcOrd="0" destOrd="0" presId="urn:microsoft.com/office/officeart/2005/8/layout/hierarchy2"/>
    <dgm:cxn modelId="{11E64792-9286-334C-B57E-3C10919DE837}" type="presParOf" srcId="{554A325A-7568-1943-8609-05FF28217992}" destId="{CA3B998A-CDBC-0E4A-B950-B9DF32A47BA6}" srcOrd="1" destOrd="0" presId="urn:microsoft.com/office/officeart/2005/8/layout/hierarchy2"/>
    <dgm:cxn modelId="{9610BACF-8A5A-E746-854B-04A4DE0BA30B}" type="presParOf" srcId="{CA3B998A-CDBC-0E4A-B950-B9DF32A47BA6}" destId="{7BE33623-6871-3845-82DC-124328E7B264}" srcOrd="0" destOrd="0" presId="urn:microsoft.com/office/officeart/2005/8/layout/hierarchy2"/>
    <dgm:cxn modelId="{B60D4518-417C-D247-8074-30603B520A4B}" type="presParOf" srcId="{7BE33623-6871-3845-82DC-124328E7B264}" destId="{EA5234C4-E90B-BE4B-BD4C-DDC977F359F2}" srcOrd="0" destOrd="0" presId="urn:microsoft.com/office/officeart/2005/8/layout/hierarchy2"/>
    <dgm:cxn modelId="{30CAF2AB-5882-984C-97C2-2D6741201450}" type="presParOf" srcId="{CA3B998A-CDBC-0E4A-B950-B9DF32A47BA6}" destId="{5C0B0A7F-9DEC-FD4E-90B6-7F2B8C4C0816}" srcOrd="1" destOrd="0" presId="urn:microsoft.com/office/officeart/2005/8/layout/hierarchy2"/>
    <dgm:cxn modelId="{7ECDB9D8-998A-5244-A0F8-EB009AE1E813}" type="presParOf" srcId="{5C0B0A7F-9DEC-FD4E-90B6-7F2B8C4C0816}" destId="{EDF462F0-3B7E-C54F-8C25-76B8EE360DDF}" srcOrd="0" destOrd="0" presId="urn:microsoft.com/office/officeart/2005/8/layout/hierarchy2"/>
    <dgm:cxn modelId="{B3892878-3625-694C-943A-32D90422EB83}" type="presParOf" srcId="{5C0B0A7F-9DEC-FD4E-90B6-7F2B8C4C0816}" destId="{C87429D6-BF29-E44C-94DF-20D867C24AB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168A69-305A-864F-A1EA-DD4881929993}">
      <dsp:nvSpPr>
        <dsp:cNvPr id="0" name=""/>
        <dsp:cNvSpPr/>
      </dsp:nvSpPr>
      <dsp:spPr>
        <a:xfrm>
          <a:off x="246452" y="3684693"/>
          <a:ext cx="2676821" cy="1733973"/>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a:lnSpc>
              <a:spcPct val="90000"/>
            </a:lnSpc>
            <a:spcBef>
              <a:spcPct val="0"/>
            </a:spcBef>
            <a:spcAft>
              <a:spcPct val="15000"/>
            </a:spcAft>
            <a:buChar char="•"/>
          </a:pPr>
          <a:r>
            <a:rPr lang="de-DE" sz="1500" kern="1200" dirty="0" smtClean="0"/>
            <a:t>Digital Technologies</a:t>
          </a:r>
          <a:endParaRPr lang="de-DE" sz="1500" kern="1200" dirty="0"/>
        </a:p>
      </dsp:txBody>
      <dsp:txXfrm>
        <a:off x="284542" y="4156276"/>
        <a:ext cx="1797595" cy="1224300"/>
      </dsp:txXfrm>
    </dsp:sp>
    <dsp:sp modelId="{00C136F3-1197-3447-9EE6-E794F4EFDC44}">
      <dsp:nvSpPr>
        <dsp:cNvPr id="0" name=""/>
        <dsp:cNvSpPr/>
      </dsp:nvSpPr>
      <dsp:spPr>
        <a:xfrm>
          <a:off x="5451178" y="3684693"/>
          <a:ext cx="2676821" cy="1733973"/>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a:lnSpc>
              <a:spcPct val="90000"/>
            </a:lnSpc>
            <a:spcBef>
              <a:spcPct val="0"/>
            </a:spcBef>
            <a:spcAft>
              <a:spcPct val="15000"/>
            </a:spcAft>
            <a:buChar char="•"/>
          </a:pPr>
          <a:r>
            <a:rPr lang="de-DE" sz="1500" kern="1200" dirty="0" smtClean="0"/>
            <a:t>Traders: professional &amp; </a:t>
          </a:r>
          <a:r>
            <a:rPr lang="de-DE" sz="1500" kern="1200" dirty="0" err="1" smtClean="0"/>
            <a:t>amateurs</a:t>
          </a:r>
          <a:r>
            <a:rPr lang="de-DE" sz="1500" kern="1200" dirty="0" smtClean="0"/>
            <a:t> </a:t>
          </a:r>
          <a:endParaRPr lang="de-DE" sz="1500" kern="1200" dirty="0"/>
        </a:p>
      </dsp:txBody>
      <dsp:txXfrm>
        <a:off x="6292314" y="4156276"/>
        <a:ext cx="1797595" cy="1224300"/>
      </dsp:txXfrm>
    </dsp:sp>
    <dsp:sp modelId="{0B0B480D-5D22-524F-94D3-9A9EE58880D1}">
      <dsp:nvSpPr>
        <dsp:cNvPr id="0" name=""/>
        <dsp:cNvSpPr/>
      </dsp:nvSpPr>
      <dsp:spPr>
        <a:xfrm>
          <a:off x="119838" y="28142"/>
          <a:ext cx="2676821" cy="1733973"/>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a:lnSpc>
              <a:spcPct val="90000"/>
            </a:lnSpc>
            <a:spcBef>
              <a:spcPct val="0"/>
            </a:spcBef>
            <a:spcAft>
              <a:spcPct val="15000"/>
            </a:spcAft>
            <a:buChar char="•"/>
          </a:pPr>
          <a:r>
            <a:rPr lang="de-DE" sz="1500" kern="1200" dirty="0" smtClean="0"/>
            <a:t>Investors </a:t>
          </a:r>
          <a:r>
            <a:rPr lang="de-DE" sz="1500" kern="1200" dirty="0" err="1" smtClean="0"/>
            <a:t>controlling</a:t>
          </a:r>
          <a:r>
            <a:rPr lang="de-DE" sz="1500" kern="1200" dirty="0" smtClean="0"/>
            <a:t> different </a:t>
          </a:r>
          <a:r>
            <a:rPr lang="de-DE" sz="1500" kern="1200" dirty="0" err="1" smtClean="0"/>
            <a:t>amounts</a:t>
          </a:r>
          <a:r>
            <a:rPr lang="de-DE" sz="1500" kern="1200" dirty="0" smtClean="0"/>
            <a:t> </a:t>
          </a:r>
          <a:r>
            <a:rPr lang="de-DE" sz="1500" kern="1200" dirty="0" err="1" smtClean="0"/>
            <a:t>of</a:t>
          </a:r>
          <a:r>
            <a:rPr lang="de-DE" sz="1500" kern="1200" dirty="0" smtClean="0"/>
            <a:t> </a:t>
          </a:r>
          <a:r>
            <a:rPr lang="de-DE" sz="1500" kern="1200" dirty="0" err="1" smtClean="0"/>
            <a:t>capital</a:t>
          </a:r>
          <a:endParaRPr lang="de-DE" sz="1500" kern="1200" dirty="0"/>
        </a:p>
      </dsp:txBody>
      <dsp:txXfrm>
        <a:off x="157928" y="66232"/>
        <a:ext cx="1797595" cy="1224300"/>
      </dsp:txXfrm>
    </dsp:sp>
    <dsp:sp modelId="{EA2CD824-1F19-2242-AA7F-942E1B5FF12D}">
      <dsp:nvSpPr>
        <dsp:cNvPr id="0" name=""/>
        <dsp:cNvSpPr/>
      </dsp:nvSpPr>
      <dsp:spPr>
        <a:xfrm>
          <a:off x="1663530" y="308864"/>
          <a:ext cx="2346282" cy="2346282"/>
        </a:xfrm>
        <a:prstGeom prst="pieWedge">
          <a:avLst/>
        </a:prstGeom>
        <a:gradFill rotWithShape="1">
          <a:gsLst>
            <a:gs pos="0">
              <a:schemeClr val="dk1">
                <a:satMod val="103000"/>
                <a:lumMod val="102000"/>
                <a:tint val="94000"/>
              </a:schemeClr>
            </a:gs>
            <a:gs pos="50000">
              <a:schemeClr val="dk1">
                <a:satMod val="110000"/>
                <a:lumMod val="100000"/>
                <a:shade val="100000"/>
              </a:schemeClr>
            </a:gs>
            <a:gs pos="100000">
              <a:schemeClr val="dk1">
                <a:lumMod val="99000"/>
                <a:satMod val="120000"/>
                <a:shade val="78000"/>
              </a:schemeClr>
            </a:gs>
          </a:gsLst>
          <a:lin ang="5400000" scaled="0"/>
        </a:gradFill>
        <a:ln w="6350" cap="flat" cmpd="sng" algn="ctr">
          <a:solidFill>
            <a:schemeClr val="dk1"/>
          </a:solidFill>
          <a:prstDash val="solid"/>
          <a:miter lim="800000"/>
        </a:ln>
        <a:effectLst/>
      </dsp:spPr>
      <dsp:style>
        <a:lnRef idx="1">
          <a:schemeClr val="dk1"/>
        </a:lnRef>
        <a:fillRef idx="3">
          <a:schemeClr val="dk1"/>
        </a:fillRef>
        <a:effectRef idx="2">
          <a:schemeClr val="dk1"/>
        </a:effectRef>
        <a:fontRef idx="minor">
          <a:schemeClr val="lt1"/>
        </a:fontRef>
      </dsp:style>
      <dsp:txBody>
        <a:bodyPr spcFirstLastPara="0" vert="horz" wrap="square" lIns="92456" tIns="92456" rIns="92456" bIns="92456"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de-DE" sz="1300" kern="1200" dirty="0" smtClean="0"/>
            <a:t>Banks, Pension Funds, States, Insurance </a:t>
          </a:r>
          <a:r>
            <a:rPr lang="de-DE" sz="1300" kern="1200" dirty="0" err="1" smtClean="0"/>
            <a:t>corporations</a:t>
          </a:r>
          <a:r>
            <a:rPr lang="de-DE" sz="1300" kern="1200" dirty="0" smtClean="0"/>
            <a:t>, </a:t>
          </a:r>
          <a:r>
            <a:rPr lang="de-DE" sz="1300" kern="1200" dirty="0" err="1" smtClean="0"/>
            <a:t>more</a:t>
          </a:r>
          <a:r>
            <a:rPr lang="de-DE" sz="1300" kern="1200" dirty="0" smtClean="0"/>
            <a:t> </a:t>
          </a:r>
          <a:r>
            <a:rPr lang="de-DE" sz="1300" kern="1200" dirty="0" err="1" smtClean="0"/>
            <a:t>or</a:t>
          </a:r>
          <a:r>
            <a:rPr lang="de-DE" sz="1300" kern="1200" dirty="0" smtClean="0"/>
            <a:t> </a:t>
          </a:r>
          <a:r>
            <a:rPr lang="de-DE" sz="1300" kern="1200" dirty="0" err="1" smtClean="0"/>
            <a:t>less</a:t>
          </a:r>
          <a:r>
            <a:rPr lang="de-DE" sz="1300" kern="1200" dirty="0" smtClean="0"/>
            <a:t> </a:t>
          </a:r>
          <a:r>
            <a:rPr lang="de-DE" sz="1300" kern="1200" dirty="0" err="1" smtClean="0"/>
            <a:t>wealthy</a:t>
          </a:r>
          <a:r>
            <a:rPr lang="de-DE" sz="1300" kern="1200" dirty="0" smtClean="0"/>
            <a:t> </a:t>
          </a:r>
          <a:r>
            <a:rPr lang="de-DE" sz="1300" kern="1200" dirty="0" err="1" smtClean="0"/>
            <a:t>families</a:t>
          </a:r>
          <a:r>
            <a:rPr lang="de-DE" sz="1300" kern="1200" dirty="0" smtClean="0"/>
            <a:t>/</a:t>
          </a:r>
          <a:r>
            <a:rPr lang="de-DE" sz="1300" kern="1200" dirty="0" err="1" smtClean="0"/>
            <a:t>individuals</a:t>
          </a:r>
          <a:r>
            <a:rPr lang="de-DE" sz="1300" kern="1200" dirty="0" smtClean="0"/>
            <a:t> </a:t>
          </a:r>
        </a:p>
        <a:p>
          <a:pPr lvl="0" algn="ctr" defTabSz="622300">
            <a:lnSpc>
              <a:spcPct val="90000"/>
            </a:lnSpc>
            <a:spcBef>
              <a:spcPct val="0"/>
            </a:spcBef>
            <a:spcAft>
              <a:spcPct val="35000"/>
            </a:spcAft>
          </a:pPr>
          <a:endParaRPr lang="de-DE" sz="1300" kern="1200" dirty="0"/>
        </a:p>
      </dsp:txBody>
      <dsp:txXfrm>
        <a:off x="2350740" y="996074"/>
        <a:ext cx="1659072" cy="1659072"/>
      </dsp:txXfrm>
    </dsp:sp>
    <dsp:sp modelId="{B2C6DAF3-60C2-9142-B196-658CC47D2A72}">
      <dsp:nvSpPr>
        <dsp:cNvPr id="0" name=""/>
        <dsp:cNvSpPr/>
      </dsp:nvSpPr>
      <dsp:spPr>
        <a:xfrm rot="5400000">
          <a:off x="4118186" y="308864"/>
          <a:ext cx="2346282" cy="2346282"/>
        </a:xfrm>
        <a:prstGeom prst="pieWedge">
          <a:avLst/>
        </a:prstGeom>
        <a:solidFill>
          <a:schemeClr val="dk1"/>
        </a:solidFill>
        <a:ln w="19050" cap="flat" cmpd="sng" algn="ctr">
          <a:solidFill>
            <a:schemeClr val="lt1"/>
          </a:solidFill>
          <a:prstDash val="solid"/>
          <a:miter lim="800000"/>
        </a:ln>
        <a:effectLst/>
      </dsp:spPr>
      <dsp:style>
        <a:lnRef idx="3">
          <a:schemeClr val="lt1"/>
        </a:lnRef>
        <a:fillRef idx="1">
          <a:schemeClr val="dk1"/>
        </a:fillRef>
        <a:effectRef idx="1">
          <a:schemeClr val="dk1"/>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de-DE" sz="1300" kern="1200" dirty="0" smtClean="0"/>
            <a:t>Professional </a:t>
          </a:r>
          <a:r>
            <a:rPr lang="de-DE" sz="1300" kern="1200" dirty="0" err="1" smtClean="0"/>
            <a:t>traders</a:t>
          </a:r>
          <a:r>
            <a:rPr lang="de-DE" sz="1300" kern="1200" dirty="0" smtClean="0"/>
            <a:t> </a:t>
          </a:r>
          <a:r>
            <a:rPr lang="de-DE" sz="1300" kern="1200" dirty="0" err="1" smtClean="0"/>
            <a:t>employed</a:t>
          </a:r>
          <a:r>
            <a:rPr lang="de-DE" sz="1300" kern="1200" dirty="0" smtClean="0"/>
            <a:t> </a:t>
          </a:r>
          <a:r>
            <a:rPr lang="de-DE" sz="1300" kern="1200" dirty="0" err="1" smtClean="0"/>
            <a:t>by</a:t>
          </a:r>
          <a:r>
            <a:rPr lang="de-DE" sz="1300" kern="1200" dirty="0" smtClean="0"/>
            <a:t> </a:t>
          </a:r>
          <a:r>
            <a:rPr lang="de-DE" sz="1300" kern="1200" dirty="0" err="1" smtClean="0"/>
            <a:t>banks</a:t>
          </a:r>
          <a:r>
            <a:rPr lang="de-DE" sz="1300" kern="1200" dirty="0" smtClean="0"/>
            <a:t>, Hedgefonds etc., </a:t>
          </a:r>
          <a:r>
            <a:rPr lang="de-DE" sz="1300" kern="1200" dirty="0" err="1" smtClean="0"/>
            <a:t>Self-employed</a:t>
          </a:r>
          <a:r>
            <a:rPr lang="de-DE" sz="1300" kern="1200" dirty="0" smtClean="0"/>
            <a:t> professional </a:t>
          </a:r>
          <a:r>
            <a:rPr lang="de-DE" sz="1300" kern="1200" dirty="0" err="1" smtClean="0"/>
            <a:t>traders</a:t>
          </a:r>
          <a:r>
            <a:rPr lang="de-DE" sz="1300" kern="1200" dirty="0" smtClean="0"/>
            <a:t>, </a:t>
          </a:r>
          <a:endParaRPr lang="de-DE" sz="1300" kern="1200" dirty="0"/>
        </a:p>
      </dsp:txBody>
      <dsp:txXfrm rot="-5400000">
        <a:off x="4118186" y="996074"/>
        <a:ext cx="1659072" cy="1659072"/>
      </dsp:txXfrm>
    </dsp:sp>
    <dsp:sp modelId="{696ED402-E333-E342-BE96-B82886D4F0DE}">
      <dsp:nvSpPr>
        <dsp:cNvPr id="0" name=""/>
        <dsp:cNvSpPr/>
      </dsp:nvSpPr>
      <dsp:spPr>
        <a:xfrm rot="10800000">
          <a:off x="4118186" y="2763520"/>
          <a:ext cx="2346282" cy="2346282"/>
        </a:xfrm>
        <a:prstGeom prst="pieWedge">
          <a:avLst/>
        </a:prstGeom>
        <a:gradFill rotWithShape="1">
          <a:gsLst>
            <a:gs pos="0">
              <a:schemeClr val="dk1">
                <a:satMod val="103000"/>
                <a:lumMod val="102000"/>
                <a:tint val="94000"/>
              </a:schemeClr>
            </a:gs>
            <a:gs pos="50000">
              <a:schemeClr val="dk1">
                <a:satMod val="110000"/>
                <a:lumMod val="100000"/>
                <a:shade val="100000"/>
              </a:schemeClr>
            </a:gs>
            <a:gs pos="100000">
              <a:schemeClr val="dk1">
                <a:lumMod val="99000"/>
                <a:satMod val="120000"/>
                <a:shade val="78000"/>
              </a:schemeClr>
            </a:gs>
          </a:gsLst>
          <a:lin ang="5400000" scaled="0"/>
        </a:gradFill>
        <a:ln w="6350" cap="flat" cmpd="sng" algn="ctr">
          <a:solidFill>
            <a:schemeClr val="dk1"/>
          </a:solidFill>
          <a:prstDash val="solid"/>
          <a:miter lim="800000"/>
        </a:ln>
        <a:effectLst/>
      </dsp:spPr>
      <dsp:style>
        <a:lnRef idx="1">
          <a:schemeClr val="dk1"/>
        </a:lnRef>
        <a:fillRef idx="3">
          <a:schemeClr val="dk1"/>
        </a:fillRef>
        <a:effectRef idx="2">
          <a:schemeClr val="dk1"/>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de-DE" sz="1300" kern="1200" dirty="0" err="1" smtClean="0"/>
            <a:t>amateur</a:t>
          </a:r>
          <a:r>
            <a:rPr lang="de-DE" sz="1300" kern="1200" dirty="0" smtClean="0"/>
            <a:t> </a:t>
          </a:r>
          <a:r>
            <a:rPr lang="de-DE" sz="1300" kern="1200" dirty="0" err="1" smtClean="0"/>
            <a:t>traders</a:t>
          </a:r>
          <a:r>
            <a:rPr lang="de-DE" sz="1300" kern="1200" dirty="0" smtClean="0"/>
            <a:t>, ‚</a:t>
          </a:r>
          <a:r>
            <a:rPr lang="de-DE" sz="1300" kern="1200" dirty="0" err="1" smtClean="0"/>
            <a:t>self-deciders</a:t>
          </a:r>
          <a:r>
            <a:rPr lang="de-DE" sz="1300" kern="1200" dirty="0" smtClean="0"/>
            <a:t>‘</a:t>
          </a:r>
          <a:endParaRPr lang="de-DE" sz="1300" kern="1200" dirty="0"/>
        </a:p>
      </dsp:txBody>
      <dsp:txXfrm rot="10800000">
        <a:off x="4118186" y="2763520"/>
        <a:ext cx="1659072" cy="1659072"/>
      </dsp:txXfrm>
    </dsp:sp>
    <dsp:sp modelId="{2E80A94B-42E4-4247-8EB6-13EEEB4D1A56}">
      <dsp:nvSpPr>
        <dsp:cNvPr id="0" name=""/>
        <dsp:cNvSpPr/>
      </dsp:nvSpPr>
      <dsp:spPr>
        <a:xfrm rot="16200000">
          <a:off x="1663530" y="2763520"/>
          <a:ext cx="2346282" cy="2346282"/>
        </a:xfrm>
        <a:prstGeom prst="pieWedge">
          <a:avLst/>
        </a:prstGeom>
        <a:gradFill rotWithShape="1">
          <a:gsLst>
            <a:gs pos="0">
              <a:schemeClr val="dk1">
                <a:satMod val="103000"/>
                <a:lumMod val="102000"/>
                <a:tint val="94000"/>
              </a:schemeClr>
            </a:gs>
            <a:gs pos="50000">
              <a:schemeClr val="dk1">
                <a:satMod val="110000"/>
                <a:lumMod val="100000"/>
                <a:shade val="100000"/>
              </a:schemeClr>
            </a:gs>
            <a:gs pos="100000">
              <a:schemeClr val="dk1">
                <a:lumMod val="99000"/>
                <a:satMod val="120000"/>
                <a:shade val="78000"/>
              </a:schemeClr>
            </a:gs>
          </a:gsLst>
          <a:lin ang="5400000" scaled="0"/>
        </a:gradFill>
        <a:ln w="6350" cap="flat" cmpd="sng" algn="ctr">
          <a:solidFill>
            <a:schemeClr val="dk1"/>
          </a:solidFill>
          <a:prstDash val="solid"/>
          <a:miter lim="800000"/>
        </a:ln>
        <a:effectLst/>
      </dsp:spPr>
      <dsp:style>
        <a:lnRef idx="1">
          <a:schemeClr val="dk1"/>
        </a:lnRef>
        <a:fillRef idx="3">
          <a:schemeClr val="dk1"/>
        </a:fillRef>
        <a:effectRef idx="2">
          <a:schemeClr val="dk1"/>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de-DE" sz="1300" kern="1200" dirty="0" smtClean="0"/>
            <a:t>Life-ticker, </a:t>
          </a:r>
          <a:r>
            <a:rPr lang="de-DE" sz="1300" kern="1200" dirty="0" err="1" smtClean="0"/>
            <a:t>trading</a:t>
          </a:r>
          <a:r>
            <a:rPr lang="de-DE" sz="1300" kern="1200" dirty="0" smtClean="0"/>
            <a:t> </a:t>
          </a:r>
          <a:r>
            <a:rPr lang="de-DE" sz="1300" kern="1200" dirty="0" err="1" smtClean="0"/>
            <a:t>desks</a:t>
          </a:r>
          <a:r>
            <a:rPr lang="de-DE" sz="1300" kern="1200" dirty="0" smtClean="0"/>
            <a:t> &amp; </a:t>
          </a:r>
          <a:r>
            <a:rPr lang="de-DE" sz="1300" kern="1200" dirty="0" err="1" smtClean="0"/>
            <a:t>charting</a:t>
          </a:r>
          <a:r>
            <a:rPr lang="de-DE" sz="1300" kern="1200" dirty="0" smtClean="0"/>
            <a:t> </a:t>
          </a:r>
          <a:r>
            <a:rPr lang="de-DE" sz="1300" kern="1200" dirty="0" err="1" smtClean="0"/>
            <a:t>software</a:t>
          </a:r>
          <a:r>
            <a:rPr lang="de-DE" sz="1300" kern="1200" dirty="0" smtClean="0"/>
            <a:t>, </a:t>
          </a:r>
          <a:r>
            <a:rPr lang="de-DE" sz="1300" kern="1200" dirty="0" err="1" smtClean="0"/>
            <a:t>chatrooms</a:t>
          </a:r>
          <a:r>
            <a:rPr lang="de-DE" sz="1300" kern="1200" dirty="0" smtClean="0"/>
            <a:t>, </a:t>
          </a:r>
          <a:r>
            <a:rPr lang="de-DE" sz="1300" kern="1200" dirty="0" err="1" smtClean="0"/>
            <a:t>sentiment</a:t>
          </a:r>
          <a:r>
            <a:rPr lang="de-DE" sz="1300" kern="1200" dirty="0" smtClean="0"/>
            <a:t> </a:t>
          </a:r>
          <a:r>
            <a:rPr lang="de-DE" sz="1300" kern="1200" dirty="0" err="1" smtClean="0"/>
            <a:t>index</a:t>
          </a:r>
          <a:r>
            <a:rPr lang="de-DE" sz="1300" kern="1200" dirty="0" smtClean="0"/>
            <a:t> etc. </a:t>
          </a:r>
          <a:endParaRPr lang="de-DE" sz="1300" kern="1200" dirty="0"/>
        </a:p>
      </dsp:txBody>
      <dsp:txXfrm rot="5400000">
        <a:off x="2350740" y="2763520"/>
        <a:ext cx="1659072" cy="1659072"/>
      </dsp:txXfrm>
    </dsp:sp>
    <dsp:sp modelId="{5C98D824-9A21-844B-8385-C71B02ADC9EC}">
      <dsp:nvSpPr>
        <dsp:cNvPr id="0" name=""/>
        <dsp:cNvSpPr/>
      </dsp:nvSpPr>
      <dsp:spPr>
        <a:xfrm>
          <a:off x="3658954" y="2221653"/>
          <a:ext cx="810090" cy="704426"/>
        </a:xfrm>
        <a:prstGeom prst="circularArrow">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 modelId="{A5F1D2E6-4D18-0249-8CC2-183FC70405FA}">
      <dsp:nvSpPr>
        <dsp:cNvPr id="0" name=""/>
        <dsp:cNvSpPr/>
      </dsp:nvSpPr>
      <dsp:spPr>
        <a:xfrm rot="10800000">
          <a:off x="3658954" y="2492586"/>
          <a:ext cx="810090" cy="704426"/>
        </a:xfrm>
        <a:prstGeom prst="circularArrow">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63A853-2319-7C44-85B6-B453D22A29E7}">
      <dsp:nvSpPr>
        <dsp:cNvPr id="0" name=""/>
        <dsp:cNvSpPr/>
      </dsp:nvSpPr>
      <dsp:spPr>
        <a:xfrm>
          <a:off x="252061" y="1895742"/>
          <a:ext cx="2634599" cy="1317299"/>
        </a:xfrm>
        <a:prstGeom prst="roundRect">
          <a:avLst>
            <a:gd name="adj" fmla="val 10000"/>
          </a:avLst>
        </a:prstGeom>
        <a:gradFill rotWithShape="1">
          <a:gsLst>
            <a:gs pos="0">
              <a:schemeClr val="dk1">
                <a:satMod val="103000"/>
                <a:lumMod val="102000"/>
                <a:tint val="94000"/>
              </a:schemeClr>
            </a:gs>
            <a:gs pos="50000">
              <a:schemeClr val="dk1">
                <a:satMod val="110000"/>
                <a:lumMod val="100000"/>
                <a:shade val="100000"/>
              </a:schemeClr>
            </a:gs>
            <a:gs pos="100000">
              <a:schemeClr val="dk1">
                <a:lumMod val="99000"/>
                <a:satMod val="120000"/>
                <a:shade val="78000"/>
              </a:schemeClr>
            </a:gs>
          </a:gsLst>
          <a:lin ang="5400000" scaled="0"/>
        </a:gradFill>
        <a:ln w="6350" cap="flat" cmpd="sng" algn="ctr">
          <a:solidFill>
            <a:schemeClr val="dk1"/>
          </a:solidFill>
          <a:prstDash val="solid"/>
          <a:miter lim="800000"/>
        </a:ln>
        <a:effectLst/>
      </dsp:spPr>
      <dsp:style>
        <a:lnRef idx="1">
          <a:schemeClr val="dk1"/>
        </a:lnRef>
        <a:fillRef idx="3">
          <a:schemeClr val="dk1"/>
        </a:fillRef>
        <a:effectRef idx="2">
          <a:schemeClr val="dk1"/>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de-DE" sz="1700" kern="1200" dirty="0" smtClean="0"/>
            <a:t>Lack </a:t>
          </a:r>
          <a:r>
            <a:rPr lang="de-DE" sz="1700" kern="1200" dirty="0" err="1" smtClean="0"/>
            <a:t>of</a:t>
          </a:r>
          <a:r>
            <a:rPr lang="de-DE" sz="1700" kern="1200" dirty="0" smtClean="0"/>
            <a:t> </a:t>
          </a:r>
          <a:r>
            <a:rPr lang="de-DE" sz="1700" kern="1200" dirty="0" err="1" smtClean="0"/>
            <a:t>self-awareness</a:t>
          </a:r>
          <a:r>
            <a:rPr lang="de-DE" sz="1700" kern="1200" dirty="0" smtClean="0"/>
            <a:t> / lack </a:t>
          </a:r>
          <a:r>
            <a:rPr lang="de-DE" sz="1700" kern="1200" dirty="0" err="1" smtClean="0"/>
            <a:t>of</a:t>
          </a:r>
          <a:r>
            <a:rPr lang="de-DE" sz="1700" kern="1200" dirty="0" smtClean="0"/>
            <a:t> </a:t>
          </a:r>
          <a:r>
            <a:rPr lang="de-DE" sz="1700" kern="1200" dirty="0" err="1" smtClean="0"/>
            <a:t>management</a:t>
          </a:r>
          <a:r>
            <a:rPr lang="de-DE" sz="1700" kern="1200" dirty="0" smtClean="0"/>
            <a:t> </a:t>
          </a:r>
          <a:r>
            <a:rPr lang="de-DE" sz="1700" kern="1200" dirty="0" err="1" smtClean="0"/>
            <a:t>of</a:t>
          </a:r>
          <a:r>
            <a:rPr lang="de-DE" sz="1700" kern="1200" dirty="0" smtClean="0"/>
            <a:t> </a:t>
          </a:r>
          <a:r>
            <a:rPr lang="de-DE" sz="1700" kern="1200" dirty="0" err="1" smtClean="0"/>
            <a:t>emotions</a:t>
          </a:r>
          <a:r>
            <a:rPr lang="de-DE" sz="1700" kern="1200" dirty="0" smtClean="0"/>
            <a:t> </a:t>
          </a:r>
          <a:endParaRPr lang="de-DE" sz="1700" kern="1200" dirty="0"/>
        </a:p>
      </dsp:txBody>
      <dsp:txXfrm>
        <a:off x="290643" y="1934324"/>
        <a:ext cx="2557435" cy="1240135"/>
      </dsp:txXfrm>
    </dsp:sp>
    <dsp:sp modelId="{A891AF8D-17FA-A64A-9E85-BB1D20054B01}">
      <dsp:nvSpPr>
        <dsp:cNvPr id="0" name=""/>
        <dsp:cNvSpPr/>
      </dsp:nvSpPr>
      <dsp:spPr>
        <a:xfrm rot="18770822">
          <a:off x="2638747" y="1959061"/>
          <a:ext cx="1549665" cy="54492"/>
        </a:xfrm>
        <a:custGeom>
          <a:avLst/>
          <a:gdLst/>
          <a:ahLst/>
          <a:cxnLst/>
          <a:rect l="0" t="0" r="0" b="0"/>
          <a:pathLst>
            <a:path>
              <a:moveTo>
                <a:pt x="0" y="27246"/>
              </a:moveTo>
              <a:lnTo>
                <a:pt x="1549665" y="27246"/>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3374838" y="1947565"/>
        <a:ext cx="77483" cy="77483"/>
      </dsp:txXfrm>
    </dsp:sp>
    <dsp:sp modelId="{3EDD5190-DC93-134E-AE96-C73EB3AF961A}">
      <dsp:nvSpPr>
        <dsp:cNvPr id="0" name=""/>
        <dsp:cNvSpPr/>
      </dsp:nvSpPr>
      <dsp:spPr>
        <a:xfrm>
          <a:off x="3940500" y="759571"/>
          <a:ext cx="2634599" cy="1317299"/>
        </a:xfrm>
        <a:prstGeom prst="roundRect">
          <a:avLst>
            <a:gd name="adj" fmla="val 10000"/>
          </a:avLst>
        </a:prstGeom>
        <a:solidFill>
          <a:schemeClr val="dk1"/>
        </a:solidFill>
        <a:ln w="19050" cap="flat" cmpd="sng" algn="ctr">
          <a:solidFill>
            <a:schemeClr val="lt1"/>
          </a:solidFill>
          <a:prstDash val="solid"/>
          <a:miter lim="800000"/>
        </a:ln>
        <a:effectLst/>
      </dsp:spPr>
      <dsp:style>
        <a:lnRef idx="3">
          <a:schemeClr val="lt1"/>
        </a:lnRef>
        <a:fillRef idx="1">
          <a:schemeClr val="dk1"/>
        </a:fillRef>
        <a:effectRef idx="1">
          <a:schemeClr val="dk1"/>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de-DE" sz="1700" kern="1200" dirty="0" smtClean="0"/>
            <a:t>Impulsive </a:t>
          </a:r>
          <a:r>
            <a:rPr lang="de-DE" sz="1700" kern="1200" dirty="0" err="1" smtClean="0"/>
            <a:t>trading</a:t>
          </a:r>
          <a:r>
            <a:rPr lang="de-DE" sz="1700" kern="1200" dirty="0" smtClean="0"/>
            <a:t>, </a:t>
          </a:r>
          <a:r>
            <a:rPr lang="de-DE" sz="1700" kern="1200" dirty="0" err="1" smtClean="0"/>
            <a:t>no</a:t>
          </a:r>
          <a:r>
            <a:rPr lang="de-DE" sz="1700" kern="1200" dirty="0" smtClean="0"/>
            <a:t> </a:t>
          </a:r>
          <a:r>
            <a:rPr lang="de-DE" sz="1700" kern="1200" dirty="0" err="1" smtClean="0"/>
            <a:t>trading</a:t>
          </a:r>
          <a:r>
            <a:rPr lang="de-DE" sz="1700" kern="1200" dirty="0" smtClean="0"/>
            <a:t> plan  (</a:t>
          </a:r>
          <a:r>
            <a:rPr lang="de-DE" sz="1700" kern="1200" dirty="0" err="1" smtClean="0"/>
            <a:t>money</a:t>
          </a:r>
          <a:r>
            <a:rPr lang="de-DE" sz="1700" kern="1200" dirty="0" smtClean="0"/>
            <a:t> </a:t>
          </a:r>
          <a:r>
            <a:rPr lang="de-DE" sz="1700" kern="1200" dirty="0" err="1" smtClean="0"/>
            <a:t>management</a:t>
          </a:r>
          <a:r>
            <a:rPr lang="de-DE" sz="1700" kern="1200" dirty="0" smtClean="0"/>
            <a:t>, </a:t>
          </a:r>
          <a:r>
            <a:rPr lang="de-DE" sz="1700" kern="1200" dirty="0" err="1" smtClean="0"/>
            <a:t>risk</a:t>
          </a:r>
          <a:r>
            <a:rPr lang="de-DE" sz="1700" kern="1200" dirty="0" smtClean="0"/>
            <a:t> </a:t>
          </a:r>
          <a:r>
            <a:rPr lang="de-DE" sz="1700" kern="1200" dirty="0" err="1" smtClean="0"/>
            <a:t>control</a:t>
          </a:r>
          <a:r>
            <a:rPr lang="de-DE" sz="1700" kern="1200" dirty="0" smtClean="0"/>
            <a:t>) </a:t>
          </a:r>
          <a:endParaRPr lang="de-DE" sz="1700" kern="1200" dirty="0"/>
        </a:p>
      </dsp:txBody>
      <dsp:txXfrm>
        <a:off x="3979082" y="798153"/>
        <a:ext cx="2557435" cy="1240135"/>
      </dsp:txXfrm>
    </dsp:sp>
    <dsp:sp modelId="{032F90A0-DCA3-F843-B265-89E6CE26A83B}">
      <dsp:nvSpPr>
        <dsp:cNvPr id="0" name=""/>
        <dsp:cNvSpPr/>
      </dsp:nvSpPr>
      <dsp:spPr>
        <a:xfrm rot="19457599">
          <a:off x="6453115" y="1012252"/>
          <a:ext cx="1297807" cy="54492"/>
        </a:xfrm>
        <a:custGeom>
          <a:avLst/>
          <a:gdLst/>
          <a:ahLst/>
          <a:cxnLst/>
          <a:rect l="0" t="0" r="0" b="0"/>
          <a:pathLst>
            <a:path>
              <a:moveTo>
                <a:pt x="0" y="27246"/>
              </a:moveTo>
              <a:lnTo>
                <a:pt x="1297807" y="27246"/>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7069574" y="1007052"/>
        <a:ext cx="64890" cy="64890"/>
      </dsp:txXfrm>
    </dsp:sp>
    <dsp:sp modelId="{987252F5-E99A-0045-B57C-3462E0561C5D}">
      <dsp:nvSpPr>
        <dsp:cNvPr id="0" name=""/>
        <dsp:cNvSpPr/>
      </dsp:nvSpPr>
      <dsp:spPr>
        <a:xfrm>
          <a:off x="7628939" y="2124"/>
          <a:ext cx="2634599" cy="1317299"/>
        </a:xfrm>
        <a:prstGeom prst="roundRect">
          <a:avLst>
            <a:gd name="adj" fmla="val 10000"/>
          </a:avLst>
        </a:prstGeom>
        <a:solidFill>
          <a:schemeClr val="dk1"/>
        </a:solidFill>
        <a:ln w="19050" cap="flat" cmpd="sng" algn="ctr">
          <a:solidFill>
            <a:schemeClr val="lt1"/>
          </a:solidFill>
          <a:prstDash val="solid"/>
          <a:miter lim="800000"/>
        </a:ln>
        <a:effectLst/>
      </dsp:spPr>
      <dsp:style>
        <a:lnRef idx="3">
          <a:schemeClr val="lt1"/>
        </a:lnRef>
        <a:fillRef idx="1">
          <a:schemeClr val="dk1"/>
        </a:fillRef>
        <a:effectRef idx="1">
          <a:schemeClr val="dk1"/>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de-DE" sz="1700" kern="1200" dirty="0" smtClean="0"/>
            <a:t>Feelings </a:t>
          </a:r>
          <a:r>
            <a:rPr lang="de-DE" sz="1700" kern="1200" dirty="0" err="1" smtClean="0"/>
            <a:t>of</a:t>
          </a:r>
          <a:r>
            <a:rPr lang="de-DE" sz="1700" kern="1200" dirty="0" smtClean="0"/>
            <a:t> </a:t>
          </a:r>
          <a:r>
            <a:rPr lang="de-DE" sz="1700" kern="1200" dirty="0" err="1" smtClean="0"/>
            <a:t>anxiety</a:t>
          </a:r>
          <a:r>
            <a:rPr lang="de-DE" sz="1700" kern="1200" dirty="0" smtClean="0"/>
            <a:t>, </a:t>
          </a:r>
          <a:r>
            <a:rPr lang="de-DE" sz="1700" kern="1200" dirty="0" err="1" smtClean="0"/>
            <a:t>elation</a:t>
          </a:r>
          <a:r>
            <a:rPr lang="de-DE" sz="1700" kern="1200" dirty="0" smtClean="0"/>
            <a:t> </a:t>
          </a:r>
          <a:r>
            <a:rPr lang="de-DE" sz="1700" kern="1200" dirty="0" err="1" smtClean="0"/>
            <a:t>or</a:t>
          </a:r>
          <a:r>
            <a:rPr lang="de-DE" sz="1700" kern="1200" dirty="0" smtClean="0"/>
            <a:t> </a:t>
          </a:r>
          <a:r>
            <a:rPr lang="de-DE" sz="1700" kern="1200" dirty="0" err="1" smtClean="0"/>
            <a:t>humiliation</a:t>
          </a:r>
          <a:r>
            <a:rPr lang="de-DE" sz="1700" kern="1200" dirty="0" smtClean="0"/>
            <a:t> </a:t>
          </a:r>
          <a:r>
            <a:rPr lang="de-DE" sz="1700" kern="1200" dirty="0" err="1" smtClean="0"/>
            <a:t>before</a:t>
          </a:r>
          <a:r>
            <a:rPr lang="de-DE" sz="1700" kern="1200" dirty="0" smtClean="0"/>
            <a:t>/</a:t>
          </a:r>
          <a:r>
            <a:rPr lang="de-DE" sz="1700" kern="1200" dirty="0" err="1" smtClean="0"/>
            <a:t>during</a:t>
          </a:r>
          <a:r>
            <a:rPr lang="de-DE" sz="1700" kern="1200" dirty="0" smtClean="0"/>
            <a:t>/after a </a:t>
          </a:r>
          <a:r>
            <a:rPr lang="de-DE" sz="1700" kern="1200" dirty="0" err="1" smtClean="0"/>
            <a:t>trade</a:t>
          </a:r>
          <a:r>
            <a:rPr lang="de-DE" sz="1700" kern="1200" dirty="0" smtClean="0"/>
            <a:t> </a:t>
          </a:r>
        </a:p>
        <a:p>
          <a:pPr lvl="0" algn="ctr" defTabSz="977900">
            <a:lnSpc>
              <a:spcPct val="90000"/>
            </a:lnSpc>
            <a:spcBef>
              <a:spcPct val="0"/>
            </a:spcBef>
            <a:spcAft>
              <a:spcPct val="35000"/>
            </a:spcAft>
          </a:pPr>
          <a:endParaRPr lang="de-DE" sz="1700" kern="1200" dirty="0"/>
        </a:p>
      </dsp:txBody>
      <dsp:txXfrm>
        <a:off x="7667521" y="40706"/>
        <a:ext cx="2557435" cy="1240135"/>
      </dsp:txXfrm>
    </dsp:sp>
    <dsp:sp modelId="{BC336870-BC91-9C46-AE33-6DBF04D2A5B7}">
      <dsp:nvSpPr>
        <dsp:cNvPr id="0" name=""/>
        <dsp:cNvSpPr/>
      </dsp:nvSpPr>
      <dsp:spPr>
        <a:xfrm rot="2142401">
          <a:off x="6453115" y="1769699"/>
          <a:ext cx="1297807" cy="54492"/>
        </a:xfrm>
        <a:custGeom>
          <a:avLst/>
          <a:gdLst/>
          <a:ahLst/>
          <a:cxnLst/>
          <a:rect l="0" t="0" r="0" b="0"/>
          <a:pathLst>
            <a:path>
              <a:moveTo>
                <a:pt x="0" y="27246"/>
              </a:moveTo>
              <a:lnTo>
                <a:pt x="1297807" y="27246"/>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7069574" y="1764500"/>
        <a:ext cx="64890" cy="64890"/>
      </dsp:txXfrm>
    </dsp:sp>
    <dsp:sp modelId="{568DBFDC-B128-ED4B-8C5F-9C97B672F606}">
      <dsp:nvSpPr>
        <dsp:cNvPr id="0" name=""/>
        <dsp:cNvSpPr/>
      </dsp:nvSpPr>
      <dsp:spPr>
        <a:xfrm>
          <a:off x="7628939" y="1517019"/>
          <a:ext cx="2634599" cy="1317299"/>
        </a:xfrm>
        <a:prstGeom prst="roundRect">
          <a:avLst>
            <a:gd name="adj" fmla="val 10000"/>
          </a:avLst>
        </a:prstGeom>
        <a:solidFill>
          <a:schemeClr val="dk1"/>
        </a:solidFill>
        <a:ln w="19050" cap="flat" cmpd="sng" algn="ctr">
          <a:solidFill>
            <a:schemeClr val="lt1"/>
          </a:solidFill>
          <a:prstDash val="solid"/>
          <a:miter lim="800000"/>
        </a:ln>
        <a:effectLst/>
      </dsp:spPr>
      <dsp:style>
        <a:lnRef idx="3">
          <a:schemeClr val="lt1"/>
        </a:lnRef>
        <a:fillRef idx="1">
          <a:schemeClr val="dk1"/>
        </a:fillRef>
        <a:effectRef idx="1">
          <a:schemeClr val="dk1"/>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de-DE" sz="1700" kern="1200" dirty="0" smtClean="0"/>
            <a:t>Search </a:t>
          </a:r>
          <a:r>
            <a:rPr lang="de-DE" sz="1700" kern="1200" dirty="0" err="1" smtClean="0"/>
            <a:t>for</a:t>
          </a:r>
          <a:r>
            <a:rPr lang="de-DE" sz="1700" kern="1200" dirty="0" smtClean="0"/>
            <a:t> </a:t>
          </a:r>
          <a:r>
            <a:rPr lang="de-DE" sz="1700" kern="1200" dirty="0" err="1" smtClean="0"/>
            <a:t>thrill</a:t>
          </a:r>
          <a:r>
            <a:rPr lang="de-DE" sz="1700" kern="1200" dirty="0" smtClean="0"/>
            <a:t>, </a:t>
          </a:r>
          <a:r>
            <a:rPr lang="de-DE" sz="1700" kern="1200" dirty="0" err="1" smtClean="0"/>
            <a:t>seeking</a:t>
          </a:r>
          <a:r>
            <a:rPr lang="de-DE" sz="1700" kern="1200" dirty="0" smtClean="0"/>
            <a:t> </a:t>
          </a:r>
          <a:r>
            <a:rPr lang="de-DE" sz="1700" kern="1200" dirty="0" err="1" smtClean="0"/>
            <a:t>to</a:t>
          </a:r>
          <a:r>
            <a:rPr lang="de-DE" sz="1700" kern="1200" dirty="0" smtClean="0"/>
            <a:t> </a:t>
          </a:r>
          <a:r>
            <a:rPr lang="de-DE" sz="1700" kern="1200" dirty="0" err="1" smtClean="0"/>
            <a:t>overcome</a:t>
          </a:r>
          <a:r>
            <a:rPr lang="de-DE" sz="1700" kern="1200" dirty="0" smtClean="0"/>
            <a:t> individual </a:t>
          </a:r>
          <a:r>
            <a:rPr lang="de-DE" sz="1700" kern="1200" dirty="0" err="1" smtClean="0"/>
            <a:t>psychological</a:t>
          </a:r>
          <a:r>
            <a:rPr lang="de-DE" sz="1700" kern="1200" dirty="0" smtClean="0"/>
            <a:t> </a:t>
          </a:r>
          <a:r>
            <a:rPr lang="de-DE" sz="1700" kern="1200" dirty="0" err="1" smtClean="0"/>
            <a:t>conflicts</a:t>
          </a:r>
          <a:r>
            <a:rPr lang="de-DE" sz="1700" kern="1200" dirty="0" smtClean="0"/>
            <a:t>/</a:t>
          </a:r>
          <a:r>
            <a:rPr lang="de-DE" sz="1700" kern="1200" dirty="0" err="1" smtClean="0"/>
            <a:t>crisis</a:t>
          </a:r>
          <a:r>
            <a:rPr lang="de-DE" sz="1700" kern="1200" dirty="0" smtClean="0"/>
            <a:t> </a:t>
          </a:r>
          <a:endParaRPr lang="de-DE" sz="1700" kern="1200" dirty="0"/>
        </a:p>
      </dsp:txBody>
      <dsp:txXfrm>
        <a:off x="7667521" y="1555601"/>
        <a:ext cx="2557435" cy="1240135"/>
      </dsp:txXfrm>
    </dsp:sp>
    <dsp:sp modelId="{18B2B873-5742-4244-8D73-D143124A1E3A}">
      <dsp:nvSpPr>
        <dsp:cNvPr id="0" name=""/>
        <dsp:cNvSpPr/>
      </dsp:nvSpPr>
      <dsp:spPr>
        <a:xfrm rot="2829178">
          <a:off x="2638747" y="3095231"/>
          <a:ext cx="1549665" cy="54492"/>
        </a:xfrm>
        <a:custGeom>
          <a:avLst/>
          <a:gdLst/>
          <a:ahLst/>
          <a:cxnLst/>
          <a:rect l="0" t="0" r="0" b="0"/>
          <a:pathLst>
            <a:path>
              <a:moveTo>
                <a:pt x="0" y="27246"/>
              </a:moveTo>
              <a:lnTo>
                <a:pt x="1549665" y="27246"/>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3374838" y="3083736"/>
        <a:ext cx="77483" cy="77483"/>
      </dsp:txXfrm>
    </dsp:sp>
    <dsp:sp modelId="{9A7EC193-8E36-EC44-8BD2-95FAA03C0090}">
      <dsp:nvSpPr>
        <dsp:cNvPr id="0" name=""/>
        <dsp:cNvSpPr/>
      </dsp:nvSpPr>
      <dsp:spPr>
        <a:xfrm>
          <a:off x="3940500" y="3031913"/>
          <a:ext cx="2634599" cy="1317299"/>
        </a:xfrm>
        <a:prstGeom prst="roundRect">
          <a:avLst>
            <a:gd name="adj" fmla="val 10000"/>
          </a:avLst>
        </a:prstGeom>
        <a:solidFill>
          <a:schemeClr val="dk1"/>
        </a:solidFill>
        <a:ln w="19050" cap="flat" cmpd="sng" algn="ctr">
          <a:solidFill>
            <a:schemeClr val="lt1"/>
          </a:solidFill>
          <a:prstDash val="solid"/>
          <a:miter lim="800000"/>
        </a:ln>
        <a:effectLst/>
      </dsp:spPr>
      <dsp:style>
        <a:lnRef idx="3">
          <a:schemeClr val="lt1"/>
        </a:lnRef>
        <a:fillRef idx="1">
          <a:schemeClr val="dk1"/>
        </a:fillRef>
        <a:effectRef idx="1">
          <a:schemeClr val="dk1"/>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de-DE" sz="1700" kern="1200" dirty="0" err="1" smtClean="0"/>
            <a:t>Confounding</a:t>
          </a:r>
          <a:r>
            <a:rPr lang="de-DE" sz="1700" kern="1200" dirty="0" smtClean="0"/>
            <a:t> </a:t>
          </a:r>
          <a:r>
            <a:rPr lang="de-DE" sz="1700" kern="1200" dirty="0" err="1" smtClean="0"/>
            <a:t>trading</a:t>
          </a:r>
          <a:r>
            <a:rPr lang="de-DE" sz="1700" kern="1200" dirty="0" smtClean="0"/>
            <a:t> </a:t>
          </a:r>
          <a:r>
            <a:rPr lang="de-DE" sz="1700" kern="1200" dirty="0" err="1" smtClean="0"/>
            <a:t>with</a:t>
          </a:r>
          <a:r>
            <a:rPr lang="de-DE" sz="1700" kern="1200" dirty="0" smtClean="0"/>
            <a:t> </a:t>
          </a:r>
          <a:r>
            <a:rPr lang="de-DE" sz="1700" kern="1200" dirty="0" err="1" smtClean="0"/>
            <a:t>gambling</a:t>
          </a:r>
          <a:r>
            <a:rPr lang="de-DE" sz="1700" kern="1200" dirty="0" smtClean="0"/>
            <a:t> </a:t>
          </a:r>
          <a:endParaRPr lang="de-DE" sz="1700" kern="1200" dirty="0"/>
        </a:p>
      </dsp:txBody>
      <dsp:txXfrm>
        <a:off x="3979082" y="3070495"/>
        <a:ext cx="2557435" cy="1240135"/>
      </dsp:txXfrm>
    </dsp:sp>
    <dsp:sp modelId="{7BE33623-6871-3845-82DC-124328E7B264}">
      <dsp:nvSpPr>
        <dsp:cNvPr id="0" name=""/>
        <dsp:cNvSpPr/>
      </dsp:nvSpPr>
      <dsp:spPr>
        <a:xfrm>
          <a:off x="6575099" y="3663317"/>
          <a:ext cx="1053839" cy="54492"/>
        </a:xfrm>
        <a:custGeom>
          <a:avLst/>
          <a:gdLst/>
          <a:ahLst/>
          <a:cxnLst/>
          <a:rect l="0" t="0" r="0" b="0"/>
          <a:pathLst>
            <a:path>
              <a:moveTo>
                <a:pt x="0" y="27246"/>
              </a:moveTo>
              <a:lnTo>
                <a:pt x="1053839" y="27246"/>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7075673" y="3664217"/>
        <a:ext cx="52691" cy="52691"/>
      </dsp:txXfrm>
    </dsp:sp>
    <dsp:sp modelId="{EDF462F0-3B7E-C54F-8C25-76B8EE360DDF}">
      <dsp:nvSpPr>
        <dsp:cNvPr id="0" name=""/>
        <dsp:cNvSpPr/>
      </dsp:nvSpPr>
      <dsp:spPr>
        <a:xfrm>
          <a:off x="7628939" y="3031913"/>
          <a:ext cx="2634599" cy="1317299"/>
        </a:xfrm>
        <a:prstGeom prst="roundRect">
          <a:avLst>
            <a:gd name="adj" fmla="val 10000"/>
          </a:avLst>
        </a:prstGeom>
        <a:solidFill>
          <a:schemeClr val="dk1"/>
        </a:solidFill>
        <a:ln w="19050" cap="flat" cmpd="sng" algn="ctr">
          <a:solidFill>
            <a:schemeClr val="lt1"/>
          </a:solidFill>
          <a:prstDash val="solid"/>
          <a:miter lim="800000"/>
        </a:ln>
        <a:effectLst/>
      </dsp:spPr>
      <dsp:style>
        <a:lnRef idx="3">
          <a:schemeClr val="lt1"/>
        </a:lnRef>
        <a:fillRef idx="1">
          <a:schemeClr val="dk1"/>
        </a:fillRef>
        <a:effectRef idx="1">
          <a:schemeClr val="dk1"/>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de-DE" sz="1700" kern="1200" dirty="0" err="1" smtClean="0"/>
            <a:t>Addiction</a:t>
          </a:r>
          <a:endParaRPr lang="de-DE" sz="1700" kern="1200" dirty="0" smtClean="0"/>
        </a:p>
        <a:p>
          <a:pPr lvl="0" algn="ctr" defTabSz="755650">
            <a:lnSpc>
              <a:spcPct val="90000"/>
            </a:lnSpc>
            <a:spcBef>
              <a:spcPct val="0"/>
            </a:spcBef>
            <a:spcAft>
              <a:spcPct val="35000"/>
            </a:spcAft>
          </a:pPr>
          <a:r>
            <a:rPr lang="de-DE" sz="1700" kern="1200" dirty="0" err="1" smtClean="0"/>
            <a:t>Putting</a:t>
          </a:r>
          <a:r>
            <a:rPr lang="de-DE" sz="1700" kern="1200" dirty="0" smtClean="0"/>
            <a:t> </a:t>
          </a:r>
          <a:r>
            <a:rPr lang="de-DE" sz="1700" kern="1200" dirty="0" err="1" smtClean="0"/>
            <a:t>blame</a:t>
          </a:r>
          <a:r>
            <a:rPr lang="de-DE" sz="1700" kern="1200" dirty="0" smtClean="0"/>
            <a:t> </a:t>
          </a:r>
          <a:r>
            <a:rPr lang="de-DE" sz="1700" kern="1200" dirty="0" err="1" smtClean="0"/>
            <a:t>for</a:t>
          </a:r>
          <a:r>
            <a:rPr lang="de-DE" sz="1700" kern="1200" dirty="0" smtClean="0"/>
            <a:t> </a:t>
          </a:r>
          <a:r>
            <a:rPr lang="de-DE" sz="1700" kern="1200" dirty="0" err="1" smtClean="0"/>
            <a:t>failure</a:t>
          </a:r>
          <a:r>
            <a:rPr lang="de-DE" sz="1700" kern="1200" dirty="0" smtClean="0"/>
            <a:t> on </a:t>
          </a:r>
          <a:r>
            <a:rPr lang="de-DE" sz="1700" kern="1200" dirty="0" err="1" smtClean="0"/>
            <a:t>others</a:t>
          </a:r>
          <a:r>
            <a:rPr lang="de-DE" sz="1700" kern="1200" dirty="0" smtClean="0"/>
            <a:t> </a:t>
          </a:r>
          <a:endParaRPr lang="de-DE" sz="1700" kern="1200" dirty="0"/>
        </a:p>
      </dsp:txBody>
      <dsp:txXfrm>
        <a:off x="7667521" y="3070495"/>
        <a:ext cx="2557435" cy="1240135"/>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9751A6-E42F-274D-B6B0-C92DFDA6AAE1}" type="datetimeFigureOut">
              <a:rPr lang="de-DE" smtClean="0"/>
              <a:t>12.12.17</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375216-0064-4646-B7EF-723D1B0FFF94}" type="slidenum">
              <a:rPr lang="de-DE" smtClean="0"/>
              <a:t>‹Nr.›</a:t>
            </a:fld>
            <a:endParaRPr lang="de-DE"/>
          </a:p>
        </p:txBody>
      </p:sp>
    </p:spTree>
    <p:extLst>
      <p:ext uri="{BB962C8B-B14F-4D97-AF65-F5344CB8AC3E}">
        <p14:creationId xmlns:p14="http://schemas.microsoft.com/office/powerpoint/2010/main" val="1517652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Mastertitelformat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Master-Untertitelformat bearbeiten</a:t>
            </a:r>
            <a:endParaRPr lang="de-DE"/>
          </a:p>
        </p:txBody>
      </p:sp>
      <p:sp>
        <p:nvSpPr>
          <p:cNvPr id="4" name="Datumsplatzhalter 3"/>
          <p:cNvSpPr>
            <a:spLocks noGrp="1"/>
          </p:cNvSpPr>
          <p:nvPr>
            <p:ph type="dt" sz="half" idx="10"/>
          </p:nvPr>
        </p:nvSpPr>
        <p:spPr/>
        <p:txBody>
          <a:bodyPr/>
          <a:lstStyle/>
          <a:p>
            <a:fld id="{9D705B99-A402-8047-9103-C4973844BD70}" type="datetimeFigureOut">
              <a:rPr lang="de-DE" smtClean="0"/>
              <a:t>12.12.17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1ECF817-A30F-8C42-9C5E-50AC58702A25}" type="slidenum">
              <a:rPr lang="de-DE" smtClean="0"/>
              <a:t>‹Nr.›</a:t>
            </a:fld>
            <a:endParaRPr lang="de-DE"/>
          </a:p>
        </p:txBody>
      </p:sp>
    </p:spTree>
    <p:extLst>
      <p:ext uri="{BB962C8B-B14F-4D97-AF65-F5344CB8AC3E}">
        <p14:creationId xmlns:p14="http://schemas.microsoft.com/office/powerpoint/2010/main" val="1554532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Platzhalter für vertikalen Text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D705B99-A402-8047-9103-C4973844BD70}" type="datetimeFigureOut">
              <a:rPr lang="de-DE" smtClean="0"/>
              <a:t>12.12.17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1ECF817-A30F-8C42-9C5E-50AC58702A25}" type="slidenum">
              <a:rPr lang="de-DE" smtClean="0"/>
              <a:t>‹Nr.›</a:t>
            </a:fld>
            <a:endParaRPr lang="de-DE"/>
          </a:p>
        </p:txBody>
      </p:sp>
    </p:spTree>
    <p:extLst>
      <p:ext uri="{BB962C8B-B14F-4D97-AF65-F5344CB8AC3E}">
        <p14:creationId xmlns:p14="http://schemas.microsoft.com/office/powerpoint/2010/main" val="2012665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Mastertitelformat bearbeiten</a:t>
            </a:r>
            <a:endParaRPr lang="de-DE"/>
          </a:p>
        </p:txBody>
      </p:sp>
      <p:sp>
        <p:nvSpPr>
          <p:cNvPr id="3" name="Platzhalter für vertikalen Text 2"/>
          <p:cNvSpPr>
            <a:spLocks noGrp="1"/>
          </p:cNvSpPr>
          <p:nvPr>
            <p:ph type="body" orient="vert" idx="1"/>
          </p:nvPr>
        </p:nvSpPr>
        <p:spPr>
          <a:xfrm>
            <a:off x="838200" y="365125"/>
            <a:ext cx="7734300" cy="5811838"/>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D705B99-A402-8047-9103-C4973844BD70}" type="datetimeFigureOut">
              <a:rPr lang="de-DE" smtClean="0"/>
              <a:t>12.12.17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1ECF817-A30F-8C42-9C5E-50AC58702A25}" type="slidenum">
              <a:rPr lang="de-DE" smtClean="0"/>
              <a:t>‹Nr.›</a:t>
            </a:fld>
            <a:endParaRPr lang="de-DE"/>
          </a:p>
        </p:txBody>
      </p:sp>
    </p:spTree>
    <p:extLst>
      <p:ext uri="{BB962C8B-B14F-4D97-AF65-F5344CB8AC3E}">
        <p14:creationId xmlns:p14="http://schemas.microsoft.com/office/powerpoint/2010/main" val="1861462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D705B99-A402-8047-9103-C4973844BD70}" type="datetimeFigureOut">
              <a:rPr lang="de-DE" smtClean="0"/>
              <a:t>12.12.17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1ECF817-A30F-8C42-9C5E-50AC58702A25}" type="slidenum">
              <a:rPr lang="de-DE" smtClean="0"/>
              <a:t>‹Nr.›</a:t>
            </a:fld>
            <a:endParaRPr lang="de-DE"/>
          </a:p>
        </p:txBody>
      </p:sp>
    </p:spTree>
    <p:extLst>
      <p:ext uri="{BB962C8B-B14F-4D97-AF65-F5344CB8AC3E}">
        <p14:creationId xmlns:p14="http://schemas.microsoft.com/office/powerpoint/2010/main" val="750014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Mastertitelformat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Mastertextformat bearbeiten</a:t>
            </a:r>
          </a:p>
        </p:txBody>
      </p:sp>
      <p:sp>
        <p:nvSpPr>
          <p:cNvPr id="4" name="Datumsplatzhalter 3"/>
          <p:cNvSpPr>
            <a:spLocks noGrp="1"/>
          </p:cNvSpPr>
          <p:nvPr>
            <p:ph type="dt" sz="half" idx="10"/>
          </p:nvPr>
        </p:nvSpPr>
        <p:spPr/>
        <p:txBody>
          <a:bodyPr/>
          <a:lstStyle/>
          <a:p>
            <a:fld id="{9D705B99-A402-8047-9103-C4973844BD70}" type="datetimeFigureOut">
              <a:rPr lang="de-DE" smtClean="0"/>
              <a:t>12.12.17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1ECF817-A30F-8C42-9C5E-50AC58702A25}" type="slidenum">
              <a:rPr lang="de-DE" smtClean="0"/>
              <a:t>‹Nr.›</a:t>
            </a:fld>
            <a:endParaRPr lang="de-DE"/>
          </a:p>
        </p:txBody>
      </p:sp>
    </p:spTree>
    <p:extLst>
      <p:ext uri="{BB962C8B-B14F-4D97-AF65-F5344CB8AC3E}">
        <p14:creationId xmlns:p14="http://schemas.microsoft.com/office/powerpoint/2010/main" val="1909992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9D705B99-A402-8047-9103-C4973844BD70}" type="datetimeFigureOut">
              <a:rPr lang="de-DE" smtClean="0"/>
              <a:t>12.12.17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1ECF817-A30F-8C42-9C5E-50AC58702A25}" type="slidenum">
              <a:rPr lang="de-DE" smtClean="0"/>
              <a:t>‹Nr.›</a:t>
            </a:fld>
            <a:endParaRPr lang="de-DE"/>
          </a:p>
        </p:txBody>
      </p:sp>
    </p:spTree>
    <p:extLst>
      <p:ext uri="{BB962C8B-B14F-4D97-AF65-F5344CB8AC3E}">
        <p14:creationId xmlns:p14="http://schemas.microsoft.com/office/powerpoint/2010/main" val="655820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Mastertitelformat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9D705B99-A402-8047-9103-C4973844BD70}" type="datetimeFigureOut">
              <a:rPr lang="de-DE" smtClean="0"/>
              <a:t>12.12.17</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C1ECF817-A30F-8C42-9C5E-50AC58702A25}" type="slidenum">
              <a:rPr lang="de-DE" smtClean="0"/>
              <a:t>‹Nr.›</a:t>
            </a:fld>
            <a:endParaRPr lang="de-DE"/>
          </a:p>
        </p:txBody>
      </p:sp>
    </p:spTree>
    <p:extLst>
      <p:ext uri="{BB962C8B-B14F-4D97-AF65-F5344CB8AC3E}">
        <p14:creationId xmlns:p14="http://schemas.microsoft.com/office/powerpoint/2010/main" val="1491974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Datumsplatzhalter 2"/>
          <p:cNvSpPr>
            <a:spLocks noGrp="1"/>
          </p:cNvSpPr>
          <p:nvPr>
            <p:ph type="dt" sz="half" idx="10"/>
          </p:nvPr>
        </p:nvSpPr>
        <p:spPr/>
        <p:txBody>
          <a:bodyPr/>
          <a:lstStyle/>
          <a:p>
            <a:fld id="{9D705B99-A402-8047-9103-C4973844BD70}" type="datetimeFigureOut">
              <a:rPr lang="de-DE" smtClean="0"/>
              <a:t>12.12.17</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C1ECF817-A30F-8C42-9C5E-50AC58702A25}" type="slidenum">
              <a:rPr lang="de-DE" smtClean="0"/>
              <a:t>‹Nr.›</a:t>
            </a:fld>
            <a:endParaRPr lang="de-DE"/>
          </a:p>
        </p:txBody>
      </p:sp>
    </p:spTree>
    <p:extLst>
      <p:ext uri="{BB962C8B-B14F-4D97-AF65-F5344CB8AC3E}">
        <p14:creationId xmlns:p14="http://schemas.microsoft.com/office/powerpoint/2010/main" val="1599838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D705B99-A402-8047-9103-C4973844BD70}" type="datetimeFigureOut">
              <a:rPr lang="de-DE" smtClean="0"/>
              <a:t>12.12.17</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C1ECF817-A30F-8C42-9C5E-50AC58702A25}" type="slidenum">
              <a:rPr lang="de-DE" smtClean="0"/>
              <a:t>‹Nr.›</a:t>
            </a:fld>
            <a:endParaRPr lang="de-DE"/>
          </a:p>
        </p:txBody>
      </p:sp>
    </p:spTree>
    <p:extLst>
      <p:ext uri="{BB962C8B-B14F-4D97-AF65-F5344CB8AC3E}">
        <p14:creationId xmlns:p14="http://schemas.microsoft.com/office/powerpoint/2010/main" val="1984980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Mastertitelformat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Mastertextformat bearbeiten</a:t>
            </a:r>
          </a:p>
        </p:txBody>
      </p:sp>
      <p:sp>
        <p:nvSpPr>
          <p:cNvPr id="5" name="Datumsplatzhalter 4"/>
          <p:cNvSpPr>
            <a:spLocks noGrp="1"/>
          </p:cNvSpPr>
          <p:nvPr>
            <p:ph type="dt" sz="half" idx="10"/>
          </p:nvPr>
        </p:nvSpPr>
        <p:spPr/>
        <p:txBody>
          <a:bodyPr/>
          <a:lstStyle/>
          <a:p>
            <a:fld id="{9D705B99-A402-8047-9103-C4973844BD70}" type="datetimeFigureOut">
              <a:rPr lang="de-DE" smtClean="0"/>
              <a:t>12.12.17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1ECF817-A30F-8C42-9C5E-50AC58702A25}" type="slidenum">
              <a:rPr lang="de-DE" smtClean="0"/>
              <a:t>‹Nr.›</a:t>
            </a:fld>
            <a:endParaRPr lang="de-DE"/>
          </a:p>
        </p:txBody>
      </p:sp>
    </p:spTree>
    <p:extLst>
      <p:ext uri="{BB962C8B-B14F-4D97-AF65-F5344CB8AC3E}">
        <p14:creationId xmlns:p14="http://schemas.microsoft.com/office/powerpoint/2010/main" val="407109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Mastertitelformat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Mastertextformat bearbeiten</a:t>
            </a:r>
          </a:p>
        </p:txBody>
      </p:sp>
      <p:sp>
        <p:nvSpPr>
          <p:cNvPr id="5" name="Datumsplatzhalter 4"/>
          <p:cNvSpPr>
            <a:spLocks noGrp="1"/>
          </p:cNvSpPr>
          <p:nvPr>
            <p:ph type="dt" sz="half" idx="10"/>
          </p:nvPr>
        </p:nvSpPr>
        <p:spPr/>
        <p:txBody>
          <a:bodyPr/>
          <a:lstStyle/>
          <a:p>
            <a:fld id="{9D705B99-A402-8047-9103-C4973844BD70}" type="datetimeFigureOut">
              <a:rPr lang="de-DE" smtClean="0"/>
              <a:t>12.12.17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1ECF817-A30F-8C42-9C5E-50AC58702A25}" type="slidenum">
              <a:rPr lang="de-DE" smtClean="0"/>
              <a:t>‹Nr.›</a:t>
            </a:fld>
            <a:endParaRPr lang="de-DE"/>
          </a:p>
        </p:txBody>
      </p:sp>
    </p:spTree>
    <p:extLst>
      <p:ext uri="{BB962C8B-B14F-4D97-AF65-F5344CB8AC3E}">
        <p14:creationId xmlns:p14="http://schemas.microsoft.com/office/powerpoint/2010/main" val="41231599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Mastertitelformat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705B99-A402-8047-9103-C4973844BD70}" type="datetimeFigureOut">
              <a:rPr lang="de-DE" smtClean="0"/>
              <a:t>12.12.17</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ECF817-A30F-8C42-9C5E-50AC58702A25}" type="slidenum">
              <a:rPr lang="de-DE" smtClean="0"/>
              <a:t>‹Nr.›</a:t>
            </a:fld>
            <a:endParaRPr lang="de-DE"/>
          </a:p>
        </p:txBody>
      </p:sp>
    </p:spTree>
    <p:extLst>
      <p:ext uri="{BB962C8B-B14F-4D97-AF65-F5344CB8AC3E}">
        <p14:creationId xmlns:p14="http://schemas.microsoft.com/office/powerpoint/2010/main" val="1180461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 Id="rId3" Type="http://schemas.openxmlformats.org/officeDocument/2006/relationships/comments" Target="../comments/commen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en-US" dirty="0" smtClean="0"/>
              <a:t>Narratives of Decision </a:t>
            </a:r>
            <a:r>
              <a:rPr lang="en-US" dirty="0"/>
              <a:t>M</a:t>
            </a:r>
            <a:r>
              <a:rPr lang="en-US" dirty="0" smtClean="0"/>
              <a:t>aking in Trading Advice Literature</a:t>
            </a:r>
            <a:endParaRPr lang="de-DE" dirty="0"/>
          </a:p>
        </p:txBody>
      </p:sp>
      <p:sp>
        <p:nvSpPr>
          <p:cNvPr id="3" name="Untertitel 2"/>
          <p:cNvSpPr>
            <a:spLocks noGrp="1"/>
          </p:cNvSpPr>
          <p:nvPr>
            <p:ph type="subTitle" idx="1"/>
          </p:nvPr>
        </p:nvSpPr>
        <p:spPr/>
        <p:txBody>
          <a:bodyPr/>
          <a:lstStyle/>
          <a:p>
            <a:r>
              <a:rPr lang="de-DE" dirty="0" smtClean="0"/>
              <a:t>Prof. Dr. Helene Basu, Ethnologie / </a:t>
            </a:r>
            <a:r>
              <a:rPr lang="de-DE" dirty="0" err="1" smtClean="0"/>
              <a:t>Social</a:t>
            </a:r>
            <a:r>
              <a:rPr lang="de-DE" dirty="0" smtClean="0"/>
              <a:t> Anthropology</a:t>
            </a:r>
            <a:endParaRPr lang="de-DE" dirty="0"/>
          </a:p>
        </p:txBody>
      </p:sp>
      <p:pic>
        <p:nvPicPr>
          <p:cNvPr id="4" name="Picture 2" descr="hnliches F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1750" y="4742120"/>
            <a:ext cx="4508500" cy="1543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5174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81832" y="89329"/>
            <a:ext cx="10515600" cy="1325563"/>
          </a:xfrm>
        </p:spPr>
        <p:txBody>
          <a:bodyPr/>
          <a:lstStyle/>
          <a:p>
            <a:r>
              <a:rPr lang="de-DE" dirty="0" smtClean="0"/>
              <a:t>The </a:t>
            </a:r>
            <a:r>
              <a:rPr lang="de-DE" dirty="0" err="1" smtClean="0"/>
              <a:t>trader</a:t>
            </a:r>
            <a:r>
              <a:rPr lang="de-DE" dirty="0" smtClean="0"/>
              <a:t> </a:t>
            </a:r>
            <a:r>
              <a:rPr lang="de-DE" dirty="0" err="1" smtClean="0"/>
              <a:t>and</a:t>
            </a:r>
            <a:r>
              <a:rPr lang="de-DE" dirty="0" smtClean="0"/>
              <a:t> </a:t>
            </a:r>
            <a:r>
              <a:rPr lang="de-DE" dirty="0" err="1" smtClean="0"/>
              <a:t>the</a:t>
            </a:r>
            <a:r>
              <a:rPr lang="de-DE" dirty="0" smtClean="0"/>
              <a:t> </a:t>
            </a:r>
            <a:r>
              <a:rPr lang="de-DE" dirty="0" err="1" smtClean="0"/>
              <a:t>market</a:t>
            </a:r>
            <a:r>
              <a:rPr lang="de-DE" dirty="0" smtClean="0"/>
              <a:t> </a:t>
            </a:r>
            <a:r>
              <a:rPr lang="de-DE" dirty="0" err="1" smtClean="0"/>
              <a:t>according</a:t>
            </a:r>
            <a:r>
              <a:rPr lang="de-DE" dirty="0" smtClean="0"/>
              <a:t> </a:t>
            </a:r>
            <a:r>
              <a:rPr lang="de-DE" dirty="0" err="1" smtClean="0"/>
              <a:t>to</a:t>
            </a:r>
            <a:r>
              <a:rPr lang="de-DE" dirty="0" smtClean="0"/>
              <a:t> </a:t>
            </a:r>
            <a:r>
              <a:rPr lang="de-DE" dirty="0" err="1" smtClean="0"/>
              <a:t>Elder</a:t>
            </a:r>
            <a:endParaRPr lang="de-DE" dirty="0"/>
          </a:p>
        </p:txBody>
      </p:sp>
      <p:sp>
        <p:nvSpPr>
          <p:cNvPr id="5" name="Textfeld 4"/>
          <p:cNvSpPr txBox="1"/>
          <p:nvPr/>
        </p:nvSpPr>
        <p:spPr>
          <a:xfrm>
            <a:off x="7738213" y="1690688"/>
            <a:ext cx="4023360" cy="646331"/>
          </a:xfrm>
          <a:prstGeom prst="rect">
            <a:avLst/>
          </a:prstGeom>
          <a:noFill/>
        </p:spPr>
        <p:txBody>
          <a:bodyPr wrap="square" rtlCol="0">
            <a:spAutoFit/>
          </a:bodyPr>
          <a:lstStyle/>
          <a:p>
            <a:r>
              <a:rPr lang="en-US" dirty="0" smtClean="0"/>
              <a:t> </a:t>
            </a:r>
          </a:p>
          <a:p>
            <a:endParaRPr lang="en-US" dirty="0"/>
          </a:p>
        </p:txBody>
      </p:sp>
      <p:sp>
        <p:nvSpPr>
          <p:cNvPr id="6" name="Oval 5"/>
          <p:cNvSpPr/>
          <p:nvPr/>
        </p:nvSpPr>
        <p:spPr>
          <a:xfrm>
            <a:off x="88668" y="1690688"/>
            <a:ext cx="2929012" cy="147732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Trading is the most dangerous human endeavor, short of </a:t>
            </a:r>
            <a:r>
              <a:rPr lang="en-US" dirty="0" smtClean="0"/>
              <a:t>war</a:t>
            </a:r>
            <a:endParaRPr lang="de-DE" dirty="0"/>
          </a:p>
        </p:txBody>
      </p:sp>
      <p:sp>
        <p:nvSpPr>
          <p:cNvPr id="7" name="Oval 6"/>
          <p:cNvSpPr/>
          <p:nvPr/>
        </p:nvSpPr>
        <p:spPr>
          <a:xfrm>
            <a:off x="9005518" y="1328828"/>
            <a:ext cx="3186482" cy="18075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market is among the most entertaining places on the face of the </a:t>
            </a:r>
            <a:r>
              <a:rPr lang="en-US" dirty="0" smtClean="0"/>
              <a:t>Earth</a:t>
            </a:r>
            <a:endParaRPr lang="de-DE" dirty="0"/>
          </a:p>
        </p:txBody>
      </p:sp>
      <p:sp>
        <p:nvSpPr>
          <p:cNvPr id="8" name="Oval 7"/>
          <p:cNvSpPr/>
          <p:nvPr/>
        </p:nvSpPr>
        <p:spPr>
          <a:xfrm>
            <a:off x="3322004" y="1033035"/>
            <a:ext cx="5635257" cy="3317357"/>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Der Markt hypnotisiert die Trader wie ein Magier, der eine Schlange hypnotisiert, indem er seine Flöte rhythmisch auf und ab bewegt. Je schneller die Kursbewegungen sind, umso stärker werden die Gefühle. Je emotionaler ein Markt ist, umso mehr verliert er an </a:t>
            </a:r>
            <a:r>
              <a:rPr lang="de-DE" dirty="0" smtClean="0"/>
              <a:t>Effizienz... </a:t>
            </a:r>
          </a:p>
          <a:p>
            <a:pPr algn="ctr"/>
            <a:r>
              <a:rPr lang="de-DE" dirty="0" err="1" smtClean="0"/>
              <a:t>Elder</a:t>
            </a:r>
            <a:r>
              <a:rPr lang="de-DE" dirty="0" smtClean="0"/>
              <a:t> 2005, 20) </a:t>
            </a:r>
            <a:endParaRPr lang="de-DE" dirty="0"/>
          </a:p>
        </p:txBody>
      </p:sp>
      <p:sp>
        <p:nvSpPr>
          <p:cNvPr id="9" name="Oval 8"/>
          <p:cNvSpPr/>
          <p:nvPr/>
        </p:nvSpPr>
        <p:spPr>
          <a:xfrm>
            <a:off x="1828800" y="4912242"/>
            <a:ext cx="9271591" cy="17437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Your success or failure in the market depends on your thoughts and feelings. It depends on your attitudes towards gain and risk, fear and greed, and how you handle the excitement of trading and risk.</a:t>
            </a:r>
            <a:endParaRPr lang="de-DE" dirty="0">
              <a:solidFill>
                <a:schemeClr val="bg1"/>
              </a:solidFill>
            </a:endParaRPr>
          </a:p>
        </p:txBody>
      </p:sp>
    </p:spTree>
    <p:extLst>
      <p:ext uri="{BB962C8B-B14F-4D97-AF65-F5344CB8AC3E}">
        <p14:creationId xmlns:p14="http://schemas.microsoft.com/office/powerpoint/2010/main" val="17546709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Skirting</a:t>
            </a:r>
            <a:r>
              <a:rPr lang="de-DE" dirty="0" smtClean="0"/>
              <a:t> </a:t>
            </a:r>
            <a:r>
              <a:rPr lang="de-DE" dirty="0" err="1" smtClean="0"/>
              <a:t>the</a:t>
            </a:r>
            <a:r>
              <a:rPr lang="de-DE" dirty="0" smtClean="0"/>
              <a:t> </a:t>
            </a:r>
            <a:r>
              <a:rPr lang="de-DE" dirty="0" err="1" smtClean="0"/>
              <a:t>dangers</a:t>
            </a:r>
            <a:r>
              <a:rPr lang="de-DE" dirty="0" smtClean="0"/>
              <a:t> </a:t>
            </a:r>
            <a:r>
              <a:rPr lang="de-DE" dirty="0" err="1" smtClean="0"/>
              <a:t>posed</a:t>
            </a:r>
            <a:r>
              <a:rPr lang="de-DE" dirty="0" smtClean="0"/>
              <a:t> </a:t>
            </a:r>
            <a:r>
              <a:rPr lang="de-DE" dirty="0" err="1" smtClean="0"/>
              <a:t>by</a:t>
            </a:r>
            <a:r>
              <a:rPr lang="de-DE" dirty="0" smtClean="0"/>
              <a:t> </a:t>
            </a:r>
            <a:r>
              <a:rPr lang="de-DE" dirty="0" err="1" smtClean="0"/>
              <a:t>the</a:t>
            </a:r>
            <a:r>
              <a:rPr lang="de-DE" dirty="0" smtClean="0"/>
              <a:t> </a:t>
            </a:r>
            <a:r>
              <a:rPr lang="de-DE" dirty="0" err="1" smtClean="0"/>
              <a:t>market</a:t>
            </a:r>
            <a:endParaRPr lang="de-DE" dirty="0"/>
          </a:p>
        </p:txBody>
      </p:sp>
      <p:sp>
        <p:nvSpPr>
          <p:cNvPr id="3" name="Inhaltsplatzhalter 2"/>
          <p:cNvSpPr>
            <a:spLocks noGrp="1"/>
          </p:cNvSpPr>
          <p:nvPr>
            <p:ph idx="1"/>
          </p:nvPr>
        </p:nvSpPr>
        <p:spPr/>
        <p:txBody>
          <a:bodyPr/>
          <a:lstStyle/>
          <a:p>
            <a:r>
              <a:rPr lang="de-DE" dirty="0" err="1" smtClean="0"/>
              <a:t>Turning</a:t>
            </a:r>
            <a:r>
              <a:rPr lang="de-DE" dirty="0"/>
              <a:t> </a:t>
            </a:r>
            <a:r>
              <a:rPr lang="de-DE" dirty="0" smtClean="0"/>
              <a:t>emotional </a:t>
            </a:r>
            <a:r>
              <a:rPr lang="de-DE" dirty="0" err="1" smtClean="0"/>
              <a:t>intelligence</a:t>
            </a:r>
            <a:r>
              <a:rPr lang="de-DE" dirty="0" smtClean="0"/>
              <a:t> </a:t>
            </a:r>
            <a:r>
              <a:rPr lang="de-DE" dirty="0" err="1" smtClean="0"/>
              <a:t>into</a:t>
            </a:r>
            <a:r>
              <a:rPr lang="de-DE" dirty="0" smtClean="0"/>
              <a:t> intelligent </a:t>
            </a:r>
            <a:r>
              <a:rPr lang="de-DE" dirty="0" err="1" smtClean="0"/>
              <a:t>trading</a:t>
            </a:r>
            <a:r>
              <a:rPr lang="de-DE" dirty="0" smtClean="0"/>
              <a:t> </a:t>
            </a:r>
          </a:p>
          <a:p>
            <a:r>
              <a:rPr lang="de-DE" dirty="0" smtClean="0"/>
              <a:t>Strategic </a:t>
            </a:r>
            <a:r>
              <a:rPr lang="de-DE" dirty="0" err="1" smtClean="0"/>
              <a:t>decision-making</a:t>
            </a:r>
            <a:r>
              <a:rPr lang="de-DE" dirty="0" smtClean="0"/>
              <a:t> </a:t>
            </a:r>
            <a:r>
              <a:rPr lang="de-DE" dirty="0" err="1" smtClean="0"/>
              <a:t>to</a:t>
            </a:r>
            <a:r>
              <a:rPr lang="de-DE" dirty="0" smtClean="0"/>
              <a:t> </a:t>
            </a:r>
            <a:r>
              <a:rPr lang="de-DE" dirty="0" err="1" smtClean="0"/>
              <a:t>circumvent</a:t>
            </a:r>
            <a:r>
              <a:rPr lang="de-DE" dirty="0" smtClean="0"/>
              <a:t> </a:t>
            </a:r>
            <a:r>
              <a:rPr lang="de-DE" dirty="0" err="1" smtClean="0"/>
              <a:t>the</a:t>
            </a:r>
            <a:r>
              <a:rPr lang="de-DE" dirty="0" smtClean="0"/>
              <a:t> </a:t>
            </a:r>
            <a:r>
              <a:rPr lang="de-DE" dirty="0" err="1" smtClean="0"/>
              <a:t>hypnotic</a:t>
            </a:r>
            <a:r>
              <a:rPr lang="de-DE" dirty="0" smtClean="0"/>
              <a:t> pull </a:t>
            </a:r>
            <a:r>
              <a:rPr lang="de-DE" dirty="0" err="1" smtClean="0"/>
              <a:t>of</a:t>
            </a:r>
            <a:r>
              <a:rPr lang="de-DE" dirty="0" smtClean="0"/>
              <a:t> </a:t>
            </a:r>
            <a:r>
              <a:rPr lang="de-DE" dirty="0" err="1" smtClean="0"/>
              <a:t>the</a:t>
            </a:r>
            <a:r>
              <a:rPr lang="de-DE" dirty="0" smtClean="0"/>
              <a:t> </a:t>
            </a:r>
            <a:r>
              <a:rPr lang="de-DE" dirty="0" err="1" smtClean="0"/>
              <a:t>market</a:t>
            </a:r>
            <a:r>
              <a:rPr lang="de-DE" dirty="0" smtClean="0"/>
              <a:t> </a:t>
            </a:r>
          </a:p>
          <a:p>
            <a:r>
              <a:rPr lang="de-DE" dirty="0" smtClean="0"/>
              <a:t>Control </a:t>
            </a:r>
            <a:r>
              <a:rPr lang="de-DE" dirty="0" err="1" smtClean="0"/>
              <a:t>of</a:t>
            </a:r>
            <a:r>
              <a:rPr lang="de-DE" dirty="0" smtClean="0"/>
              <a:t> </a:t>
            </a:r>
            <a:r>
              <a:rPr lang="de-DE" dirty="0" err="1" smtClean="0"/>
              <a:t>greed</a:t>
            </a:r>
            <a:r>
              <a:rPr lang="de-DE" dirty="0" smtClean="0"/>
              <a:t> </a:t>
            </a:r>
            <a:r>
              <a:rPr lang="de-DE" dirty="0" err="1" smtClean="0"/>
              <a:t>and</a:t>
            </a:r>
            <a:r>
              <a:rPr lang="de-DE" dirty="0" smtClean="0"/>
              <a:t> </a:t>
            </a:r>
            <a:r>
              <a:rPr lang="de-DE" dirty="0" err="1" smtClean="0"/>
              <a:t>fear</a:t>
            </a:r>
            <a:endParaRPr lang="de-DE" dirty="0" smtClean="0"/>
          </a:p>
          <a:p>
            <a:r>
              <a:rPr lang="de-DE" dirty="0" err="1" smtClean="0"/>
              <a:t>Ability</a:t>
            </a:r>
            <a:r>
              <a:rPr lang="de-DE" dirty="0" smtClean="0"/>
              <a:t> </a:t>
            </a:r>
            <a:r>
              <a:rPr lang="de-DE" dirty="0" err="1" smtClean="0"/>
              <a:t>to</a:t>
            </a:r>
            <a:r>
              <a:rPr lang="de-DE" dirty="0" smtClean="0"/>
              <a:t> </a:t>
            </a:r>
            <a:r>
              <a:rPr lang="de-DE" dirty="0" err="1" smtClean="0"/>
              <a:t>discriminate</a:t>
            </a:r>
            <a:r>
              <a:rPr lang="de-DE" dirty="0" smtClean="0"/>
              <a:t> </a:t>
            </a:r>
            <a:r>
              <a:rPr lang="de-DE" dirty="0" err="1" smtClean="0"/>
              <a:t>between</a:t>
            </a:r>
            <a:r>
              <a:rPr lang="de-DE" dirty="0" smtClean="0"/>
              <a:t> </a:t>
            </a:r>
            <a:r>
              <a:rPr lang="de-DE" dirty="0" err="1" smtClean="0"/>
              <a:t>the</a:t>
            </a:r>
            <a:r>
              <a:rPr lang="de-DE" dirty="0" smtClean="0"/>
              <a:t> </a:t>
            </a:r>
            <a:r>
              <a:rPr lang="de-DE" dirty="0" err="1" smtClean="0"/>
              <a:t>trader‘s</a:t>
            </a:r>
            <a:r>
              <a:rPr lang="de-DE" dirty="0" smtClean="0"/>
              <a:t> </a:t>
            </a:r>
            <a:r>
              <a:rPr lang="de-DE" dirty="0" err="1" smtClean="0"/>
              <a:t>self</a:t>
            </a:r>
            <a:r>
              <a:rPr lang="de-DE" dirty="0" smtClean="0"/>
              <a:t> &amp; </a:t>
            </a:r>
            <a:r>
              <a:rPr lang="de-DE" dirty="0" err="1" smtClean="0"/>
              <a:t>the</a:t>
            </a:r>
            <a:r>
              <a:rPr lang="de-DE" dirty="0" smtClean="0"/>
              <a:t> </a:t>
            </a:r>
            <a:r>
              <a:rPr lang="de-DE" dirty="0" err="1" smtClean="0"/>
              <a:t>market</a:t>
            </a:r>
            <a:endParaRPr lang="de-DE" dirty="0" smtClean="0"/>
          </a:p>
          <a:p>
            <a:r>
              <a:rPr lang="de-DE" dirty="0" smtClean="0"/>
              <a:t>Control </a:t>
            </a:r>
            <a:r>
              <a:rPr lang="de-DE" dirty="0" err="1" smtClean="0"/>
              <a:t>of</a:t>
            </a:r>
            <a:r>
              <a:rPr lang="de-DE" dirty="0" smtClean="0"/>
              <a:t> </a:t>
            </a:r>
            <a:r>
              <a:rPr lang="de-DE" dirty="0" err="1" smtClean="0"/>
              <a:t>emotions</a:t>
            </a:r>
            <a:r>
              <a:rPr lang="de-DE" dirty="0" smtClean="0"/>
              <a:t> </a:t>
            </a:r>
            <a:r>
              <a:rPr lang="de-DE" dirty="0" smtClean="0">
                <a:sym typeface="Wingdings"/>
              </a:rPr>
              <a:t></a:t>
            </a:r>
            <a:r>
              <a:rPr lang="de-DE" dirty="0" smtClean="0"/>
              <a:t> </a:t>
            </a:r>
            <a:r>
              <a:rPr lang="de-DE" dirty="0" err="1" smtClean="0"/>
              <a:t>control</a:t>
            </a:r>
            <a:r>
              <a:rPr lang="de-DE" dirty="0" smtClean="0"/>
              <a:t> </a:t>
            </a:r>
            <a:r>
              <a:rPr lang="de-DE" dirty="0" err="1" smtClean="0"/>
              <a:t>of</a:t>
            </a:r>
            <a:r>
              <a:rPr lang="de-DE" dirty="0" smtClean="0"/>
              <a:t> </a:t>
            </a:r>
            <a:r>
              <a:rPr lang="de-DE" dirty="0" err="1" smtClean="0"/>
              <a:t>money</a:t>
            </a:r>
            <a:r>
              <a:rPr lang="de-DE" dirty="0" smtClean="0"/>
              <a:t> </a:t>
            </a:r>
            <a:r>
              <a:rPr lang="de-DE" dirty="0" err="1" smtClean="0"/>
              <a:t>management</a:t>
            </a:r>
            <a:r>
              <a:rPr lang="de-DE" dirty="0" smtClean="0"/>
              <a:t> </a:t>
            </a:r>
            <a:endParaRPr lang="de-DE" dirty="0"/>
          </a:p>
        </p:txBody>
      </p:sp>
    </p:spTree>
    <p:extLst>
      <p:ext uri="{BB962C8B-B14F-4D97-AF65-F5344CB8AC3E}">
        <p14:creationId xmlns:p14="http://schemas.microsoft.com/office/powerpoint/2010/main" val="15008668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err="1" smtClean="0"/>
              <a:t>Elder</a:t>
            </a:r>
            <a:r>
              <a:rPr lang="de-DE" dirty="0" smtClean="0"/>
              <a:t>, </a:t>
            </a:r>
            <a:r>
              <a:rPr lang="de-DE" dirty="0" err="1" smtClean="0"/>
              <a:t>Come</a:t>
            </a:r>
            <a:r>
              <a:rPr lang="de-DE" dirty="0" smtClean="0"/>
              <a:t> </a:t>
            </a:r>
            <a:r>
              <a:rPr lang="de-DE" dirty="0" err="1" smtClean="0"/>
              <a:t>into</a:t>
            </a:r>
            <a:r>
              <a:rPr lang="de-DE" dirty="0" smtClean="0"/>
              <a:t> </a:t>
            </a:r>
            <a:r>
              <a:rPr lang="de-DE" dirty="0" err="1" smtClean="0"/>
              <a:t>My</a:t>
            </a:r>
            <a:r>
              <a:rPr lang="de-DE" dirty="0" smtClean="0"/>
              <a:t> Trading </a:t>
            </a:r>
            <a:r>
              <a:rPr lang="de-DE" dirty="0" err="1" smtClean="0"/>
              <a:t>Room</a:t>
            </a:r>
            <a:r>
              <a:rPr lang="de-DE" dirty="0" smtClean="0"/>
              <a:t> </a:t>
            </a:r>
            <a:r>
              <a:rPr lang="de-DE" dirty="0" smtClean="0"/>
              <a:t>(German </a:t>
            </a:r>
            <a:r>
              <a:rPr lang="de-DE" dirty="0" err="1" smtClean="0"/>
              <a:t>translation</a:t>
            </a:r>
            <a:r>
              <a:rPr lang="de-DE" dirty="0" smtClean="0"/>
              <a:t>)</a:t>
            </a:r>
            <a:endParaRPr lang="de-DE" dirty="0"/>
          </a:p>
        </p:txBody>
      </p:sp>
      <p:sp>
        <p:nvSpPr>
          <p:cNvPr id="3" name="Inhaltsplatzhalter 2"/>
          <p:cNvSpPr>
            <a:spLocks noGrp="1"/>
          </p:cNvSpPr>
          <p:nvPr>
            <p:ph idx="1"/>
          </p:nvPr>
        </p:nvSpPr>
        <p:spPr/>
        <p:txBody>
          <a:bodyPr/>
          <a:lstStyle/>
          <a:p>
            <a:pPr marL="0" indent="0">
              <a:buNone/>
            </a:pPr>
            <a:endParaRPr lang="de-DE" dirty="0" smtClean="0"/>
          </a:p>
          <a:p>
            <a:pPr marL="0" indent="0">
              <a:buNone/>
            </a:pPr>
            <a:endParaRPr lang="de-DE" dirty="0" smtClean="0"/>
          </a:p>
          <a:p>
            <a:pPr marL="0" indent="0">
              <a:buNone/>
            </a:pPr>
            <a:r>
              <a:rPr lang="de-DE" dirty="0" smtClean="0"/>
              <a:t>„Ein </a:t>
            </a:r>
            <a:r>
              <a:rPr lang="de-DE" dirty="0"/>
              <a:t>reifer Trader holt sich sein Geld aus dem großen Loch in der Theorie des effizienten Marktes, der Annahme, dass Investoren und Trader rationale Menschen sind. Die meisten Menschen sind nicht rational – nur die Gewinner</a:t>
            </a:r>
            <a:r>
              <a:rPr lang="de-DE" dirty="0" smtClean="0"/>
              <a:t>.“ (p. 20)</a:t>
            </a:r>
            <a:endParaRPr lang="de-DE" dirty="0"/>
          </a:p>
        </p:txBody>
      </p:sp>
    </p:spTree>
    <p:extLst>
      <p:ext uri="{BB962C8B-B14F-4D97-AF65-F5344CB8AC3E}">
        <p14:creationId xmlns:p14="http://schemas.microsoft.com/office/powerpoint/2010/main" val="20550178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Trading Goal: </a:t>
            </a:r>
            <a:r>
              <a:rPr lang="de-DE" dirty="0" err="1" smtClean="0"/>
              <a:t>Self-realization</a:t>
            </a:r>
            <a:r>
              <a:rPr lang="de-DE" dirty="0" smtClean="0"/>
              <a:t> &amp; </a:t>
            </a:r>
            <a:r>
              <a:rPr lang="de-DE" dirty="0" err="1" smtClean="0"/>
              <a:t>self-improvement</a:t>
            </a:r>
            <a:endParaRPr lang="de-DE" dirty="0"/>
          </a:p>
        </p:txBody>
      </p:sp>
      <p:sp>
        <p:nvSpPr>
          <p:cNvPr id="5" name="Textplatzhalter 4"/>
          <p:cNvSpPr>
            <a:spLocks noGrp="1"/>
          </p:cNvSpPr>
          <p:nvPr>
            <p:ph type="body" idx="1"/>
          </p:nvPr>
        </p:nvSpPr>
        <p:spPr/>
        <p:txBody>
          <a:bodyPr/>
          <a:lstStyle/>
          <a:p>
            <a:r>
              <a:rPr lang="de-DE" dirty="0" err="1" smtClean="0"/>
              <a:t>Elder</a:t>
            </a:r>
            <a:endParaRPr lang="de-DE" dirty="0"/>
          </a:p>
        </p:txBody>
      </p:sp>
      <p:sp>
        <p:nvSpPr>
          <p:cNvPr id="6" name="Inhaltsplatzhalter 5"/>
          <p:cNvSpPr>
            <a:spLocks noGrp="1"/>
          </p:cNvSpPr>
          <p:nvPr>
            <p:ph sz="half" idx="2"/>
          </p:nvPr>
        </p:nvSpPr>
        <p:spPr/>
        <p:txBody>
          <a:bodyPr/>
          <a:lstStyle/>
          <a:p>
            <a:pPr marL="0" indent="0">
              <a:buNone/>
            </a:pPr>
            <a:endParaRPr lang="en-US" dirty="0" smtClean="0"/>
          </a:p>
          <a:p>
            <a:pPr marL="0" indent="0">
              <a:buNone/>
            </a:pPr>
            <a:r>
              <a:rPr lang="en-US" dirty="0" smtClean="0"/>
              <a:t>“The </a:t>
            </a:r>
            <a:r>
              <a:rPr lang="en-US" dirty="0"/>
              <a:t>goal of a good trader is not to make money, his goal is to trade </a:t>
            </a:r>
            <a:r>
              <a:rPr lang="en-US" dirty="0" smtClean="0"/>
              <a:t>well</a:t>
            </a:r>
            <a:r>
              <a:rPr lang="is-IS" dirty="0" smtClean="0"/>
              <a:t>… </a:t>
            </a:r>
            <a:r>
              <a:rPr lang="en-US" dirty="0"/>
              <a:t>Trying to reach their personal best is more important to them than making money</a:t>
            </a:r>
            <a:r>
              <a:rPr lang="en-US" dirty="0" smtClean="0"/>
              <a:t>.” </a:t>
            </a:r>
          </a:p>
          <a:p>
            <a:pPr marL="0" indent="0">
              <a:buNone/>
            </a:pPr>
            <a:r>
              <a:rPr lang="en-US" dirty="0" smtClean="0"/>
              <a:t>(1993/2012: 11-12)</a:t>
            </a:r>
            <a:endParaRPr lang="de-DE" dirty="0"/>
          </a:p>
        </p:txBody>
      </p:sp>
      <p:sp>
        <p:nvSpPr>
          <p:cNvPr id="7" name="Textplatzhalter 6"/>
          <p:cNvSpPr>
            <a:spLocks noGrp="1"/>
          </p:cNvSpPr>
          <p:nvPr>
            <p:ph type="body" sz="quarter" idx="3"/>
          </p:nvPr>
        </p:nvSpPr>
        <p:spPr/>
        <p:txBody>
          <a:bodyPr/>
          <a:lstStyle/>
          <a:p>
            <a:r>
              <a:rPr lang="de-DE" dirty="0" smtClean="0"/>
              <a:t>Gerdes </a:t>
            </a:r>
            <a:endParaRPr lang="de-DE" dirty="0"/>
          </a:p>
        </p:txBody>
      </p:sp>
      <p:sp>
        <p:nvSpPr>
          <p:cNvPr id="8" name="Inhaltsplatzhalter 7"/>
          <p:cNvSpPr>
            <a:spLocks noGrp="1"/>
          </p:cNvSpPr>
          <p:nvPr>
            <p:ph sz="quarter" idx="4"/>
          </p:nvPr>
        </p:nvSpPr>
        <p:spPr/>
        <p:txBody>
          <a:bodyPr>
            <a:normAutofit fontScale="925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endParaRPr lang="de-DE" dirty="0" smtClean="0"/>
          </a:p>
          <a:p>
            <a:pPr marL="0" marR="0" lvl="0" indent="0" defTabSz="914400" eaLnBrk="1" fontAlgn="auto" latinLnBrk="0" hangingPunct="1">
              <a:lnSpc>
                <a:spcPct val="100000"/>
              </a:lnSpc>
              <a:spcBef>
                <a:spcPts val="0"/>
              </a:spcBef>
              <a:spcAft>
                <a:spcPts val="0"/>
              </a:spcAft>
              <a:buClrTx/>
              <a:buSzTx/>
              <a:buFontTx/>
              <a:buNone/>
              <a:tabLst/>
              <a:defRPr/>
            </a:pPr>
            <a:r>
              <a:rPr lang="de-DE" dirty="0" smtClean="0"/>
              <a:t>“Wir haben (...) Trading als Meditation genutzt und uns dabei beobachtet. Wir haben über uns und die anderen </a:t>
            </a:r>
            <a:r>
              <a:rPr lang="de-DE" dirty="0"/>
              <a:t>T</a:t>
            </a:r>
            <a:r>
              <a:rPr lang="de-DE" dirty="0" smtClean="0"/>
              <a:t>rader viel gelernt. Wir geben das gern weiter. Das gibt uns ein noch besseres </a:t>
            </a:r>
            <a:r>
              <a:rPr lang="de-DE" dirty="0"/>
              <a:t>G</a:t>
            </a:r>
            <a:r>
              <a:rPr lang="de-DE" dirty="0" smtClean="0"/>
              <a:t>efühl als der Gewinn von Geld... Unser letztendliches Ziel: Das Genie freisetzen“ (2013: </a:t>
            </a:r>
            <a:r>
              <a:rPr lang="de-DE" dirty="0" err="1" smtClean="0"/>
              <a:t>e-book</a:t>
            </a:r>
            <a:r>
              <a:rPr lang="de-DE" dirty="0" smtClean="0"/>
              <a:t>, Pos. 125; 140)</a:t>
            </a:r>
            <a:endParaRPr lang="de-DE" dirty="0"/>
          </a:p>
        </p:txBody>
      </p:sp>
    </p:spTree>
    <p:extLst>
      <p:ext uri="{BB962C8B-B14F-4D97-AF65-F5344CB8AC3E}">
        <p14:creationId xmlns:p14="http://schemas.microsoft.com/office/powerpoint/2010/main" val="13479269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err="1" smtClean="0"/>
              <a:t>Flawed</a:t>
            </a:r>
            <a:r>
              <a:rPr lang="de-DE" dirty="0" smtClean="0"/>
              <a:t> emotional </a:t>
            </a:r>
            <a:r>
              <a:rPr lang="de-DE" dirty="0" err="1" smtClean="0"/>
              <a:t>intelligence</a:t>
            </a:r>
            <a:r>
              <a:rPr lang="de-DE" dirty="0" smtClean="0"/>
              <a:t> </a:t>
            </a:r>
            <a:r>
              <a:rPr lang="de-DE" dirty="0" err="1" smtClean="0"/>
              <a:t>of</a:t>
            </a:r>
            <a:r>
              <a:rPr lang="de-DE" dirty="0" smtClean="0"/>
              <a:t> </a:t>
            </a:r>
            <a:r>
              <a:rPr lang="de-DE" dirty="0" err="1" smtClean="0"/>
              <a:t>amateur</a:t>
            </a:r>
            <a:r>
              <a:rPr lang="de-DE" dirty="0" smtClean="0"/>
              <a:t> </a:t>
            </a:r>
            <a:r>
              <a:rPr lang="de-DE" dirty="0" err="1" smtClean="0"/>
              <a:t>traders</a:t>
            </a:r>
            <a:r>
              <a:rPr lang="de-DE" dirty="0" smtClean="0"/>
              <a:t>  </a:t>
            </a:r>
            <a:endParaRPr lang="de-DE" dirty="0"/>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161235880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91684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213" y="0"/>
            <a:ext cx="10177063" cy="6858000"/>
          </a:xfrm>
          <a:prstGeom prst="rect">
            <a:avLst/>
          </a:prstGeom>
        </p:spPr>
      </p:pic>
      <p:sp>
        <p:nvSpPr>
          <p:cNvPr id="3" name="Textfeld 2"/>
          <p:cNvSpPr txBox="1"/>
          <p:nvPr/>
        </p:nvSpPr>
        <p:spPr>
          <a:xfrm>
            <a:off x="266518" y="347749"/>
            <a:ext cx="2991395" cy="646331"/>
          </a:xfrm>
          <a:prstGeom prst="rect">
            <a:avLst/>
          </a:prstGeom>
          <a:noFill/>
        </p:spPr>
        <p:txBody>
          <a:bodyPr wrap="square" rtlCol="0">
            <a:spAutoFit/>
          </a:bodyPr>
          <a:lstStyle/>
          <a:p>
            <a:r>
              <a:rPr lang="de-DE" dirty="0" err="1" smtClean="0"/>
              <a:t>Decision</a:t>
            </a:r>
            <a:r>
              <a:rPr lang="de-DE" dirty="0" smtClean="0"/>
              <a:t>-Making </a:t>
            </a:r>
            <a:r>
              <a:rPr lang="de-DE" dirty="0" err="1" smtClean="0"/>
              <a:t>Tree</a:t>
            </a:r>
            <a:endParaRPr lang="de-DE" dirty="0" smtClean="0"/>
          </a:p>
          <a:p>
            <a:r>
              <a:rPr lang="de-DE" dirty="0" smtClean="0"/>
              <a:t>(</a:t>
            </a:r>
            <a:r>
              <a:rPr lang="de-DE" dirty="0" err="1" smtClean="0"/>
              <a:t>according</a:t>
            </a:r>
            <a:r>
              <a:rPr lang="de-DE" dirty="0" smtClean="0"/>
              <a:t> </a:t>
            </a:r>
            <a:r>
              <a:rPr lang="de-DE" dirty="0" err="1" smtClean="0"/>
              <a:t>to</a:t>
            </a:r>
            <a:r>
              <a:rPr lang="de-DE" dirty="0" smtClean="0"/>
              <a:t> A. </a:t>
            </a:r>
            <a:r>
              <a:rPr lang="de-DE" dirty="0" err="1" smtClean="0"/>
              <a:t>Elder</a:t>
            </a:r>
            <a:r>
              <a:rPr lang="de-DE" dirty="0" smtClean="0"/>
              <a:t>) </a:t>
            </a:r>
            <a:endParaRPr lang="de-DE" dirty="0"/>
          </a:p>
        </p:txBody>
      </p:sp>
      <p:sp>
        <p:nvSpPr>
          <p:cNvPr id="4" name="Textfeld 3"/>
          <p:cNvSpPr txBox="1"/>
          <p:nvPr/>
        </p:nvSpPr>
        <p:spPr>
          <a:xfrm>
            <a:off x="5242745" y="3696790"/>
            <a:ext cx="3474720" cy="2031325"/>
          </a:xfrm>
          <a:prstGeom prst="rect">
            <a:avLst/>
          </a:prstGeom>
          <a:noFill/>
        </p:spPr>
        <p:txBody>
          <a:bodyPr wrap="square" rtlCol="0">
            <a:spAutoFit/>
          </a:bodyPr>
          <a:lstStyle/>
          <a:p>
            <a:r>
              <a:rPr lang="de-DE" b="1" dirty="0" err="1" smtClean="0">
                <a:solidFill>
                  <a:srgbClr val="C00000"/>
                </a:solidFill>
              </a:rPr>
              <a:t>Step</a:t>
            </a:r>
            <a:r>
              <a:rPr lang="de-DE" b="1" dirty="0" smtClean="0">
                <a:solidFill>
                  <a:srgbClr val="C00000"/>
                </a:solidFill>
              </a:rPr>
              <a:t> 1: Money Management: </a:t>
            </a:r>
            <a:r>
              <a:rPr lang="de-DE" b="1" dirty="0" err="1" smtClean="0">
                <a:solidFill>
                  <a:srgbClr val="C00000"/>
                </a:solidFill>
              </a:rPr>
              <a:t>Does</a:t>
            </a:r>
            <a:r>
              <a:rPr lang="de-DE" b="1" dirty="0" smtClean="0">
                <a:solidFill>
                  <a:srgbClr val="C00000"/>
                </a:solidFill>
              </a:rPr>
              <a:t> </a:t>
            </a:r>
            <a:r>
              <a:rPr lang="de-DE" b="1" dirty="0" err="1" smtClean="0">
                <a:solidFill>
                  <a:srgbClr val="C00000"/>
                </a:solidFill>
              </a:rPr>
              <a:t>the</a:t>
            </a:r>
            <a:r>
              <a:rPr lang="de-DE" b="1" dirty="0" smtClean="0">
                <a:solidFill>
                  <a:srgbClr val="C00000"/>
                </a:solidFill>
              </a:rPr>
              <a:t> 6% </a:t>
            </a:r>
            <a:r>
              <a:rPr lang="de-DE" b="1" dirty="0" err="1" smtClean="0">
                <a:solidFill>
                  <a:srgbClr val="C00000"/>
                </a:solidFill>
              </a:rPr>
              <a:t>rule</a:t>
            </a:r>
            <a:r>
              <a:rPr lang="de-DE" b="1" dirty="0" smtClean="0">
                <a:solidFill>
                  <a:srgbClr val="C00000"/>
                </a:solidFill>
              </a:rPr>
              <a:t> </a:t>
            </a:r>
            <a:r>
              <a:rPr lang="de-DE" b="1" dirty="0" err="1" smtClean="0">
                <a:solidFill>
                  <a:srgbClr val="C00000"/>
                </a:solidFill>
              </a:rPr>
              <a:t>allow</a:t>
            </a:r>
            <a:r>
              <a:rPr lang="de-DE" b="1" dirty="0" smtClean="0">
                <a:solidFill>
                  <a:srgbClr val="C00000"/>
                </a:solidFill>
              </a:rPr>
              <a:t> </a:t>
            </a:r>
            <a:r>
              <a:rPr lang="de-DE" b="1" dirty="0" err="1" smtClean="0">
                <a:solidFill>
                  <a:srgbClr val="C00000"/>
                </a:solidFill>
              </a:rPr>
              <a:t>me</a:t>
            </a:r>
            <a:r>
              <a:rPr lang="de-DE" b="1" dirty="0" smtClean="0">
                <a:solidFill>
                  <a:srgbClr val="C00000"/>
                </a:solidFill>
              </a:rPr>
              <a:t> </a:t>
            </a:r>
            <a:r>
              <a:rPr lang="de-DE" b="1" dirty="0" err="1" smtClean="0">
                <a:solidFill>
                  <a:srgbClr val="C00000"/>
                </a:solidFill>
              </a:rPr>
              <a:t>to</a:t>
            </a:r>
            <a:r>
              <a:rPr lang="de-DE" b="1" dirty="0" smtClean="0">
                <a:solidFill>
                  <a:srgbClr val="C00000"/>
                </a:solidFill>
              </a:rPr>
              <a:t> </a:t>
            </a:r>
            <a:r>
              <a:rPr lang="de-DE" b="1" dirty="0" err="1" smtClean="0">
                <a:solidFill>
                  <a:srgbClr val="C00000"/>
                </a:solidFill>
              </a:rPr>
              <a:t>trade</a:t>
            </a:r>
            <a:r>
              <a:rPr lang="de-DE" b="1" dirty="0" smtClean="0">
                <a:solidFill>
                  <a:srgbClr val="C00000"/>
                </a:solidFill>
              </a:rPr>
              <a:t>? </a:t>
            </a:r>
          </a:p>
          <a:p>
            <a:endParaRPr lang="de-DE" dirty="0">
              <a:solidFill>
                <a:srgbClr val="FF0000"/>
              </a:solidFill>
            </a:endParaRPr>
          </a:p>
          <a:p>
            <a:r>
              <a:rPr lang="de-DE" b="1" dirty="0" err="1" smtClean="0">
                <a:solidFill>
                  <a:srgbClr val="FF0000"/>
                </a:solidFill>
              </a:rPr>
              <a:t>No</a:t>
            </a:r>
            <a:r>
              <a:rPr lang="de-DE" b="1" dirty="0" smtClean="0">
                <a:solidFill>
                  <a:srgbClr val="FF0000"/>
                </a:solidFill>
              </a:rPr>
              <a:t>? </a:t>
            </a:r>
            <a:r>
              <a:rPr lang="de-DE" b="1" dirty="0" smtClean="0">
                <a:solidFill>
                  <a:srgbClr val="FF0000"/>
                </a:solidFill>
                <a:sym typeface="Wingdings"/>
              </a:rPr>
              <a:t> </a:t>
            </a:r>
            <a:r>
              <a:rPr lang="de-DE" b="1" dirty="0" err="1" smtClean="0">
                <a:solidFill>
                  <a:srgbClr val="FF0000"/>
                </a:solidFill>
                <a:sym typeface="Wingdings"/>
              </a:rPr>
              <a:t>go</a:t>
            </a:r>
            <a:r>
              <a:rPr lang="de-DE" b="1" dirty="0" smtClean="0">
                <a:solidFill>
                  <a:srgbClr val="FF0000"/>
                </a:solidFill>
                <a:sym typeface="Wingdings"/>
              </a:rPr>
              <a:t> </a:t>
            </a:r>
            <a:r>
              <a:rPr lang="de-DE" b="1" dirty="0" err="1" smtClean="0">
                <a:solidFill>
                  <a:srgbClr val="FF0000"/>
                </a:solidFill>
                <a:sym typeface="Wingdings"/>
              </a:rPr>
              <a:t>to</a:t>
            </a:r>
            <a:r>
              <a:rPr lang="de-DE" b="1" dirty="0" smtClean="0">
                <a:solidFill>
                  <a:srgbClr val="FF0000"/>
                </a:solidFill>
                <a:sym typeface="Wingdings"/>
              </a:rPr>
              <a:t> </a:t>
            </a:r>
            <a:r>
              <a:rPr lang="de-DE" b="1" dirty="0" err="1" smtClean="0">
                <a:solidFill>
                  <a:srgbClr val="FF0000"/>
                </a:solidFill>
                <a:sym typeface="Wingdings"/>
              </a:rPr>
              <a:t>papertrade</a:t>
            </a:r>
            <a:endParaRPr lang="de-DE" b="1" dirty="0" smtClean="0">
              <a:solidFill>
                <a:srgbClr val="FF0000"/>
              </a:solidFill>
              <a:sym typeface="Wingdings"/>
            </a:endParaRPr>
          </a:p>
          <a:p>
            <a:r>
              <a:rPr lang="de-DE" b="1" dirty="0" smtClean="0">
                <a:solidFill>
                  <a:srgbClr val="00B050"/>
                </a:solidFill>
                <a:sym typeface="Wingdings"/>
              </a:rPr>
              <a:t>Yes?  </a:t>
            </a:r>
            <a:r>
              <a:rPr lang="de-DE" b="1" dirty="0" err="1" smtClean="0">
                <a:solidFill>
                  <a:srgbClr val="00B050"/>
                </a:solidFill>
                <a:sym typeface="Wingdings"/>
              </a:rPr>
              <a:t>go</a:t>
            </a:r>
            <a:r>
              <a:rPr lang="de-DE" b="1" dirty="0" smtClean="0">
                <a:solidFill>
                  <a:srgbClr val="00B050"/>
                </a:solidFill>
                <a:sym typeface="Wingdings"/>
              </a:rPr>
              <a:t> </a:t>
            </a:r>
            <a:r>
              <a:rPr lang="de-DE" b="1" dirty="0" err="1" smtClean="0">
                <a:solidFill>
                  <a:srgbClr val="00B050"/>
                </a:solidFill>
                <a:sym typeface="Wingdings"/>
              </a:rPr>
              <a:t>to</a:t>
            </a:r>
            <a:r>
              <a:rPr lang="de-DE" b="1" dirty="0" smtClean="0">
                <a:solidFill>
                  <a:srgbClr val="00B050"/>
                </a:solidFill>
                <a:sym typeface="Wingdings"/>
              </a:rPr>
              <a:t> </a:t>
            </a:r>
            <a:r>
              <a:rPr lang="de-DE" b="1" dirty="0" err="1" smtClean="0">
                <a:solidFill>
                  <a:srgbClr val="00B050"/>
                </a:solidFill>
                <a:sym typeface="Wingdings"/>
              </a:rPr>
              <a:t>step</a:t>
            </a:r>
            <a:r>
              <a:rPr lang="de-DE" b="1" dirty="0" smtClean="0">
                <a:solidFill>
                  <a:srgbClr val="00B050"/>
                </a:solidFill>
                <a:sym typeface="Wingdings"/>
              </a:rPr>
              <a:t> 2</a:t>
            </a:r>
            <a:endParaRPr lang="de-DE" b="1" dirty="0">
              <a:solidFill>
                <a:srgbClr val="00B050"/>
              </a:solidFill>
              <a:sym typeface="Wingdings"/>
            </a:endParaRPr>
          </a:p>
          <a:p>
            <a:pPr marL="342900" indent="-342900">
              <a:buAutoNum type="arabicPeriod"/>
            </a:pPr>
            <a:endParaRPr lang="de-DE" dirty="0" smtClean="0"/>
          </a:p>
          <a:p>
            <a:endParaRPr lang="de-DE" dirty="0">
              <a:solidFill>
                <a:srgbClr val="FF0000"/>
              </a:solidFill>
            </a:endParaRPr>
          </a:p>
        </p:txBody>
      </p:sp>
      <p:sp>
        <p:nvSpPr>
          <p:cNvPr id="5" name="Textfeld 4"/>
          <p:cNvSpPr txBox="1"/>
          <p:nvPr/>
        </p:nvSpPr>
        <p:spPr>
          <a:xfrm>
            <a:off x="2645227" y="3524291"/>
            <a:ext cx="2338252" cy="923330"/>
          </a:xfrm>
          <a:prstGeom prst="rect">
            <a:avLst/>
          </a:prstGeom>
          <a:noFill/>
        </p:spPr>
        <p:txBody>
          <a:bodyPr wrap="square" rtlCol="0">
            <a:spAutoFit/>
          </a:bodyPr>
          <a:lstStyle/>
          <a:p>
            <a:r>
              <a:rPr lang="de-DE" b="1" dirty="0" err="1" smtClean="0">
                <a:solidFill>
                  <a:srgbClr val="C00000"/>
                </a:solidFill>
              </a:rPr>
              <a:t>Step</a:t>
            </a:r>
            <a:r>
              <a:rPr lang="de-DE" b="1" dirty="0" smtClean="0">
                <a:solidFill>
                  <a:srgbClr val="C00000"/>
                </a:solidFill>
              </a:rPr>
              <a:t> 2: Am I</a:t>
            </a:r>
          </a:p>
          <a:p>
            <a:r>
              <a:rPr lang="de-DE" b="1" dirty="0" err="1" smtClean="0">
                <a:solidFill>
                  <a:srgbClr val="00B050"/>
                </a:solidFill>
              </a:rPr>
              <a:t>Bullish</a:t>
            </a:r>
            <a:r>
              <a:rPr lang="de-DE" b="1" dirty="0" smtClean="0">
                <a:solidFill>
                  <a:srgbClr val="00B050"/>
                </a:solidFill>
              </a:rPr>
              <a:t>? </a:t>
            </a:r>
          </a:p>
          <a:p>
            <a:r>
              <a:rPr lang="de-DE" b="1" dirty="0" err="1" smtClean="0">
                <a:solidFill>
                  <a:srgbClr val="FF0000"/>
                </a:solidFill>
              </a:rPr>
              <a:t>Bearish</a:t>
            </a:r>
            <a:r>
              <a:rPr lang="de-DE" b="1" dirty="0" smtClean="0">
                <a:solidFill>
                  <a:srgbClr val="FF0000"/>
                </a:solidFill>
              </a:rPr>
              <a:t>? </a:t>
            </a:r>
            <a:endParaRPr lang="de-DE" b="1" dirty="0">
              <a:solidFill>
                <a:srgbClr val="FF0000"/>
              </a:solidFill>
            </a:endParaRPr>
          </a:p>
        </p:txBody>
      </p:sp>
      <p:sp>
        <p:nvSpPr>
          <p:cNvPr id="6" name="Textfeld 5"/>
          <p:cNvSpPr txBox="1"/>
          <p:nvPr/>
        </p:nvSpPr>
        <p:spPr>
          <a:xfrm>
            <a:off x="1762216" y="2139297"/>
            <a:ext cx="2194560" cy="2585323"/>
          </a:xfrm>
          <a:prstGeom prst="rect">
            <a:avLst/>
          </a:prstGeom>
          <a:noFill/>
        </p:spPr>
        <p:txBody>
          <a:bodyPr wrap="square" rtlCol="0">
            <a:spAutoFit/>
          </a:bodyPr>
          <a:lstStyle/>
          <a:p>
            <a:r>
              <a:rPr lang="de-DE" b="1" dirty="0" err="1" smtClean="0">
                <a:solidFill>
                  <a:srgbClr val="C00000"/>
                </a:solidFill>
                <a:ea typeface="American Typewriter" charset="0"/>
                <a:cs typeface="American Typewriter" charset="0"/>
              </a:rPr>
              <a:t>Step</a:t>
            </a:r>
            <a:r>
              <a:rPr lang="de-DE" b="1" dirty="0" smtClean="0">
                <a:solidFill>
                  <a:srgbClr val="C00000"/>
                </a:solidFill>
                <a:ea typeface="American Typewriter" charset="0"/>
                <a:cs typeface="American Typewriter" charset="0"/>
              </a:rPr>
              <a:t> 3: Find </a:t>
            </a:r>
            <a:r>
              <a:rPr lang="de-DE" b="1" dirty="0" smtClean="0">
                <a:solidFill>
                  <a:srgbClr val="C00000"/>
                </a:solidFill>
                <a:ea typeface="American Typewriter" charset="0"/>
                <a:cs typeface="American Typewriter" charset="0"/>
              </a:rPr>
              <a:t> </a:t>
            </a:r>
            <a:r>
              <a:rPr lang="de-DE" b="1" dirty="0" err="1" smtClean="0">
                <a:solidFill>
                  <a:srgbClr val="C00000"/>
                </a:solidFill>
                <a:ea typeface="American Typewriter" charset="0"/>
                <a:cs typeface="American Typewriter" charset="0"/>
              </a:rPr>
              <a:t>instruments</a:t>
            </a:r>
            <a:r>
              <a:rPr lang="de-DE" b="1" dirty="0" smtClean="0">
                <a:solidFill>
                  <a:srgbClr val="C00000"/>
                </a:solidFill>
                <a:ea typeface="American Typewriter" charset="0"/>
                <a:cs typeface="American Typewriter" charset="0"/>
              </a:rPr>
              <a:t> </a:t>
            </a:r>
            <a:r>
              <a:rPr lang="de-DE" b="1" dirty="0" err="1" smtClean="0">
                <a:solidFill>
                  <a:srgbClr val="C00000"/>
                </a:solidFill>
                <a:ea typeface="American Typewriter" charset="0"/>
                <a:cs typeface="American Typewriter" charset="0"/>
              </a:rPr>
              <a:t>according</a:t>
            </a:r>
            <a:r>
              <a:rPr lang="de-DE" b="1" dirty="0" smtClean="0">
                <a:solidFill>
                  <a:srgbClr val="C00000"/>
                </a:solidFill>
                <a:ea typeface="American Typewriter" charset="0"/>
                <a:cs typeface="American Typewriter" charset="0"/>
              </a:rPr>
              <a:t> </a:t>
            </a:r>
            <a:r>
              <a:rPr lang="de-DE" b="1" dirty="0" err="1" smtClean="0">
                <a:solidFill>
                  <a:srgbClr val="C00000"/>
                </a:solidFill>
                <a:ea typeface="American Typewriter" charset="0"/>
                <a:cs typeface="American Typewriter" charset="0"/>
              </a:rPr>
              <a:t>to</a:t>
            </a:r>
            <a:r>
              <a:rPr lang="de-DE" b="1" dirty="0" smtClean="0">
                <a:solidFill>
                  <a:srgbClr val="C00000"/>
                </a:solidFill>
                <a:ea typeface="American Typewriter" charset="0"/>
                <a:cs typeface="American Typewriter" charset="0"/>
              </a:rPr>
              <a:t> </a:t>
            </a:r>
            <a:r>
              <a:rPr lang="de-DE" b="1" dirty="0" err="1" smtClean="0">
                <a:solidFill>
                  <a:srgbClr val="C00000"/>
                </a:solidFill>
                <a:ea typeface="American Typewriter" charset="0"/>
                <a:cs typeface="American Typewriter" charset="0"/>
              </a:rPr>
              <a:t>your</a:t>
            </a:r>
            <a:r>
              <a:rPr lang="de-DE" b="1" dirty="0" smtClean="0">
                <a:solidFill>
                  <a:srgbClr val="C00000"/>
                </a:solidFill>
                <a:ea typeface="American Typewriter" charset="0"/>
                <a:cs typeface="American Typewriter" charset="0"/>
              </a:rPr>
              <a:t> </a:t>
            </a:r>
            <a:r>
              <a:rPr lang="de-DE" b="1" dirty="0" err="1" smtClean="0">
                <a:solidFill>
                  <a:srgbClr val="C00000"/>
                </a:solidFill>
                <a:ea typeface="American Typewriter" charset="0"/>
                <a:cs typeface="American Typewriter" charset="0"/>
              </a:rPr>
              <a:t>market</a:t>
            </a:r>
            <a:r>
              <a:rPr lang="de-DE" b="1" dirty="0" smtClean="0">
                <a:solidFill>
                  <a:srgbClr val="C00000"/>
                </a:solidFill>
                <a:ea typeface="American Typewriter" charset="0"/>
                <a:cs typeface="American Typewriter" charset="0"/>
              </a:rPr>
              <a:t> </a:t>
            </a:r>
            <a:r>
              <a:rPr lang="de-DE" b="1" dirty="0" err="1" smtClean="0">
                <a:solidFill>
                  <a:srgbClr val="C00000"/>
                </a:solidFill>
                <a:ea typeface="American Typewriter" charset="0"/>
                <a:cs typeface="American Typewriter" charset="0"/>
              </a:rPr>
              <a:t>assessment</a:t>
            </a:r>
            <a:endParaRPr lang="de-DE" b="1" dirty="0" smtClean="0">
              <a:solidFill>
                <a:srgbClr val="C00000"/>
              </a:solidFill>
              <a:ea typeface="American Typewriter" charset="0"/>
              <a:cs typeface="American Typewriter" charset="0"/>
            </a:endParaRPr>
          </a:p>
          <a:p>
            <a:pPr marL="285750" indent="-285750">
              <a:buFont typeface="Wingdings" charset="2"/>
              <a:buChar char="à"/>
            </a:pPr>
            <a:r>
              <a:rPr lang="de-DE" b="1" dirty="0" err="1" smtClean="0">
                <a:solidFill>
                  <a:srgbClr val="00B050"/>
                </a:solidFill>
                <a:sym typeface="Wingdings"/>
              </a:rPr>
              <a:t>Buy</a:t>
            </a:r>
            <a:endParaRPr lang="de-DE" b="1" dirty="0" smtClean="0">
              <a:solidFill>
                <a:srgbClr val="00B050"/>
              </a:solidFill>
              <a:sym typeface="Wingdings"/>
            </a:endParaRPr>
          </a:p>
          <a:p>
            <a:pPr marL="285750" indent="-285750">
              <a:buFont typeface="Wingdings" charset="2"/>
              <a:buChar char="à"/>
            </a:pPr>
            <a:r>
              <a:rPr lang="de-DE" b="1" dirty="0" err="1" smtClean="0">
                <a:solidFill>
                  <a:srgbClr val="FF0000"/>
                </a:solidFill>
                <a:sym typeface="Wingdings"/>
              </a:rPr>
              <a:t>sell</a:t>
            </a:r>
            <a:endParaRPr lang="de-DE" b="1" dirty="0" smtClean="0">
              <a:solidFill>
                <a:srgbClr val="FF0000"/>
              </a:solidFill>
            </a:endParaRPr>
          </a:p>
          <a:p>
            <a:endParaRPr lang="de-DE" dirty="0"/>
          </a:p>
          <a:p>
            <a:endParaRPr lang="de-DE" dirty="0" smtClean="0"/>
          </a:p>
          <a:p>
            <a:endParaRPr lang="de-DE" dirty="0"/>
          </a:p>
        </p:txBody>
      </p:sp>
      <p:sp>
        <p:nvSpPr>
          <p:cNvPr id="7" name="Textfeld 6"/>
          <p:cNvSpPr txBox="1"/>
          <p:nvPr/>
        </p:nvSpPr>
        <p:spPr>
          <a:xfrm>
            <a:off x="5686882" y="2370129"/>
            <a:ext cx="2586446" cy="923330"/>
          </a:xfrm>
          <a:prstGeom prst="rect">
            <a:avLst/>
          </a:prstGeom>
          <a:noFill/>
        </p:spPr>
        <p:txBody>
          <a:bodyPr wrap="square" rtlCol="0">
            <a:spAutoFit/>
          </a:bodyPr>
          <a:lstStyle/>
          <a:p>
            <a:r>
              <a:rPr lang="de-DE" b="1" dirty="0" err="1" smtClean="0">
                <a:solidFill>
                  <a:srgbClr val="C00000"/>
                </a:solidFill>
              </a:rPr>
              <a:t>Step</a:t>
            </a:r>
            <a:r>
              <a:rPr lang="de-DE" b="1" dirty="0" smtClean="0">
                <a:solidFill>
                  <a:srgbClr val="C00000"/>
                </a:solidFill>
              </a:rPr>
              <a:t> 4: </a:t>
            </a:r>
            <a:r>
              <a:rPr lang="de-DE" b="1" dirty="0" err="1" smtClean="0">
                <a:solidFill>
                  <a:srgbClr val="C00000"/>
                </a:solidFill>
              </a:rPr>
              <a:t>Analyze</a:t>
            </a:r>
            <a:r>
              <a:rPr lang="de-DE" b="1" dirty="0" smtClean="0">
                <a:solidFill>
                  <a:srgbClr val="C00000"/>
                </a:solidFill>
              </a:rPr>
              <a:t> </a:t>
            </a:r>
            <a:r>
              <a:rPr lang="de-DE" b="1" dirty="0" err="1" smtClean="0">
                <a:solidFill>
                  <a:srgbClr val="C00000"/>
                </a:solidFill>
              </a:rPr>
              <a:t>instrument</a:t>
            </a:r>
            <a:r>
              <a:rPr lang="de-DE" b="1" dirty="0" smtClean="0">
                <a:solidFill>
                  <a:srgbClr val="C00000"/>
                </a:solidFill>
              </a:rPr>
              <a:t> </a:t>
            </a:r>
            <a:r>
              <a:rPr lang="de-DE" b="1" dirty="0" err="1" smtClean="0">
                <a:solidFill>
                  <a:srgbClr val="C00000"/>
                </a:solidFill>
              </a:rPr>
              <a:t>for</a:t>
            </a:r>
            <a:r>
              <a:rPr lang="de-DE" b="1" dirty="0" smtClean="0">
                <a:solidFill>
                  <a:srgbClr val="C00000"/>
                </a:solidFill>
              </a:rPr>
              <a:t> </a:t>
            </a:r>
            <a:r>
              <a:rPr lang="de-DE" b="1" dirty="0" err="1" smtClean="0">
                <a:solidFill>
                  <a:srgbClr val="FF0000"/>
                </a:solidFill>
              </a:rPr>
              <a:t>risk</a:t>
            </a:r>
            <a:endParaRPr lang="de-DE" b="1" dirty="0" smtClean="0">
              <a:solidFill>
                <a:srgbClr val="FF0000"/>
              </a:solidFill>
            </a:endParaRPr>
          </a:p>
          <a:p>
            <a:r>
              <a:rPr lang="de-DE" b="1" dirty="0" err="1" smtClean="0">
                <a:solidFill>
                  <a:srgbClr val="00B050"/>
                </a:solidFill>
              </a:rPr>
              <a:t>reward</a:t>
            </a:r>
            <a:endParaRPr lang="de-DE" b="1" dirty="0">
              <a:solidFill>
                <a:srgbClr val="00B050"/>
              </a:solidFill>
            </a:endParaRPr>
          </a:p>
        </p:txBody>
      </p:sp>
      <p:sp>
        <p:nvSpPr>
          <p:cNvPr id="8" name="Textfeld 7"/>
          <p:cNvSpPr txBox="1"/>
          <p:nvPr/>
        </p:nvSpPr>
        <p:spPr>
          <a:xfrm>
            <a:off x="6980105" y="1505133"/>
            <a:ext cx="2503529" cy="923330"/>
          </a:xfrm>
          <a:prstGeom prst="rect">
            <a:avLst/>
          </a:prstGeom>
          <a:noFill/>
        </p:spPr>
        <p:txBody>
          <a:bodyPr wrap="square" rtlCol="0">
            <a:spAutoFit/>
          </a:bodyPr>
          <a:lstStyle/>
          <a:p>
            <a:r>
              <a:rPr lang="de-DE" b="1" dirty="0" err="1" smtClean="0">
                <a:solidFill>
                  <a:srgbClr val="C00000"/>
                </a:solidFill>
              </a:rPr>
              <a:t>Step</a:t>
            </a:r>
            <a:r>
              <a:rPr lang="de-DE" b="1" dirty="0" smtClean="0">
                <a:solidFill>
                  <a:srgbClr val="C00000"/>
                </a:solidFill>
              </a:rPr>
              <a:t> 5: </a:t>
            </a:r>
            <a:r>
              <a:rPr lang="de-DE" b="1" dirty="0" err="1" smtClean="0">
                <a:solidFill>
                  <a:srgbClr val="C00000"/>
                </a:solidFill>
              </a:rPr>
              <a:t>Define</a:t>
            </a:r>
            <a:r>
              <a:rPr lang="de-DE" b="1" dirty="0" smtClean="0">
                <a:solidFill>
                  <a:srgbClr val="C00000"/>
                </a:solidFill>
              </a:rPr>
              <a:t> time-frame</a:t>
            </a:r>
          </a:p>
          <a:p>
            <a:r>
              <a:rPr lang="de-DE" dirty="0" smtClean="0"/>
              <a:t>Day/</a:t>
            </a:r>
            <a:r>
              <a:rPr lang="de-DE" dirty="0" err="1" smtClean="0"/>
              <a:t>week</a:t>
            </a:r>
            <a:r>
              <a:rPr lang="de-DE" dirty="0" smtClean="0"/>
              <a:t>/</a:t>
            </a:r>
            <a:r>
              <a:rPr lang="de-DE" dirty="0" err="1" smtClean="0"/>
              <a:t>month</a:t>
            </a:r>
            <a:endParaRPr lang="de-DE" dirty="0"/>
          </a:p>
        </p:txBody>
      </p:sp>
      <p:sp>
        <p:nvSpPr>
          <p:cNvPr id="9" name="Textfeld 8"/>
          <p:cNvSpPr txBox="1"/>
          <p:nvPr/>
        </p:nvSpPr>
        <p:spPr>
          <a:xfrm>
            <a:off x="2298342" y="1125469"/>
            <a:ext cx="2886891" cy="646331"/>
          </a:xfrm>
          <a:prstGeom prst="rect">
            <a:avLst/>
          </a:prstGeom>
          <a:noFill/>
        </p:spPr>
        <p:txBody>
          <a:bodyPr wrap="square" rtlCol="0">
            <a:spAutoFit/>
          </a:bodyPr>
          <a:lstStyle/>
          <a:p>
            <a:r>
              <a:rPr lang="de-DE" b="1" dirty="0" err="1" smtClean="0">
                <a:solidFill>
                  <a:srgbClr val="C00000"/>
                </a:solidFill>
              </a:rPr>
              <a:t>Step</a:t>
            </a:r>
            <a:r>
              <a:rPr lang="de-DE" b="1" dirty="0" smtClean="0">
                <a:solidFill>
                  <a:srgbClr val="C00000"/>
                </a:solidFill>
              </a:rPr>
              <a:t> 6: Strategic </a:t>
            </a:r>
            <a:r>
              <a:rPr lang="de-DE" b="1" dirty="0" err="1" smtClean="0">
                <a:solidFill>
                  <a:srgbClr val="C00000"/>
                </a:solidFill>
              </a:rPr>
              <a:t>decision</a:t>
            </a:r>
            <a:r>
              <a:rPr lang="de-DE" b="1" dirty="0" smtClean="0">
                <a:solidFill>
                  <a:srgbClr val="C00000"/>
                </a:solidFill>
              </a:rPr>
              <a:t>:</a:t>
            </a:r>
          </a:p>
          <a:p>
            <a:r>
              <a:rPr lang="de-DE" b="1" dirty="0" smtClean="0">
                <a:solidFill>
                  <a:srgbClr val="00B050"/>
                </a:solidFill>
              </a:rPr>
              <a:t>Bull?</a:t>
            </a:r>
            <a:r>
              <a:rPr lang="de-DE" dirty="0" smtClean="0"/>
              <a:t> </a:t>
            </a:r>
            <a:r>
              <a:rPr lang="de-DE" b="1" dirty="0" smtClean="0">
                <a:solidFill>
                  <a:srgbClr val="FF0000"/>
                </a:solidFill>
              </a:rPr>
              <a:t>Bear?</a:t>
            </a:r>
            <a:r>
              <a:rPr lang="de-DE" dirty="0" smtClean="0"/>
              <a:t> </a:t>
            </a:r>
            <a:r>
              <a:rPr lang="de-DE" b="1" dirty="0" err="1" smtClean="0">
                <a:solidFill>
                  <a:schemeClr val="accent1"/>
                </a:solidFill>
              </a:rPr>
              <a:t>Undecided</a:t>
            </a:r>
            <a:r>
              <a:rPr lang="de-DE" dirty="0" smtClean="0"/>
              <a:t>? </a:t>
            </a:r>
            <a:endParaRPr lang="de-DE" dirty="0"/>
          </a:p>
        </p:txBody>
      </p:sp>
      <p:sp>
        <p:nvSpPr>
          <p:cNvPr id="10" name="Textfeld 9"/>
          <p:cNvSpPr txBox="1"/>
          <p:nvPr/>
        </p:nvSpPr>
        <p:spPr>
          <a:xfrm>
            <a:off x="5406666" y="548640"/>
            <a:ext cx="2825203" cy="923330"/>
          </a:xfrm>
          <a:prstGeom prst="rect">
            <a:avLst/>
          </a:prstGeom>
          <a:noFill/>
        </p:spPr>
        <p:txBody>
          <a:bodyPr wrap="square" rtlCol="0">
            <a:spAutoFit/>
          </a:bodyPr>
          <a:lstStyle/>
          <a:p>
            <a:r>
              <a:rPr lang="de-DE" b="1" dirty="0" err="1" smtClean="0">
                <a:solidFill>
                  <a:srgbClr val="C00000"/>
                </a:solidFill>
              </a:rPr>
              <a:t>Step</a:t>
            </a:r>
            <a:r>
              <a:rPr lang="de-DE" b="1" dirty="0" smtClean="0">
                <a:solidFill>
                  <a:srgbClr val="C00000"/>
                </a:solidFill>
              </a:rPr>
              <a:t> 7: </a:t>
            </a:r>
            <a:r>
              <a:rPr lang="de-DE" b="1" dirty="0" err="1" smtClean="0">
                <a:solidFill>
                  <a:srgbClr val="C00000"/>
                </a:solidFill>
              </a:rPr>
              <a:t>Tactic</a:t>
            </a:r>
            <a:r>
              <a:rPr lang="de-DE" b="1" dirty="0" smtClean="0">
                <a:solidFill>
                  <a:srgbClr val="C00000"/>
                </a:solidFill>
              </a:rPr>
              <a:t> </a:t>
            </a:r>
            <a:r>
              <a:rPr lang="de-DE" b="1" dirty="0" err="1" smtClean="0">
                <a:solidFill>
                  <a:srgbClr val="C00000"/>
                </a:solidFill>
              </a:rPr>
              <a:t>decisions</a:t>
            </a:r>
            <a:r>
              <a:rPr lang="de-DE" b="1" dirty="0" smtClean="0">
                <a:solidFill>
                  <a:srgbClr val="C00000"/>
                </a:solidFill>
              </a:rPr>
              <a:t>:</a:t>
            </a:r>
          </a:p>
          <a:p>
            <a:r>
              <a:rPr lang="de-DE" b="1" dirty="0" err="1" smtClean="0">
                <a:solidFill>
                  <a:srgbClr val="7030A0"/>
                </a:solidFill>
              </a:rPr>
              <a:t>Where</a:t>
            </a:r>
            <a:r>
              <a:rPr lang="de-DE" b="1" dirty="0" smtClean="0">
                <a:solidFill>
                  <a:srgbClr val="7030A0"/>
                </a:solidFill>
              </a:rPr>
              <a:t> </a:t>
            </a:r>
            <a:r>
              <a:rPr lang="de-DE" b="1" dirty="0" err="1" smtClean="0">
                <a:solidFill>
                  <a:srgbClr val="7030A0"/>
                </a:solidFill>
              </a:rPr>
              <a:t>to</a:t>
            </a:r>
            <a:r>
              <a:rPr lang="de-DE" b="1" dirty="0">
                <a:solidFill>
                  <a:srgbClr val="7030A0"/>
                </a:solidFill>
              </a:rPr>
              <a:t> </a:t>
            </a:r>
            <a:r>
              <a:rPr lang="de-DE" b="1" dirty="0" err="1" smtClean="0">
                <a:solidFill>
                  <a:srgbClr val="7030A0"/>
                </a:solidFill>
              </a:rPr>
              <a:t>buy</a:t>
            </a:r>
            <a:r>
              <a:rPr lang="de-DE" b="1" dirty="0" smtClean="0">
                <a:solidFill>
                  <a:srgbClr val="7030A0"/>
                </a:solidFill>
              </a:rPr>
              <a:t>? Profit </a:t>
            </a:r>
            <a:r>
              <a:rPr lang="de-DE" b="1" dirty="0" err="1" smtClean="0">
                <a:solidFill>
                  <a:srgbClr val="7030A0"/>
                </a:solidFill>
              </a:rPr>
              <a:t>target</a:t>
            </a:r>
            <a:r>
              <a:rPr lang="de-DE" b="1" dirty="0" smtClean="0">
                <a:solidFill>
                  <a:srgbClr val="7030A0"/>
                </a:solidFill>
              </a:rPr>
              <a:t>? </a:t>
            </a:r>
            <a:r>
              <a:rPr lang="de-DE" b="1" dirty="0" err="1" smtClean="0">
                <a:solidFill>
                  <a:srgbClr val="7030A0"/>
                </a:solidFill>
              </a:rPr>
              <a:t>Stop</a:t>
            </a:r>
            <a:r>
              <a:rPr lang="de-DE" b="1" dirty="0" smtClean="0">
                <a:solidFill>
                  <a:srgbClr val="7030A0"/>
                </a:solidFill>
              </a:rPr>
              <a:t> </a:t>
            </a:r>
            <a:r>
              <a:rPr lang="de-DE" b="1" dirty="0" err="1" smtClean="0">
                <a:solidFill>
                  <a:srgbClr val="7030A0"/>
                </a:solidFill>
              </a:rPr>
              <a:t>loss</a:t>
            </a:r>
            <a:r>
              <a:rPr lang="de-DE" b="1" dirty="0" smtClean="0">
                <a:solidFill>
                  <a:srgbClr val="7030A0"/>
                </a:solidFill>
              </a:rPr>
              <a:t>? Etc....</a:t>
            </a:r>
            <a:endParaRPr lang="de-DE" b="1" dirty="0">
              <a:solidFill>
                <a:srgbClr val="7030A0"/>
              </a:solidFill>
            </a:endParaRPr>
          </a:p>
        </p:txBody>
      </p:sp>
      <p:sp>
        <p:nvSpPr>
          <p:cNvPr id="11" name="Textfeld 10"/>
          <p:cNvSpPr txBox="1"/>
          <p:nvPr/>
        </p:nvSpPr>
        <p:spPr>
          <a:xfrm>
            <a:off x="3317966" y="290902"/>
            <a:ext cx="1971771" cy="646331"/>
          </a:xfrm>
          <a:prstGeom prst="rect">
            <a:avLst/>
          </a:prstGeom>
          <a:noFill/>
        </p:spPr>
        <p:txBody>
          <a:bodyPr wrap="square" rtlCol="0">
            <a:spAutoFit/>
          </a:bodyPr>
          <a:lstStyle/>
          <a:p>
            <a:r>
              <a:rPr lang="de-DE" b="1" dirty="0" err="1" smtClean="0">
                <a:solidFill>
                  <a:srgbClr val="C00000"/>
                </a:solidFill>
              </a:rPr>
              <a:t>Step</a:t>
            </a:r>
            <a:r>
              <a:rPr lang="de-DE" b="1" dirty="0" smtClean="0">
                <a:solidFill>
                  <a:srgbClr val="C00000"/>
                </a:solidFill>
              </a:rPr>
              <a:t> 8: </a:t>
            </a:r>
            <a:r>
              <a:rPr lang="de-DE" b="1" dirty="0" err="1" smtClean="0">
                <a:solidFill>
                  <a:srgbClr val="C00000"/>
                </a:solidFill>
              </a:rPr>
              <a:t>Decision</a:t>
            </a:r>
            <a:r>
              <a:rPr lang="de-DE" b="1" dirty="0" smtClean="0">
                <a:solidFill>
                  <a:srgbClr val="C00000"/>
                </a:solidFill>
              </a:rPr>
              <a:t> &amp; </a:t>
            </a:r>
            <a:r>
              <a:rPr lang="de-DE" b="1" dirty="0" err="1" smtClean="0">
                <a:solidFill>
                  <a:srgbClr val="C00000"/>
                </a:solidFill>
              </a:rPr>
              <a:t>Record</a:t>
            </a:r>
            <a:r>
              <a:rPr lang="de-DE" b="1" dirty="0" smtClean="0">
                <a:solidFill>
                  <a:srgbClr val="C00000"/>
                </a:solidFill>
              </a:rPr>
              <a:t> </a:t>
            </a:r>
            <a:r>
              <a:rPr lang="de-DE" b="1" dirty="0" err="1" smtClean="0">
                <a:solidFill>
                  <a:srgbClr val="C00000"/>
                </a:solidFill>
              </a:rPr>
              <a:t>keeping</a:t>
            </a:r>
            <a:r>
              <a:rPr lang="de-DE" b="1" dirty="0" smtClean="0">
                <a:solidFill>
                  <a:srgbClr val="C00000"/>
                </a:solidFill>
              </a:rPr>
              <a:t> </a:t>
            </a:r>
            <a:endParaRPr lang="de-DE" b="1" dirty="0">
              <a:solidFill>
                <a:srgbClr val="C00000"/>
              </a:solidFill>
            </a:endParaRPr>
          </a:p>
        </p:txBody>
      </p:sp>
      <p:sp>
        <p:nvSpPr>
          <p:cNvPr id="12" name="Textfeld 11"/>
          <p:cNvSpPr txBox="1"/>
          <p:nvPr/>
        </p:nvSpPr>
        <p:spPr>
          <a:xfrm>
            <a:off x="8116573" y="640137"/>
            <a:ext cx="3574684" cy="707886"/>
          </a:xfrm>
          <a:prstGeom prst="rect">
            <a:avLst/>
          </a:prstGeom>
          <a:noFill/>
        </p:spPr>
        <p:txBody>
          <a:bodyPr wrap="square" rtlCol="0">
            <a:spAutoFit/>
          </a:bodyPr>
          <a:lstStyle/>
          <a:p>
            <a:r>
              <a:rPr lang="de-DE" sz="2000" b="1" dirty="0" err="1" smtClean="0">
                <a:solidFill>
                  <a:srgbClr val="00B050"/>
                </a:solidFill>
              </a:rPr>
              <a:t>Step</a:t>
            </a:r>
            <a:r>
              <a:rPr lang="de-DE" sz="2000" b="1" dirty="0" smtClean="0">
                <a:solidFill>
                  <a:srgbClr val="00B050"/>
                </a:solidFill>
              </a:rPr>
              <a:t> 9: </a:t>
            </a:r>
            <a:r>
              <a:rPr lang="de-DE" sz="2000" b="1" dirty="0" err="1" smtClean="0">
                <a:solidFill>
                  <a:srgbClr val="00B050"/>
                </a:solidFill>
              </a:rPr>
              <a:t>Continue</a:t>
            </a:r>
            <a:r>
              <a:rPr lang="de-DE" sz="2000" b="1" dirty="0" smtClean="0">
                <a:solidFill>
                  <a:srgbClr val="00B050"/>
                </a:solidFill>
              </a:rPr>
              <a:t> </a:t>
            </a:r>
            <a:r>
              <a:rPr lang="de-DE" sz="2000" b="1" dirty="0" err="1" smtClean="0">
                <a:solidFill>
                  <a:srgbClr val="00B050"/>
                </a:solidFill>
              </a:rPr>
              <a:t>to</a:t>
            </a:r>
            <a:r>
              <a:rPr lang="de-DE" sz="2000" b="1" dirty="0" smtClean="0">
                <a:solidFill>
                  <a:srgbClr val="00B050"/>
                </a:solidFill>
              </a:rPr>
              <a:t> </a:t>
            </a:r>
            <a:r>
              <a:rPr lang="de-DE" sz="2000" b="1" dirty="0" err="1" smtClean="0">
                <a:solidFill>
                  <a:srgbClr val="00B050"/>
                </a:solidFill>
              </a:rPr>
              <a:t>monitor</a:t>
            </a:r>
            <a:r>
              <a:rPr lang="de-DE" sz="2000" b="1" dirty="0" smtClean="0">
                <a:solidFill>
                  <a:srgbClr val="00B050"/>
                </a:solidFill>
              </a:rPr>
              <a:t> </a:t>
            </a:r>
            <a:r>
              <a:rPr lang="de-DE" sz="2000" b="1" dirty="0" err="1" smtClean="0">
                <a:solidFill>
                  <a:srgbClr val="00B050"/>
                </a:solidFill>
              </a:rPr>
              <a:t>the</a:t>
            </a:r>
            <a:r>
              <a:rPr lang="de-DE" sz="2000" b="1" dirty="0" smtClean="0">
                <a:solidFill>
                  <a:srgbClr val="00B050"/>
                </a:solidFill>
              </a:rPr>
              <a:t> </a:t>
            </a:r>
            <a:r>
              <a:rPr lang="de-DE" sz="2000" b="1" dirty="0" err="1" smtClean="0">
                <a:solidFill>
                  <a:srgbClr val="00B050"/>
                </a:solidFill>
              </a:rPr>
              <a:t>market</a:t>
            </a:r>
            <a:r>
              <a:rPr lang="de-DE" sz="2000" b="1" dirty="0" smtClean="0">
                <a:solidFill>
                  <a:srgbClr val="00B050"/>
                </a:solidFill>
              </a:rPr>
              <a:t>... </a:t>
            </a:r>
            <a:endParaRPr lang="de-DE" sz="2000" b="1" dirty="0">
              <a:solidFill>
                <a:srgbClr val="00B050"/>
              </a:solidFill>
            </a:endParaRPr>
          </a:p>
        </p:txBody>
      </p:sp>
      <p:sp>
        <p:nvSpPr>
          <p:cNvPr id="13" name="Eingebuchteter Pfeil nach rechts 12"/>
          <p:cNvSpPr/>
          <p:nvPr/>
        </p:nvSpPr>
        <p:spPr>
          <a:xfrm>
            <a:off x="7328263" y="290902"/>
            <a:ext cx="1389202" cy="349235"/>
          </a:xfrm>
          <a:prstGeom prst="notch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159435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63676" y="2086717"/>
            <a:ext cx="2433234" cy="1766807"/>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t>The </a:t>
            </a:r>
            <a:r>
              <a:rPr lang="de-DE" dirty="0" err="1" smtClean="0"/>
              <a:t>market</a:t>
            </a:r>
            <a:r>
              <a:rPr lang="de-DE" dirty="0" smtClean="0"/>
              <a:t>:</a:t>
            </a:r>
            <a:endParaRPr lang="de-DE" dirty="0"/>
          </a:p>
        </p:txBody>
      </p:sp>
      <p:pic>
        <p:nvPicPr>
          <p:cNvPr id="3" name="Bild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4382" y="4693619"/>
            <a:ext cx="1677601" cy="936000"/>
          </a:xfrm>
          <a:prstGeom prst="rect">
            <a:avLst/>
          </a:prstGeom>
        </p:spPr>
      </p:pic>
      <p:sp>
        <p:nvSpPr>
          <p:cNvPr id="4" name="Oval 3"/>
          <p:cNvSpPr/>
          <p:nvPr/>
        </p:nvSpPr>
        <p:spPr>
          <a:xfrm>
            <a:off x="4907366" y="4164497"/>
            <a:ext cx="2870200" cy="1472049"/>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t>A </a:t>
            </a:r>
            <a:r>
              <a:rPr lang="de-DE" dirty="0" err="1" smtClean="0"/>
              <a:t>trader</a:t>
            </a:r>
            <a:r>
              <a:rPr lang="de-DE" dirty="0" smtClean="0"/>
              <a:t> / </a:t>
            </a:r>
            <a:r>
              <a:rPr lang="de-DE" dirty="0" err="1" smtClean="0"/>
              <a:t>embodied</a:t>
            </a:r>
            <a:r>
              <a:rPr lang="de-DE" dirty="0" smtClean="0"/>
              <a:t> </a:t>
            </a:r>
            <a:r>
              <a:rPr lang="de-DE" dirty="0" err="1" smtClean="0"/>
              <a:t>mind</a:t>
            </a:r>
            <a:endParaRPr lang="de-DE" dirty="0"/>
          </a:p>
        </p:txBody>
      </p:sp>
      <p:sp>
        <p:nvSpPr>
          <p:cNvPr id="7" name="Oval 6"/>
          <p:cNvSpPr/>
          <p:nvPr/>
        </p:nvSpPr>
        <p:spPr>
          <a:xfrm>
            <a:off x="4944819" y="2211629"/>
            <a:ext cx="2433234" cy="153325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de-DE" dirty="0" err="1" smtClean="0"/>
              <a:t>Charting</a:t>
            </a:r>
            <a:r>
              <a:rPr lang="de-DE" dirty="0" smtClean="0"/>
              <a:t> </a:t>
            </a:r>
            <a:r>
              <a:rPr lang="de-DE" dirty="0" err="1" smtClean="0"/>
              <a:t>software</a:t>
            </a:r>
            <a:r>
              <a:rPr lang="de-DE" dirty="0" smtClean="0"/>
              <a:t> </a:t>
            </a:r>
            <a:endParaRPr lang="de-DE" dirty="0"/>
          </a:p>
        </p:txBody>
      </p:sp>
      <p:sp>
        <p:nvSpPr>
          <p:cNvPr id="8" name="Oval 7"/>
          <p:cNvSpPr/>
          <p:nvPr/>
        </p:nvSpPr>
        <p:spPr>
          <a:xfrm>
            <a:off x="1251946" y="4841358"/>
            <a:ext cx="2433234" cy="1576522"/>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de-DE" smtClean="0"/>
              <a:t>Capital </a:t>
            </a:r>
            <a:endParaRPr lang="de-DE" dirty="0"/>
          </a:p>
        </p:txBody>
      </p:sp>
      <p:pic>
        <p:nvPicPr>
          <p:cNvPr id="9" name="Bild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3380" y="1862143"/>
            <a:ext cx="2192653" cy="2015999"/>
          </a:xfrm>
          <a:prstGeom prst="rect">
            <a:avLst/>
          </a:prstGeom>
        </p:spPr>
      </p:pic>
      <p:sp>
        <p:nvSpPr>
          <p:cNvPr id="10" name="Titel 9"/>
          <p:cNvSpPr>
            <a:spLocks noGrp="1"/>
          </p:cNvSpPr>
          <p:nvPr>
            <p:ph type="title"/>
          </p:nvPr>
        </p:nvSpPr>
        <p:spPr/>
        <p:txBody>
          <a:bodyPr/>
          <a:lstStyle/>
          <a:p>
            <a:r>
              <a:rPr lang="de-DE" dirty="0" err="1" smtClean="0"/>
              <a:t>Muted</a:t>
            </a:r>
            <a:r>
              <a:rPr lang="de-DE" dirty="0" smtClean="0"/>
              <a:t> </a:t>
            </a:r>
            <a:r>
              <a:rPr lang="de-DE" dirty="0" err="1" smtClean="0"/>
              <a:t>actors</a:t>
            </a:r>
            <a:r>
              <a:rPr lang="de-DE" dirty="0" smtClean="0"/>
              <a:t> – Distributed </a:t>
            </a:r>
            <a:r>
              <a:rPr lang="de-DE" dirty="0" err="1" smtClean="0"/>
              <a:t>decision</a:t>
            </a:r>
            <a:r>
              <a:rPr lang="de-DE" dirty="0" smtClean="0"/>
              <a:t> </a:t>
            </a:r>
            <a:r>
              <a:rPr lang="de-DE" dirty="0" err="1" smtClean="0"/>
              <a:t>making</a:t>
            </a:r>
            <a:r>
              <a:rPr lang="de-DE" dirty="0" smtClean="0"/>
              <a:t>  </a:t>
            </a:r>
            <a:endParaRPr lang="de-DE" dirty="0"/>
          </a:p>
        </p:txBody>
      </p:sp>
      <p:sp>
        <p:nvSpPr>
          <p:cNvPr id="11" name="Oval 10"/>
          <p:cNvSpPr/>
          <p:nvPr/>
        </p:nvSpPr>
        <p:spPr>
          <a:xfrm>
            <a:off x="7777566" y="2536994"/>
            <a:ext cx="2433234" cy="1766807"/>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de-DE" dirty="0" smtClean="0"/>
              <a:t>Financial </a:t>
            </a:r>
            <a:r>
              <a:rPr lang="de-DE" dirty="0" err="1" smtClean="0"/>
              <a:t>instruments</a:t>
            </a:r>
            <a:r>
              <a:rPr lang="de-DE" dirty="0" smtClean="0"/>
              <a:t>: </a:t>
            </a:r>
            <a:r>
              <a:rPr lang="de-DE" dirty="0" err="1" smtClean="0"/>
              <a:t>stocks</a:t>
            </a:r>
            <a:r>
              <a:rPr lang="de-DE" dirty="0" smtClean="0"/>
              <a:t>, </a:t>
            </a:r>
            <a:r>
              <a:rPr lang="de-DE" dirty="0" err="1" smtClean="0"/>
              <a:t>funds</a:t>
            </a:r>
            <a:r>
              <a:rPr lang="de-DE" dirty="0" smtClean="0"/>
              <a:t>, derivatives, </a:t>
            </a:r>
            <a:r>
              <a:rPr lang="de-DE" dirty="0" err="1" smtClean="0"/>
              <a:t>futures</a:t>
            </a:r>
            <a:r>
              <a:rPr lang="de-DE" dirty="0" smtClean="0"/>
              <a:t> etc. :</a:t>
            </a:r>
            <a:endParaRPr lang="de-DE" dirty="0"/>
          </a:p>
        </p:txBody>
      </p:sp>
    </p:spTree>
    <p:extLst>
      <p:ext uri="{BB962C8B-B14F-4D97-AF65-F5344CB8AC3E}">
        <p14:creationId xmlns:p14="http://schemas.microsoft.com/office/powerpoint/2010/main" val="5836106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ldergebnis für börse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7855" y="872837"/>
            <a:ext cx="7000875" cy="3886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2098964" y="5943600"/>
            <a:ext cx="8624454" cy="707886"/>
          </a:xfrm>
          <a:prstGeom prst="rect">
            <a:avLst/>
          </a:prstGeom>
          <a:noFill/>
        </p:spPr>
        <p:txBody>
          <a:bodyPr wrap="square" rtlCol="0">
            <a:spAutoFit/>
          </a:bodyPr>
          <a:lstStyle/>
          <a:p>
            <a:r>
              <a:rPr lang="de-DE" sz="4000" b="1" dirty="0" err="1" smtClean="0">
                <a:solidFill>
                  <a:srgbClr val="FF0000"/>
                </a:solidFill>
              </a:rPr>
              <a:t>Thank</a:t>
            </a:r>
            <a:r>
              <a:rPr lang="de-DE" sz="4000" b="1" dirty="0" smtClean="0">
                <a:solidFill>
                  <a:srgbClr val="FF0000"/>
                </a:solidFill>
              </a:rPr>
              <a:t> </a:t>
            </a:r>
            <a:r>
              <a:rPr lang="de-DE" sz="4000" b="1" dirty="0" err="1" smtClean="0">
                <a:solidFill>
                  <a:srgbClr val="FF0000"/>
                </a:solidFill>
              </a:rPr>
              <a:t>you</a:t>
            </a:r>
            <a:r>
              <a:rPr lang="de-DE" sz="4000" b="1" dirty="0" smtClean="0">
                <a:solidFill>
                  <a:srgbClr val="FF0000"/>
                </a:solidFill>
              </a:rPr>
              <a:t> </a:t>
            </a:r>
            <a:r>
              <a:rPr lang="de-DE" sz="4000" b="1" dirty="0" err="1" smtClean="0">
                <a:solidFill>
                  <a:srgbClr val="FF0000"/>
                </a:solidFill>
              </a:rPr>
              <a:t>for</a:t>
            </a:r>
            <a:r>
              <a:rPr lang="de-DE" sz="4000" b="1" dirty="0" smtClean="0">
                <a:solidFill>
                  <a:srgbClr val="FF0000"/>
                </a:solidFill>
              </a:rPr>
              <a:t> </a:t>
            </a:r>
            <a:r>
              <a:rPr lang="de-DE" sz="4000" b="1" dirty="0" err="1" smtClean="0">
                <a:solidFill>
                  <a:srgbClr val="FF0000"/>
                </a:solidFill>
              </a:rPr>
              <a:t>your</a:t>
            </a:r>
            <a:r>
              <a:rPr lang="de-DE" sz="4000" b="1" dirty="0" smtClean="0">
                <a:solidFill>
                  <a:srgbClr val="FF0000"/>
                </a:solidFill>
              </a:rPr>
              <a:t> </a:t>
            </a:r>
            <a:r>
              <a:rPr lang="de-DE" sz="4000" b="1" dirty="0" err="1" smtClean="0">
                <a:solidFill>
                  <a:srgbClr val="FF0000"/>
                </a:solidFill>
              </a:rPr>
              <a:t>attention</a:t>
            </a:r>
            <a:r>
              <a:rPr lang="de-DE" sz="4000" b="1" dirty="0" smtClean="0">
                <a:solidFill>
                  <a:srgbClr val="FF0000"/>
                </a:solidFill>
              </a:rPr>
              <a:t>! </a:t>
            </a:r>
            <a:endParaRPr lang="de-DE" sz="4000" b="1" dirty="0">
              <a:solidFill>
                <a:srgbClr val="FF0000"/>
              </a:solidFill>
            </a:endParaRPr>
          </a:p>
        </p:txBody>
      </p:sp>
    </p:spTree>
    <p:extLst>
      <p:ext uri="{BB962C8B-B14F-4D97-AF65-F5344CB8AC3E}">
        <p14:creationId xmlns:p14="http://schemas.microsoft.com/office/powerpoint/2010/main" val="2423846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Decision</a:t>
            </a:r>
            <a:r>
              <a:rPr lang="de-DE" dirty="0" smtClean="0"/>
              <a:t> </a:t>
            </a:r>
            <a:r>
              <a:rPr lang="de-DE" dirty="0" err="1" smtClean="0"/>
              <a:t>Tree</a:t>
            </a:r>
            <a:r>
              <a:rPr lang="de-DE" dirty="0" smtClean="0"/>
              <a:t> </a:t>
            </a:r>
            <a:endParaRPr lang="de-DE"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65558" y="1027906"/>
            <a:ext cx="5647635" cy="5580000"/>
          </a:xfrm>
        </p:spPr>
      </p:pic>
    </p:spTree>
    <p:extLst>
      <p:ext uri="{BB962C8B-B14F-4D97-AF65-F5344CB8AC3E}">
        <p14:creationId xmlns:p14="http://schemas.microsoft.com/office/powerpoint/2010/main" val="20659321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Outline</a:t>
            </a:r>
            <a:endParaRPr lang="de-DE" dirty="0"/>
          </a:p>
        </p:txBody>
      </p:sp>
      <p:sp>
        <p:nvSpPr>
          <p:cNvPr id="4" name="Inhaltsplatzhalter 3"/>
          <p:cNvSpPr>
            <a:spLocks noGrp="1"/>
          </p:cNvSpPr>
          <p:nvPr>
            <p:ph sz="half" idx="1"/>
          </p:nvPr>
        </p:nvSpPr>
        <p:spPr/>
        <p:txBody>
          <a:bodyPr>
            <a:normAutofit/>
          </a:bodyPr>
          <a:lstStyle/>
          <a:p>
            <a:pPr marL="514350" indent="-514350">
              <a:buFont typeface="+mj-lt"/>
              <a:buAutoNum type="arabicPeriod"/>
            </a:pPr>
            <a:endParaRPr lang="de-DE" i="1" dirty="0" smtClean="0"/>
          </a:p>
          <a:p>
            <a:pPr marL="514350" indent="-514350">
              <a:buFont typeface="+mj-lt"/>
              <a:buAutoNum type="arabicPeriod"/>
            </a:pPr>
            <a:r>
              <a:rPr lang="de-DE" i="1" dirty="0" smtClean="0"/>
              <a:t>The Field </a:t>
            </a:r>
            <a:r>
              <a:rPr lang="de-DE" i="1" dirty="0" err="1" smtClean="0"/>
              <a:t>of</a:t>
            </a:r>
            <a:r>
              <a:rPr lang="de-DE" i="1" dirty="0" smtClean="0"/>
              <a:t> Financial </a:t>
            </a:r>
            <a:r>
              <a:rPr lang="de-DE" i="1" dirty="0" err="1" smtClean="0"/>
              <a:t>Markets</a:t>
            </a:r>
            <a:r>
              <a:rPr lang="de-DE" i="1" dirty="0" smtClean="0"/>
              <a:t> – Arena </a:t>
            </a:r>
            <a:r>
              <a:rPr lang="de-DE" i="1" dirty="0" err="1" smtClean="0"/>
              <a:t>of</a:t>
            </a:r>
            <a:r>
              <a:rPr lang="de-DE" i="1" dirty="0" smtClean="0"/>
              <a:t> </a:t>
            </a:r>
            <a:r>
              <a:rPr lang="de-DE" i="1" dirty="0" err="1" smtClean="0"/>
              <a:t>Decision</a:t>
            </a:r>
            <a:r>
              <a:rPr lang="de-DE" i="1" dirty="0" smtClean="0"/>
              <a:t> Making </a:t>
            </a:r>
            <a:endParaRPr lang="en-US" dirty="0" smtClean="0"/>
          </a:p>
          <a:p>
            <a:pPr marL="514350" indent="-514350">
              <a:buFont typeface="+mj-lt"/>
              <a:buAutoNum type="arabicPeriod"/>
            </a:pPr>
            <a:r>
              <a:rPr lang="en-US" i="1" dirty="0" smtClean="0"/>
              <a:t>Popular Trading in Germany </a:t>
            </a:r>
            <a:endParaRPr lang="en-US" dirty="0" smtClean="0"/>
          </a:p>
          <a:p>
            <a:pPr marL="514350" indent="-514350">
              <a:buFont typeface="+mj-lt"/>
              <a:buAutoNum type="arabicPeriod"/>
            </a:pPr>
            <a:r>
              <a:rPr lang="en-US" i="1" dirty="0" smtClean="0"/>
              <a:t>Narratives of decision making by </a:t>
            </a:r>
            <a:r>
              <a:rPr lang="en-US" i="1" dirty="0" smtClean="0"/>
              <a:t>Claus </a:t>
            </a:r>
            <a:r>
              <a:rPr lang="en-US" i="1" dirty="0" err="1" smtClean="0"/>
              <a:t>Gerdes</a:t>
            </a:r>
            <a:r>
              <a:rPr lang="en-US" i="1" dirty="0" smtClean="0"/>
              <a:t> </a:t>
            </a:r>
            <a:r>
              <a:rPr lang="en-US" i="1" dirty="0" smtClean="0"/>
              <a:t>and </a:t>
            </a:r>
            <a:r>
              <a:rPr lang="en-US" i="1" dirty="0" smtClean="0"/>
              <a:t>Alexander Elder </a:t>
            </a:r>
          </a:p>
          <a:p>
            <a:pPr marL="514350" indent="-514350">
              <a:buFont typeface="+mj-lt"/>
              <a:buAutoNum type="arabicPeriod"/>
            </a:pPr>
            <a:r>
              <a:rPr lang="en-US" i="1" dirty="0" smtClean="0"/>
              <a:t>The Decision Tree – Two readings</a:t>
            </a:r>
            <a:endParaRPr lang="de-DE" dirty="0"/>
          </a:p>
        </p:txBody>
      </p:sp>
      <p:pic>
        <p:nvPicPr>
          <p:cNvPr id="6" name="Inhaltsplatzhalt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437320" y="1589294"/>
            <a:ext cx="3070622" cy="4356000"/>
          </a:xfrm>
          <a:prstGeom prst="rect">
            <a:avLst/>
          </a:prstGeom>
        </p:spPr>
      </p:pic>
    </p:spTree>
    <p:extLst>
      <p:ext uri="{BB962C8B-B14F-4D97-AF65-F5344CB8AC3E}">
        <p14:creationId xmlns:p14="http://schemas.microsoft.com/office/powerpoint/2010/main" val="1123497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
            <a:ext cx="10515600" cy="1690688"/>
          </a:xfrm>
        </p:spPr>
        <p:txBody>
          <a:bodyPr/>
          <a:lstStyle/>
          <a:p>
            <a:pPr algn="ctr"/>
            <a:r>
              <a:rPr lang="de-DE" dirty="0" smtClean="0"/>
              <a:t>Field </a:t>
            </a:r>
            <a:r>
              <a:rPr lang="de-DE" dirty="0" err="1" smtClean="0"/>
              <a:t>of</a:t>
            </a:r>
            <a:r>
              <a:rPr lang="de-DE" dirty="0" smtClean="0"/>
              <a:t> Financial </a:t>
            </a:r>
            <a:r>
              <a:rPr lang="de-DE" dirty="0" err="1" smtClean="0"/>
              <a:t>Markets</a:t>
            </a:r>
            <a:r>
              <a:rPr lang="de-DE" dirty="0" smtClean="0"/>
              <a:t> – </a:t>
            </a:r>
            <a:br>
              <a:rPr lang="de-DE" dirty="0" smtClean="0"/>
            </a:br>
            <a:r>
              <a:rPr lang="de-DE" dirty="0" smtClean="0"/>
              <a:t>Practices </a:t>
            </a:r>
            <a:r>
              <a:rPr lang="de-DE" dirty="0" err="1" smtClean="0"/>
              <a:t>of</a:t>
            </a:r>
            <a:r>
              <a:rPr lang="de-DE" dirty="0" smtClean="0"/>
              <a:t> </a:t>
            </a:r>
            <a:r>
              <a:rPr lang="de-DE" dirty="0" err="1" smtClean="0"/>
              <a:t>Speculation</a:t>
            </a:r>
            <a:r>
              <a:rPr lang="de-DE" dirty="0" smtClean="0"/>
              <a:t> </a:t>
            </a:r>
            <a:endParaRPr lang="de-DE" dirty="0"/>
          </a:p>
        </p:txBody>
      </p:sp>
      <p:graphicFrame>
        <p:nvGraphicFramePr>
          <p:cNvPr id="3" name="Diagramm 2"/>
          <p:cNvGraphicFramePr/>
          <p:nvPr>
            <p:extLst>
              <p:ext uri="{D42A27DB-BD31-4B8C-83A1-F6EECF244321}">
                <p14:modId xmlns:p14="http://schemas.microsoft.com/office/powerpoint/2010/main" val="293228655"/>
              </p:ext>
            </p:extLst>
          </p:nvPr>
        </p:nvGraphicFramePr>
        <p:xfrm>
          <a:off x="1863188" y="1394915"/>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feld 3"/>
          <p:cNvSpPr txBox="1"/>
          <p:nvPr/>
        </p:nvSpPr>
        <p:spPr>
          <a:xfrm>
            <a:off x="8005689" y="1690688"/>
            <a:ext cx="3348111" cy="1477328"/>
          </a:xfrm>
          <a:prstGeom prst="rect">
            <a:avLst/>
          </a:prstGeom>
          <a:noFill/>
        </p:spPr>
        <p:txBody>
          <a:bodyPr wrap="square" rtlCol="0">
            <a:spAutoFit/>
          </a:bodyPr>
          <a:lstStyle/>
          <a:p>
            <a:r>
              <a:rPr lang="de-DE" dirty="0" err="1" smtClean="0"/>
              <a:t>Circulating</a:t>
            </a:r>
            <a:r>
              <a:rPr lang="de-DE" dirty="0" smtClean="0"/>
              <a:t> Knowledge:</a:t>
            </a:r>
          </a:p>
          <a:p>
            <a:r>
              <a:rPr lang="de-DE" dirty="0" smtClean="0"/>
              <a:t> Theories </a:t>
            </a:r>
            <a:r>
              <a:rPr lang="de-DE" dirty="0" err="1"/>
              <a:t>of</a:t>
            </a:r>
            <a:r>
              <a:rPr lang="de-DE" dirty="0"/>
              <a:t> </a:t>
            </a:r>
            <a:r>
              <a:rPr lang="de-DE" dirty="0" err="1"/>
              <a:t>market</a:t>
            </a:r>
            <a:r>
              <a:rPr lang="de-DE" dirty="0"/>
              <a:t> </a:t>
            </a:r>
            <a:endParaRPr lang="de-DE" dirty="0" smtClean="0"/>
          </a:p>
          <a:p>
            <a:r>
              <a:rPr lang="de-DE" dirty="0" err="1" smtClean="0"/>
              <a:t>efficiency</a:t>
            </a:r>
            <a:r>
              <a:rPr lang="de-DE" dirty="0"/>
              <a:t>,</a:t>
            </a:r>
          </a:p>
          <a:p>
            <a:r>
              <a:rPr lang="de-DE" dirty="0" err="1"/>
              <a:t>Behavioural</a:t>
            </a:r>
            <a:r>
              <a:rPr lang="de-DE" dirty="0"/>
              <a:t> </a:t>
            </a:r>
            <a:r>
              <a:rPr lang="de-DE" dirty="0" err="1"/>
              <a:t>Finance</a:t>
            </a:r>
            <a:r>
              <a:rPr lang="de-DE" dirty="0"/>
              <a:t>,</a:t>
            </a:r>
          </a:p>
          <a:p>
            <a:r>
              <a:rPr lang="de-DE" dirty="0"/>
              <a:t>Biological </a:t>
            </a:r>
            <a:r>
              <a:rPr lang="de-DE" dirty="0" err="1"/>
              <a:t>Finance</a:t>
            </a:r>
            <a:r>
              <a:rPr lang="de-DE" dirty="0"/>
              <a:t>, etc.</a:t>
            </a:r>
          </a:p>
        </p:txBody>
      </p:sp>
    </p:spTree>
    <p:extLst>
      <p:ext uri="{BB962C8B-B14F-4D97-AF65-F5344CB8AC3E}">
        <p14:creationId xmlns:p14="http://schemas.microsoft.com/office/powerpoint/2010/main" val="15714836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deln.de: An der Börse eine Katastroph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9909" y="1226127"/>
            <a:ext cx="6858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0075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Narrators</a:t>
            </a:r>
            <a:endParaRPr lang="de-DE" dirty="0"/>
          </a:p>
        </p:txBody>
      </p:sp>
      <p:sp>
        <p:nvSpPr>
          <p:cNvPr id="3" name="Textplatzhalter 2"/>
          <p:cNvSpPr>
            <a:spLocks noGrp="1"/>
          </p:cNvSpPr>
          <p:nvPr>
            <p:ph type="body" idx="1"/>
          </p:nvPr>
        </p:nvSpPr>
        <p:spPr/>
        <p:txBody>
          <a:bodyPr/>
          <a:lstStyle/>
          <a:p>
            <a:r>
              <a:rPr lang="de-DE" dirty="0" smtClean="0"/>
              <a:t>Alexander </a:t>
            </a:r>
            <a:r>
              <a:rPr lang="de-DE" dirty="0" err="1" smtClean="0"/>
              <a:t>Elder</a:t>
            </a:r>
            <a:r>
              <a:rPr lang="de-DE" dirty="0" smtClean="0"/>
              <a:t>, USA</a:t>
            </a:r>
            <a:endParaRPr lang="de-DE" dirty="0"/>
          </a:p>
        </p:txBody>
      </p:sp>
      <p:pic>
        <p:nvPicPr>
          <p:cNvPr id="7" name="Inhaltsplatzhalt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63208" y="2505075"/>
            <a:ext cx="4710947" cy="3684588"/>
          </a:xfrm>
        </p:spPr>
      </p:pic>
      <p:sp>
        <p:nvSpPr>
          <p:cNvPr id="5" name="Textplatzhalter 4"/>
          <p:cNvSpPr>
            <a:spLocks noGrp="1"/>
          </p:cNvSpPr>
          <p:nvPr>
            <p:ph type="body" sz="quarter" idx="3"/>
          </p:nvPr>
        </p:nvSpPr>
        <p:spPr/>
        <p:txBody>
          <a:bodyPr/>
          <a:lstStyle/>
          <a:p>
            <a:r>
              <a:rPr lang="de-DE" dirty="0" smtClean="0"/>
              <a:t>Claus Gerdes, Germany</a:t>
            </a:r>
            <a:endParaRPr lang="de-DE" dirty="0"/>
          </a:p>
        </p:txBody>
      </p:sp>
      <p:pic>
        <p:nvPicPr>
          <p:cNvPr id="8" name="Inhaltsplatzhalt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182695" y="2505075"/>
            <a:ext cx="3162198" cy="3684588"/>
          </a:xfrm>
        </p:spPr>
      </p:pic>
    </p:spTree>
    <p:extLst>
      <p:ext uri="{BB962C8B-B14F-4D97-AF65-F5344CB8AC3E}">
        <p14:creationId xmlns:p14="http://schemas.microsoft.com/office/powerpoint/2010/main" val="10933814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Emotional </a:t>
            </a:r>
            <a:r>
              <a:rPr lang="de-DE" dirty="0"/>
              <a:t>C</a:t>
            </a:r>
            <a:r>
              <a:rPr lang="de-DE" dirty="0" smtClean="0"/>
              <a:t>apital  - Emotional  </a:t>
            </a:r>
            <a:r>
              <a:rPr lang="de-DE" dirty="0" err="1"/>
              <a:t>I</a:t>
            </a:r>
            <a:r>
              <a:rPr lang="de-DE" dirty="0" err="1" smtClean="0"/>
              <a:t>ntelligence</a:t>
            </a:r>
            <a:r>
              <a:rPr lang="de-DE" dirty="0" smtClean="0"/>
              <a:t> </a:t>
            </a:r>
            <a:endParaRPr lang="de-DE" dirty="0"/>
          </a:p>
        </p:txBody>
      </p:sp>
      <p:sp>
        <p:nvSpPr>
          <p:cNvPr id="3" name="Inhaltsplatzhalter 2"/>
          <p:cNvSpPr>
            <a:spLocks noGrp="1"/>
          </p:cNvSpPr>
          <p:nvPr>
            <p:ph idx="1"/>
          </p:nvPr>
        </p:nvSpPr>
        <p:spPr/>
        <p:txBody>
          <a:bodyPr/>
          <a:lstStyle/>
          <a:p>
            <a:endParaRPr lang="de-DE" dirty="0" smtClean="0"/>
          </a:p>
          <a:p>
            <a:endParaRPr lang="de-DE" dirty="0" smtClean="0"/>
          </a:p>
          <a:p>
            <a:r>
              <a:rPr lang="de-DE" dirty="0" err="1" smtClean="0"/>
              <a:t>Self</a:t>
            </a:r>
            <a:r>
              <a:rPr lang="de-DE" dirty="0" smtClean="0"/>
              <a:t>-Awareness</a:t>
            </a:r>
          </a:p>
          <a:p>
            <a:r>
              <a:rPr lang="de-DE" dirty="0" smtClean="0"/>
              <a:t>Control </a:t>
            </a:r>
            <a:r>
              <a:rPr lang="de-DE" dirty="0" err="1" smtClean="0"/>
              <a:t>of</a:t>
            </a:r>
            <a:r>
              <a:rPr lang="de-DE" dirty="0" smtClean="0"/>
              <a:t> </a:t>
            </a:r>
            <a:r>
              <a:rPr lang="de-DE" dirty="0" err="1" smtClean="0"/>
              <a:t>Emotions</a:t>
            </a:r>
            <a:endParaRPr lang="de-DE" dirty="0" smtClean="0"/>
          </a:p>
          <a:p>
            <a:r>
              <a:rPr lang="de-DE" dirty="0" smtClean="0"/>
              <a:t>Management </a:t>
            </a:r>
            <a:r>
              <a:rPr lang="de-DE" dirty="0" err="1" smtClean="0"/>
              <a:t>of</a:t>
            </a:r>
            <a:r>
              <a:rPr lang="de-DE" dirty="0" smtClean="0"/>
              <a:t> Interpersonal </a:t>
            </a:r>
            <a:r>
              <a:rPr lang="de-DE" dirty="0" err="1" smtClean="0"/>
              <a:t>Relationships</a:t>
            </a:r>
            <a:r>
              <a:rPr lang="de-DE" dirty="0" smtClean="0"/>
              <a:t> </a:t>
            </a:r>
          </a:p>
          <a:p>
            <a:endParaRPr lang="de-DE" dirty="0"/>
          </a:p>
        </p:txBody>
      </p:sp>
    </p:spTree>
    <p:extLst>
      <p:ext uri="{BB962C8B-B14F-4D97-AF65-F5344CB8AC3E}">
        <p14:creationId xmlns:p14="http://schemas.microsoft.com/office/powerpoint/2010/main" val="14766950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Lack </a:t>
            </a:r>
            <a:r>
              <a:rPr lang="de-DE" dirty="0" err="1" smtClean="0"/>
              <a:t>of</a:t>
            </a:r>
            <a:r>
              <a:rPr lang="de-DE" dirty="0" smtClean="0"/>
              <a:t> emotional </a:t>
            </a:r>
            <a:r>
              <a:rPr lang="de-DE" dirty="0" err="1" smtClean="0"/>
              <a:t>intelligence</a:t>
            </a:r>
            <a:r>
              <a:rPr lang="de-DE" dirty="0" smtClean="0"/>
              <a:t> – </a:t>
            </a:r>
            <a:r>
              <a:rPr lang="de-DE" dirty="0" err="1" smtClean="0"/>
              <a:t>loss</a:t>
            </a:r>
            <a:r>
              <a:rPr lang="de-DE" dirty="0" smtClean="0"/>
              <a:t> </a:t>
            </a:r>
            <a:r>
              <a:rPr lang="de-DE" dirty="0" err="1" smtClean="0"/>
              <a:t>aversion</a:t>
            </a:r>
            <a:r>
              <a:rPr lang="de-DE" dirty="0" smtClean="0"/>
              <a:t> </a:t>
            </a:r>
            <a:endParaRPr lang="de-DE" dirty="0"/>
          </a:p>
        </p:txBody>
      </p:sp>
      <p:sp>
        <p:nvSpPr>
          <p:cNvPr id="3" name="Inhaltsplatzhalter 2"/>
          <p:cNvSpPr>
            <a:spLocks noGrp="1"/>
          </p:cNvSpPr>
          <p:nvPr>
            <p:ph idx="1"/>
          </p:nvPr>
        </p:nvSpPr>
        <p:spPr/>
        <p:txBody>
          <a:bodyPr/>
          <a:lstStyle/>
          <a:p>
            <a:pPr marL="0" indent="0">
              <a:buNone/>
            </a:pPr>
            <a:endParaRPr lang="en-US" dirty="0" smtClean="0"/>
          </a:p>
          <a:p>
            <a:pPr marL="0" indent="0">
              <a:buNone/>
            </a:pPr>
            <a:r>
              <a:rPr lang="en-US" dirty="0" smtClean="0"/>
              <a:t>„</a:t>
            </a:r>
            <a:r>
              <a:rPr lang="en-US" dirty="0"/>
              <a:t>A loser cannot cut his losses quickly. When a trade starts going sour, he hopes and hangs on. He feels he cannot afford to get out, meets his margin call, and keeps hoping for reversal. His paper loss grows until what seemed like a bad loss starts looking like a bargain. Finally, his broker forces him to bite the bullet and take his punishment. As soon as he gets out of a trade, the market comes roaring back“ (Elder </a:t>
            </a:r>
            <a:r>
              <a:rPr lang="en-US" dirty="0" smtClean="0"/>
              <a:t>1993: </a:t>
            </a:r>
            <a:r>
              <a:rPr lang="en-US" dirty="0"/>
              <a:t>255). </a:t>
            </a:r>
            <a:endParaRPr lang="de-DE" dirty="0"/>
          </a:p>
          <a:p>
            <a:pPr marL="0" indent="0">
              <a:buNone/>
            </a:pPr>
            <a:endParaRPr lang="de-DE" dirty="0"/>
          </a:p>
        </p:txBody>
      </p:sp>
    </p:spTree>
    <p:extLst>
      <p:ext uri="{BB962C8B-B14F-4D97-AF65-F5344CB8AC3E}">
        <p14:creationId xmlns:p14="http://schemas.microsoft.com/office/powerpoint/2010/main" val="20100182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Elder‘s</a:t>
            </a:r>
            <a:r>
              <a:rPr lang="de-DE" dirty="0" smtClean="0"/>
              <a:t> Experience </a:t>
            </a:r>
            <a:endParaRPr lang="de-DE" dirty="0"/>
          </a:p>
        </p:txBody>
      </p:sp>
      <p:sp>
        <p:nvSpPr>
          <p:cNvPr id="3" name="Inhaltsplatzhalter 2"/>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dirty="0" smtClean="0"/>
              <a:t>“</a:t>
            </a:r>
            <a:r>
              <a:rPr lang="en-US" dirty="0"/>
              <a:t>Learning to trade has been a long journey – with soaring highs and aching lows. In moving forward – or in circles – I repeatedly knocked my face against the wall and ran my trading account into the ground. Each time I returned to a hospital job, put a stake together, read, thought, did most testing, and then started trading again.” (1993: 2). </a:t>
            </a:r>
            <a:endParaRPr lang="de-DE" dirty="0"/>
          </a:p>
        </p:txBody>
      </p:sp>
    </p:spTree>
    <p:extLst>
      <p:ext uri="{BB962C8B-B14F-4D97-AF65-F5344CB8AC3E}">
        <p14:creationId xmlns:p14="http://schemas.microsoft.com/office/powerpoint/2010/main" val="16257646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891</Words>
  <Application>Microsoft Macintosh PowerPoint</Application>
  <PresentationFormat>Breitbild</PresentationFormat>
  <Paragraphs>101</Paragraphs>
  <Slides>17</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17</vt:i4>
      </vt:variant>
    </vt:vector>
  </HeadingPairs>
  <TitlesOfParts>
    <vt:vector size="23" baseType="lpstr">
      <vt:lpstr>American Typewriter</vt:lpstr>
      <vt:lpstr>Calibri</vt:lpstr>
      <vt:lpstr>Calibri Light</vt:lpstr>
      <vt:lpstr>Arial</vt:lpstr>
      <vt:lpstr>Wingdings</vt:lpstr>
      <vt:lpstr>Office-Design</vt:lpstr>
      <vt:lpstr>Narratives of Decision Making in Trading Advice Literature</vt:lpstr>
      <vt:lpstr>Decision Tree </vt:lpstr>
      <vt:lpstr>Outline</vt:lpstr>
      <vt:lpstr>Field of Financial Markets –  Practices of Speculation </vt:lpstr>
      <vt:lpstr>PowerPoint-Präsentation</vt:lpstr>
      <vt:lpstr>Narrators</vt:lpstr>
      <vt:lpstr>Emotional Capital  - Emotional  Intelligence </vt:lpstr>
      <vt:lpstr>Lack of emotional intelligence – loss aversion </vt:lpstr>
      <vt:lpstr>Elder‘s Experience </vt:lpstr>
      <vt:lpstr>The trader and the market according to Elder</vt:lpstr>
      <vt:lpstr>Skirting the dangers posed by the market</vt:lpstr>
      <vt:lpstr>Elder, Come into My Trading Room (German translation)</vt:lpstr>
      <vt:lpstr>Trading Goal: Self-realization &amp; self-improvement</vt:lpstr>
      <vt:lpstr>Flawed emotional intelligence of amateur traders  </vt:lpstr>
      <vt:lpstr>PowerPoint-Präsentation</vt:lpstr>
      <vt:lpstr>Muted actors – Distributed decision making  </vt:lpstr>
      <vt:lpstr>PowerPoint-Präsentation</vt:lpstr>
    </vt:vector>
  </TitlesOfParts>
  <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Helene Basu</dc:creator>
  <cp:lastModifiedBy>Helene Basu</cp:lastModifiedBy>
  <cp:revision>92</cp:revision>
  <dcterms:created xsi:type="dcterms:W3CDTF">2017-04-29T06:07:21Z</dcterms:created>
  <dcterms:modified xsi:type="dcterms:W3CDTF">2017-12-12T12:10:37Z</dcterms:modified>
</cp:coreProperties>
</file>