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66" r:id="rId3"/>
    <p:sldId id="335" r:id="rId4"/>
    <p:sldId id="337" r:id="rId5"/>
    <p:sldId id="401" r:id="rId6"/>
    <p:sldId id="364" r:id="rId7"/>
    <p:sldId id="403" r:id="rId8"/>
    <p:sldId id="399" r:id="rId9"/>
    <p:sldId id="352" r:id="rId10"/>
    <p:sldId id="371" r:id="rId11"/>
    <p:sldId id="398" r:id="rId12"/>
    <p:sldId id="379" r:id="rId13"/>
    <p:sldId id="380" r:id="rId14"/>
    <p:sldId id="405" r:id="rId15"/>
    <p:sldId id="381" r:id="rId16"/>
    <p:sldId id="322" r:id="rId17"/>
    <p:sldId id="385" r:id="rId18"/>
    <p:sldId id="387" r:id="rId19"/>
    <p:sldId id="388" r:id="rId20"/>
    <p:sldId id="391" r:id="rId21"/>
    <p:sldId id="392" r:id="rId22"/>
    <p:sldId id="395" r:id="rId23"/>
    <p:sldId id="404" r:id="rId24"/>
    <p:sldId id="396" r:id="rId25"/>
    <p:sldId id="4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Solich" initials="B" lastIdx="17" clrIdx="0"/>
  <p:cmAuthor id="1" name="Marcel Bradtmöller" initials="MB" lastIdx="2" clrIdx="1">
    <p:extLst/>
  </p:cmAuthor>
  <p:cmAuthor id="2" name="Barbara Solich" initials="BS" lastIdx="10" clrIdx="2">
    <p:extLst/>
  </p:cmAuthor>
  <p:cmAuthor id="3" name="Martin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0000"/>
    <a:srgbClr val="DC690A"/>
    <a:srgbClr val="595959"/>
    <a:srgbClr val="47B74C"/>
    <a:srgbClr val="F9F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4" autoAdjust="0"/>
    <p:restoredTop sz="76818" autoAdjust="0"/>
  </p:normalViewPr>
  <p:slideViewPr>
    <p:cSldViewPr>
      <p:cViewPr>
        <p:scale>
          <a:sx n="61" d="100"/>
          <a:sy n="61" d="100"/>
        </p:scale>
        <p:origin x="-165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BB90B-2DB4-4020-B159-033EE233AD5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32BE0-3BB9-4DB0-912C-132B4A2EB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3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Expecting that focusing on site-specific archeological records is very limited in tell us much about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Drawing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conclusions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catchment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areas</a:t>
            </a:r>
            <a:r>
              <a:rPr lang="de-DE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land-</a:t>
            </a:r>
            <a:r>
              <a:rPr lang="de-DE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de-DE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strategies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32BE0-3BB9-4DB0-912C-132B4A2EBB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55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3AF8-300D-4027-BDEC-B9A737D53CF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332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This alteration between stadial</a:t>
            </a:r>
            <a:r>
              <a:rPr lang="en-GB" baseline="0" noProof="0" dirty="0" smtClean="0"/>
              <a:t> and interstadial conditions become also obvious with the reconstructed value for days of snow cover per year, which likely limited </a:t>
            </a:r>
            <a:r>
              <a:rPr lang="en-GB" baseline="0" noProof="0" dirty="0" err="1" smtClean="0"/>
              <a:t>thethe</a:t>
            </a:r>
            <a:r>
              <a:rPr lang="en-GB" baseline="0" noProof="0" dirty="0" smtClean="0"/>
              <a:t> human Settlement area especially for the colder months of the year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3AF8-300D-4027-BDEC-B9A737D53CF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624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3AF8-300D-4027-BDEC-B9A737D53CF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948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Small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residential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mobility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3AF8-300D-4027-BDEC-B9A737D53CF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882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3AF8-300D-4027-BDEC-B9A737D53CF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431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3AF8-300D-4027-BDEC-B9A737D53CF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449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3AF8-300D-4027-BDEC-B9A737D53CF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449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3AF8-300D-4027-BDEC-B9A737D53CF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24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32BE0-3BB9-4DB0-912C-132B4A2EBB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9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32BE0-3BB9-4DB0-912C-132B4A2EBB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14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Gravettian technocomplex of the Cantabrian Region forms a homogenous unit covering nearly ~10.000 years. It´s archaeological legacy, especially the lithic material, exhibit a high degree of homogeneity concerning the diversity of technological organization or the appearance of distinct tool types. However, a deeper investigation of the internal variability or the diachronic investigation of settlement systems or other behavioural strategies is hampered by the preliminary character of many studies and especially the limited </a:t>
            </a:r>
            <a:r>
              <a:rPr lang="en-GB" baseline="30000" dirty="0"/>
              <a:t>14</a:t>
            </a:r>
            <a:r>
              <a:rPr lang="en-GB" dirty="0"/>
              <a:t>C chronology.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3AF8-300D-4027-BDEC-B9A737D53CF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863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Of </a:t>
            </a:r>
            <a:r>
              <a:rPr lang="en-GB" dirty="0"/>
              <a:t>further importance, is that timeframe of our study covers at least five global climatic changes,  which had most likely exerted a strong influence to the living conditions in the Cantabrian region. </a:t>
            </a:r>
            <a:endParaRPr lang="de-DE" dirty="0"/>
          </a:p>
          <a:p>
            <a:pPr defTabSz="914310">
              <a:defRPr/>
            </a:pPr>
            <a:r>
              <a:rPr lang="de-DE" dirty="0" smtClean="0"/>
              <a:t>Dansgaard Oeschger </a:t>
            </a:r>
            <a:r>
              <a:rPr lang="de-DE" dirty="0" err="1" smtClean="0"/>
              <a:t>and</a:t>
            </a:r>
            <a:r>
              <a:rPr lang="de-DE" dirty="0" smtClean="0"/>
              <a:t> Heinrich Event 3 =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ice</a:t>
            </a:r>
            <a:r>
              <a:rPr lang="de-DE" dirty="0"/>
              <a:t>-rafting </a:t>
            </a:r>
            <a:r>
              <a:rPr lang="de-DE" dirty="0" err="1"/>
              <a:t>dynamics</a:t>
            </a:r>
            <a:endParaRPr lang="en-GB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3AF8-300D-4027-BDEC-B9A737D53CF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86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3AF8-300D-4027-BDEC-B9A737D53CF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30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3AF8-300D-4027-BDEC-B9A737D53CF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438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3AF8-300D-4027-BDEC-B9A737D53CF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438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3AF8-300D-4027-BDEC-B9A737D53CF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20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9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4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0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8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3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2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6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4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1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7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6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4420A-7180-426C-9D36-D30E69ECEAB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3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2808312" cy="66247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131840" y="116632"/>
            <a:ext cx="5856622" cy="6624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7483" y="764704"/>
            <a:ext cx="4678288" cy="247570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Agent-Based Modeling of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Hunter-Gatherer </a:t>
            </a:r>
            <a:r>
              <a:rPr lang="en-US" b="1" dirty="0">
                <a:solidFill>
                  <a:schemeClr val="bg1"/>
                </a:solidFill>
              </a:rPr>
              <a:t>Adaptive Strategies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51920" y="3717032"/>
            <a:ext cx="4067944" cy="916988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Martin </a:t>
            </a:r>
            <a:r>
              <a:rPr lang="en-US" sz="2400" dirty="0" err="1" smtClean="0">
                <a:solidFill>
                  <a:schemeClr val="bg1"/>
                </a:solidFill>
              </a:rPr>
              <a:t>Solich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Marcel </a:t>
            </a:r>
            <a:r>
              <a:rPr lang="en-US" sz="2400" dirty="0" err="1" smtClean="0">
                <a:solidFill>
                  <a:schemeClr val="bg1"/>
                </a:solidFill>
              </a:rPr>
              <a:t>Bradtmöller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620688"/>
            <a:ext cx="4678288" cy="583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nside-</a:t>
            </a:r>
          </a:p>
          <a:p>
            <a:pPr algn="l"/>
            <a:r>
              <a:rPr lang="de-DE" b="1" dirty="0" smtClean="0">
                <a:solidFill>
                  <a:schemeClr val="bg1"/>
                </a:solidFill>
              </a:rPr>
              <a:t>Outside</a:t>
            </a:r>
          </a:p>
          <a:p>
            <a:pPr algn="l"/>
            <a:r>
              <a:rPr lang="de-DE" b="1" dirty="0" smtClean="0">
                <a:solidFill>
                  <a:schemeClr val="bg1"/>
                </a:solidFill>
              </a:rPr>
              <a:t>Workshop</a:t>
            </a:r>
            <a:endParaRPr lang="en-US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r>
              <a:rPr lang="de-DE" b="1" dirty="0" smtClean="0">
                <a:solidFill>
                  <a:schemeClr val="bg1"/>
                </a:solidFill>
              </a:rPr>
              <a:t>2016</a:t>
            </a: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r>
              <a:rPr lang="de-DE" b="1" dirty="0" smtClean="0">
                <a:solidFill>
                  <a:schemeClr val="bg1"/>
                </a:solidFill>
              </a:rPr>
              <a:t>Cologne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86"/>
          <a:stretch/>
        </p:blipFill>
        <p:spPr>
          <a:xfrm>
            <a:off x="179511" y="2017983"/>
            <a:ext cx="8640961" cy="3427241"/>
          </a:xfrm>
          <a:prstGeom prst="rect">
            <a:avLst/>
          </a:prstGeom>
          <a:ln w="12700">
            <a:noFill/>
          </a:ln>
        </p:spPr>
      </p:pic>
      <p:sp>
        <p:nvSpPr>
          <p:cNvPr id="3" name="Rechteck 2"/>
          <p:cNvSpPr/>
          <p:nvPr/>
        </p:nvSpPr>
        <p:spPr>
          <a:xfrm>
            <a:off x="4936866" y="2852936"/>
            <a:ext cx="1867382" cy="109158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051719" y="2852936"/>
            <a:ext cx="2885147" cy="109158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077295" y="3621353"/>
            <a:ext cx="290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Central Part 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(Cantabria, Asturias)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012715" y="3610369"/>
            <a:ext cx="173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 Western Pyrenees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467544" y="2516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 smtClean="0">
                <a:solidFill>
                  <a:schemeClr val="bg1"/>
                </a:solidFill>
              </a:rPr>
              <a:t>Northern </a:t>
            </a:r>
            <a:r>
              <a:rPr lang="de-DE" sz="3600" b="1" dirty="0" smtClean="0">
                <a:solidFill>
                  <a:schemeClr val="bg1"/>
                </a:solidFill>
              </a:rPr>
              <a:t>Iberia </a:t>
            </a:r>
            <a:r>
              <a:rPr lang="de-DE" sz="3600" b="1" dirty="0" err="1" smtClean="0">
                <a:solidFill>
                  <a:schemeClr val="bg1"/>
                </a:solidFill>
              </a:rPr>
              <a:t>Gravettian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hteck 27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hteck 30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2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627784" y="5445224"/>
            <a:ext cx="3816424" cy="15121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3513543" y="5589240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cs typeface="Myriad Arabic" panose="01010101010101010101" pitchFamily="50" charset="-78"/>
              </a:rPr>
              <a:t>- </a:t>
            </a:r>
            <a:r>
              <a:rPr lang="de-DE" sz="1600" b="1" dirty="0" smtClean="0">
                <a:solidFill>
                  <a:schemeClr val="bg1"/>
                </a:solidFill>
                <a:cs typeface="Myriad Arabic" panose="01010101010101010101" pitchFamily="50" charset="-78"/>
              </a:rPr>
              <a:t>35</a:t>
            </a:r>
            <a:r>
              <a:rPr lang="de-DE" sz="1600" dirty="0" smtClean="0">
                <a:solidFill>
                  <a:schemeClr val="bg1"/>
                </a:solidFill>
                <a:cs typeface="Myriad Arabic" panose="01010101010101010101" pitchFamily="50" charset="-78"/>
              </a:rPr>
              <a:t> Sites in total</a:t>
            </a:r>
          </a:p>
          <a:p>
            <a:r>
              <a:rPr lang="de-DE" sz="1600" dirty="0" smtClean="0">
                <a:solidFill>
                  <a:schemeClr val="bg1"/>
                </a:solidFill>
                <a:cs typeface="Myriad Arabic" panose="01010101010101010101" pitchFamily="50" charset="-78"/>
              </a:rPr>
              <a:t>- </a:t>
            </a:r>
            <a:r>
              <a:rPr lang="de-DE" sz="1600" b="1" dirty="0" smtClean="0">
                <a:solidFill>
                  <a:schemeClr val="bg1"/>
                </a:solidFill>
                <a:cs typeface="Myriad Arabic" panose="01010101010101010101" pitchFamily="50" charset="-78"/>
              </a:rPr>
              <a:t>7 open-</a:t>
            </a:r>
            <a:r>
              <a:rPr lang="de-DE" sz="1600" b="1" dirty="0" err="1" smtClean="0">
                <a:solidFill>
                  <a:schemeClr val="bg1"/>
                </a:solidFill>
                <a:cs typeface="Myriad Arabic" panose="01010101010101010101" pitchFamily="50" charset="-78"/>
              </a:rPr>
              <a:t>air</a:t>
            </a:r>
            <a:r>
              <a:rPr lang="de-DE" sz="1600" b="1" dirty="0" smtClean="0">
                <a:solidFill>
                  <a:schemeClr val="bg1"/>
                </a:solidFill>
                <a:cs typeface="Myriad Arabic" panose="01010101010101010101" pitchFamily="50" charset="-78"/>
              </a:rPr>
              <a:t> sites</a:t>
            </a:r>
            <a:endParaRPr lang="de-DE" sz="1600" b="1" dirty="0">
              <a:solidFill>
                <a:schemeClr val="bg1"/>
              </a:solidFill>
              <a:cs typeface="Myriad Arabic" panose="01010101010101010101" pitchFamily="50" charset="-78"/>
            </a:endParaRPr>
          </a:p>
          <a:p>
            <a:r>
              <a:rPr lang="de-DE" sz="1600" dirty="0" smtClean="0">
                <a:solidFill>
                  <a:schemeClr val="bg1"/>
                </a:solidFill>
                <a:cs typeface="Myriad Arabic" panose="01010101010101010101" pitchFamily="50" charset="-78"/>
              </a:rPr>
              <a:t>- </a:t>
            </a:r>
            <a:r>
              <a:rPr lang="de-DE" sz="1600" b="1" dirty="0" smtClean="0">
                <a:solidFill>
                  <a:schemeClr val="bg1"/>
                </a:solidFill>
                <a:cs typeface="Myriad Arabic" panose="01010101010101010101" pitchFamily="50" charset="-78"/>
              </a:rPr>
              <a:t>28 </a:t>
            </a:r>
            <a:r>
              <a:rPr lang="de-DE" sz="1600" b="1" dirty="0">
                <a:solidFill>
                  <a:schemeClr val="bg1"/>
                </a:solidFill>
                <a:cs typeface="Myriad Arabic" panose="01010101010101010101" pitchFamily="50" charset="-78"/>
              </a:rPr>
              <a:t>c</a:t>
            </a:r>
            <a:r>
              <a:rPr lang="de-DE" sz="1600" b="1" dirty="0" smtClean="0">
                <a:solidFill>
                  <a:schemeClr val="bg1"/>
                </a:solidFill>
                <a:cs typeface="Myriad Arabic" panose="01010101010101010101" pitchFamily="50" charset="-78"/>
              </a:rPr>
              <a:t>aves/ rockshelters</a:t>
            </a:r>
          </a:p>
          <a:p>
            <a:r>
              <a:rPr lang="de-DE" sz="1600" dirty="0" smtClean="0">
                <a:solidFill>
                  <a:schemeClr val="bg1"/>
                </a:solidFill>
                <a:cs typeface="Myriad Arabic" panose="01010101010101010101" pitchFamily="50" charset="-78"/>
              </a:rPr>
              <a:t>- ~ 60 Level</a:t>
            </a:r>
          </a:p>
        </p:txBody>
      </p:sp>
    </p:spTree>
    <p:extLst>
      <p:ext uri="{BB962C8B-B14F-4D97-AF65-F5344CB8AC3E}">
        <p14:creationId xmlns:p14="http://schemas.microsoft.com/office/powerpoint/2010/main" val="35729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467544" y="2516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 smtClean="0">
                <a:solidFill>
                  <a:schemeClr val="bg1"/>
                </a:solidFill>
              </a:rPr>
              <a:t>Northern </a:t>
            </a:r>
            <a:r>
              <a:rPr lang="de-DE" sz="3600" b="1" dirty="0" smtClean="0">
                <a:solidFill>
                  <a:schemeClr val="bg1"/>
                </a:solidFill>
              </a:rPr>
              <a:t>Iberia </a:t>
            </a:r>
            <a:r>
              <a:rPr lang="de-DE" sz="3600" b="1" dirty="0" err="1" smtClean="0">
                <a:solidFill>
                  <a:schemeClr val="bg1"/>
                </a:solidFill>
              </a:rPr>
              <a:t>Gravettian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hteck 27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hteck 30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2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627784" y="5445224"/>
            <a:ext cx="3816424" cy="15121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3513165" y="573325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cs typeface="Myriad Arabic" panose="01010101010101010101" pitchFamily="50" charset="-78"/>
              </a:rPr>
              <a:t>- 60 </a:t>
            </a:r>
            <a:r>
              <a:rPr lang="de-DE" sz="2000" baseline="30000" dirty="0">
                <a:solidFill>
                  <a:schemeClr val="bg1"/>
                </a:solidFill>
                <a:cs typeface="Myriad Arabic" panose="01010101010101010101" pitchFamily="50" charset="-78"/>
              </a:rPr>
              <a:t>14</a:t>
            </a:r>
            <a:r>
              <a:rPr lang="de-DE" sz="2000" dirty="0">
                <a:solidFill>
                  <a:schemeClr val="bg1"/>
                </a:solidFill>
                <a:cs typeface="Myriad Arabic" panose="01010101010101010101" pitchFamily="50" charset="-78"/>
              </a:rPr>
              <a:t>C </a:t>
            </a:r>
            <a:r>
              <a:rPr lang="de-DE" sz="2000" dirty="0" err="1">
                <a:solidFill>
                  <a:schemeClr val="bg1"/>
                </a:solidFill>
                <a:cs typeface="Myriad Arabic" panose="01010101010101010101" pitchFamily="50" charset="-78"/>
              </a:rPr>
              <a:t>dates</a:t>
            </a:r>
            <a:r>
              <a:rPr lang="de-DE" sz="2000" dirty="0">
                <a:solidFill>
                  <a:schemeClr val="bg1"/>
                </a:solidFill>
                <a:cs typeface="Myriad Arabic" panose="01010101010101010101" pitchFamily="50" charset="-78"/>
              </a:rPr>
              <a:t> in total</a:t>
            </a:r>
          </a:p>
          <a:p>
            <a:r>
              <a:rPr lang="de-DE" sz="2000" dirty="0">
                <a:solidFill>
                  <a:schemeClr val="bg1"/>
                </a:solidFill>
                <a:cs typeface="Myriad Arabic" panose="01010101010101010101" pitchFamily="50" charset="-78"/>
              </a:rPr>
              <a:t>- 42 AMS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4" b="-1"/>
          <a:stretch/>
        </p:blipFill>
        <p:spPr>
          <a:xfrm>
            <a:off x="102679" y="2552970"/>
            <a:ext cx="8866634" cy="21977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Pfeil nach rechts 20"/>
          <p:cNvSpPr/>
          <p:nvPr/>
        </p:nvSpPr>
        <p:spPr>
          <a:xfrm rot="5400000">
            <a:off x="2748042" y="3254507"/>
            <a:ext cx="462668" cy="354482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 rot="5400000">
            <a:off x="3161597" y="3254507"/>
            <a:ext cx="462668" cy="354482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 rot="5400000">
            <a:off x="4535964" y="3254507"/>
            <a:ext cx="462668" cy="354482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rechts 32"/>
          <p:cNvSpPr/>
          <p:nvPr/>
        </p:nvSpPr>
        <p:spPr>
          <a:xfrm rot="5400000">
            <a:off x="5170744" y="3243271"/>
            <a:ext cx="462668" cy="354482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rechts 33"/>
          <p:cNvSpPr/>
          <p:nvPr/>
        </p:nvSpPr>
        <p:spPr>
          <a:xfrm rot="5400000">
            <a:off x="3971967" y="3087821"/>
            <a:ext cx="462670" cy="66538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0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251520" y="2375759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Gravettian technocomplex of the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Cantabrian Region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forms according to our knowledge a homogenous unit showing a broad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bandwidth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local adaptation covering nearly 10.000 years (34.000-24.000)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662652" y="3022090"/>
            <a:ext cx="4379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same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timeframe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least five global climatic events are expected to have had a significant effect on the environment of the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Cantabrian Region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4572000" y="2276872"/>
            <a:ext cx="0" cy="406920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67544" y="2516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 smtClean="0">
                <a:solidFill>
                  <a:schemeClr val="bg1"/>
                </a:solidFill>
              </a:rPr>
              <a:t>Situation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hteck 22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hteck 25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2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3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nhaltsplatzhalter 2"/>
          <p:cNvSpPr txBox="1">
            <a:spLocks/>
          </p:cNvSpPr>
          <p:nvPr/>
        </p:nvSpPr>
        <p:spPr>
          <a:xfrm>
            <a:off x="457200" y="3068960"/>
            <a:ext cx="8229600" cy="305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(How) have Gravettian hunter-gatherers </a:t>
            </a:r>
            <a:r>
              <a:rPr lang="de-DE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been</a:t>
            </a:r>
            <a:r>
              <a:rPr lang="de-D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affected</a:t>
            </a:r>
            <a:r>
              <a:rPr lang="de-D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de-D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environmental </a:t>
            </a:r>
            <a:r>
              <a:rPr lang="de-DE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fluctuation</a:t>
            </a:r>
            <a:r>
              <a:rPr lang="de-D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endParaRPr lang="de-DE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sz="40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7544" y="2516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 err="1" smtClean="0">
                <a:solidFill>
                  <a:schemeClr val="bg1"/>
                </a:solidFill>
              </a:rPr>
              <a:t>Question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2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27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7544" y="2516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 smtClean="0">
                <a:solidFill>
                  <a:schemeClr val="bg1"/>
                </a:solidFill>
              </a:rPr>
              <a:t>Different </a:t>
            </a:r>
            <a:r>
              <a:rPr lang="de-DE" sz="3600" b="1" dirty="0" err="1" smtClean="0">
                <a:solidFill>
                  <a:schemeClr val="bg1"/>
                </a:solidFill>
              </a:rPr>
              <a:t>Possible</a:t>
            </a:r>
            <a:r>
              <a:rPr lang="de-DE" sz="3600" b="1" dirty="0" smtClean="0">
                <a:solidFill>
                  <a:schemeClr val="bg1"/>
                </a:solidFill>
              </a:rPr>
              <a:t> Scenarios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2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2432223" y="2216281"/>
            <a:ext cx="42530" cy="3817089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16" name="Gerade Verbindung 15"/>
          <p:cNvCxnSpPr/>
          <p:nvPr/>
        </p:nvCxnSpPr>
        <p:spPr>
          <a:xfrm>
            <a:off x="3623070" y="2641584"/>
            <a:ext cx="0" cy="3902148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cxnSp>
        <p:nvCxnSpPr>
          <p:cNvPr id="17" name="Gerade Verbindung 16"/>
          <p:cNvCxnSpPr/>
          <p:nvPr/>
        </p:nvCxnSpPr>
        <p:spPr>
          <a:xfrm>
            <a:off x="4253935" y="2641584"/>
            <a:ext cx="0" cy="3902148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cxnSp>
        <p:nvCxnSpPr>
          <p:cNvPr id="18" name="Gerade Verbindung 17"/>
          <p:cNvCxnSpPr/>
          <p:nvPr/>
        </p:nvCxnSpPr>
        <p:spPr>
          <a:xfrm>
            <a:off x="5721228" y="2641584"/>
            <a:ext cx="0" cy="3902148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cxnSp>
        <p:nvCxnSpPr>
          <p:cNvPr id="26" name="Gerade Verbindung 25"/>
          <p:cNvCxnSpPr/>
          <p:nvPr/>
        </p:nvCxnSpPr>
        <p:spPr>
          <a:xfrm>
            <a:off x="6869544" y="2641584"/>
            <a:ext cx="0" cy="3902148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sp>
        <p:nvSpPr>
          <p:cNvPr id="27" name="Rechteck 26"/>
          <p:cNvSpPr/>
          <p:nvPr/>
        </p:nvSpPr>
        <p:spPr>
          <a:xfrm>
            <a:off x="3708131" y="2737276"/>
            <a:ext cx="414670" cy="3689497"/>
          </a:xfrm>
          <a:prstGeom prst="rect">
            <a:avLst/>
          </a:prstGeom>
          <a:pattFill prst="pct5">
            <a:fgClr>
              <a:sysClr val="window" lastClr="FFFFFF"/>
            </a:fgClr>
            <a:bgClr>
              <a:schemeClr val="tx1">
                <a:lumMod val="65000"/>
                <a:lumOff val="35000"/>
              </a:schemeClr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5855909" y="2737275"/>
            <a:ext cx="900222" cy="3689497"/>
          </a:xfrm>
          <a:prstGeom prst="rect">
            <a:avLst/>
          </a:prstGeom>
          <a:pattFill prst="pct5">
            <a:fgClr>
              <a:sysClr val="window" lastClr="FFFFFF"/>
            </a:fgClr>
            <a:bgClr>
              <a:schemeClr val="tx1">
                <a:lumMod val="65000"/>
                <a:lumOff val="35000"/>
              </a:schemeClr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2102614" y="5671863"/>
            <a:ext cx="5518298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30" name="Gerade Verbindung 29"/>
          <p:cNvCxnSpPr/>
          <p:nvPr/>
        </p:nvCxnSpPr>
        <p:spPr>
          <a:xfrm>
            <a:off x="2570446" y="4582023"/>
            <a:ext cx="4774019" cy="0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31" name="Freihandform 30"/>
          <p:cNvSpPr/>
          <p:nvPr/>
        </p:nvSpPr>
        <p:spPr>
          <a:xfrm>
            <a:off x="2570446" y="2894937"/>
            <a:ext cx="4455042" cy="1426591"/>
          </a:xfrm>
          <a:custGeom>
            <a:avLst/>
            <a:gdLst>
              <a:gd name="connsiteX0" fmla="*/ 0 w 4455042"/>
              <a:gd name="connsiteY0" fmla="*/ 131277 h 1426591"/>
              <a:gd name="connsiteX1" fmla="*/ 946298 w 4455042"/>
              <a:gd name="connsiteY1" fmla="*/ 3687 h 1426591"/>
              <a:gd name="connsiteX2" fmla="*/ 1254642 w 4455042"/>
              <a:gd name="connsiteY2" fmla="*/ 258868 h 1426591"/>
              <a:gd name="connsiteX3" fmla="*/ 1626781 w 4455042"/>
              <a:gd name="connsiteY3" fmla="*/ 290766 h 1426591"/>
              <a:gd name="connsiteX4" fmla="*/ 2137144 w 4455042"/>
              <a:gd name="connsiteY4" fmla="*/ 1258329 h 1426591"/>
              <a:gd name="connsiteX5" fmla="*/ 3083442 w 4455042"/>
              <a:gd name="connsiteY5" fmla="*/ 1354022 h 1426591"/>
              <a:gd name="connsiteX6" fmla="*/ 3668233 w 4455042"/>
              <a:gd name="connsiteY6" fmla="*/ 492784 h 1426591"/>
              <a:gd name="connsiteX7" fmla="*/ 4455042 w 4455042"/>
              <a:gd name="connsiteY7" fmla="*/ 110012 h 1426591"/>
              <a:gd name="connsiteX8" fmla="*/ 4455042 w 4455042"/>
              <a:gd name="connsiteY8" fmla="*/ 110012 h 142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5042" h="1426591">
                <a:moveTo>
                  <a:pt x="0" y="131277"/>
                </a:moveTo>
                <a:cubicBezTo>
                  <a:pt x="368595" y="56849"/>
                  <a:pt x="737191" y="-17578"/>
                  <a:pt x="946298" y="3687"/>
                </a:cubicBezTo>
                <a:cubicBezTo>
                  <a:pt x="1155405" y="24952"/>
                  <a:pt x="1141228" y="211022"/>
                  <a:pt x="1254642" y="258868"/>
                </a:cubicBezTo>
                <a:cubicBezTo>
                  <a:pt x="1368056" y="306715"/>
                  <a:pt x="1479697" y="124189"/>
                  <a:pt x="1626781" y="290766"/>
                </a:cubicBezTo>
                <a:cubicBezTo>
                  <a:pt x="1773865" y="457343"/>
                  <a:pt x="1894367" y="1081120"/>
                  <a:pt x="2137144" y="1258329"/>
                </a:cubicBezTo>
                <a:cubicBezTo>
                  <a:pt x="2379921" y="1435538"/>
                  <a:pt x="2828261" y="1481613"/>
                  <a:pt x="3083442" y="1354022"/>
                </a:cubicBezTo>
                <a:cubicBezTo>
                  <a:pt x="3338624" y="1226431"/>
                  <a:pt x="3439633" y="700119"/>
                  <a:pt x="3668233" y="492784"/>
                </a:cubicBezTo>
                <a:cubicBezTo>
                  <a:pt x="3896833" y="285449"/>
                  <a:pt x="4455042" y="110012"/>
                  <a:pt x="4455042" y="110012"/>
                </a:cubicBezTo>
                <a:lnTo>
                  <a:pt x="4455042" y="110012"/>
                </a:lnTo>
              </a:path>
            </a:pathLst>
          </a:cu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2602344" y="4904460"/>
            <a:ext cx="4742121" cy="582737"/>
            <a:chOff x="2602344" y="4904460"/>
            <a:chExt cx="4742121" cy="582737"/>
          </a:xfrm>
        </p:grpSpPr>
        <p:cxnSp>
          <p:nvCxnSpPr>
            <p:cNvPr id="33" name="Gerade Verbindung 32"/>
            <p:cNvCxnSpPr/>
            <p:nvPr/>
          </p:nvCxnSpPr>
          <p:spPr>
            <a:xfrm>
              <a:off x="2602344" y="4904460"/>
              <a:ext cx="1020726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4" name="Gerade Verbindung 33"/>
            <p:cNvCxnSpPr/>
            <p:nvPr/>
          </p:nvCxnSpPr>
          <p:spPr>
            <a:xfrm>
              <a:off x="3623070" y="4904460"/>
              <a:ext cx="0" cy="45720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5" name="Gerade Verbindung 34"/>
            <p:cNvCxnSpPr/>
            <p:nvPr/>
          </p:nvCxnSpPr>
          <p:spPr>
            <a:xfrm>
              <a:off x="3623070" y="5361660"/>
              <a:ext cx="630865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6" name="Gerade Verbindung 35"/>
            <p:cNvCxnSpPr/>
            <p:nvPr/>
          </p:nvCxnSpPr>
          <p:spPr>
            <a:xfrm flipV="1">
              <a:off x="4253935" y="5133060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7" name="Gerade Verbindung 36"/>
            <p:cNvCxnSpPr/>
            <p:nvPr/>
          </p:nvCxnSpPr>
          <p:spPr>
            <a:xfrm>
              <a:off x="4253935" y="5133060"/>
              <a:ext cx="1601974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8" name="Gerade Verbindung 37"/>
            <p:cNvCxnSpPr/>
            <p:nvPr/>
          </p:nvCxnSpPr>
          <p:spPr>
            <a:xfrm>
              <a:off x="5855909" y="5133060"/>
              <a:ext cx="0" cy="354137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9" name="Gerade Verbindung 38"/>
            <p:cNvCxnSpPr/>
            <p:nvPr/>
          </p:nvCxnSpPr>
          <p:spPr>
            <a:xfrm>
              <a:off x="5855909" y="5487197"/>
              <a:ext cx="900222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40" name="Gerade Verbindung 39"/>
            <p:cNvCxnSpPr/>
            <p:nvPr/>
          </p:nvCxnSpPr>
          <p:spPr>
            <a:xfrm flipV="1">
              <a:off x="6756131" y="4904460"/>
              <a:ext cx="0" cy="582737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41" name="Gerade Verbindung 40"/>
            <p:cNvCxnSpPr/>
            <p:nvPr/>
          </p:nvCxnSpPr>
          <p:spPr>
            <a:xfrm>
              <a:off x="6756131" y="4904460"/>
              <a:ext cx="588334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097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259652" y="1864409"/>
            <a:ext cx="417646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+mj-lt"/>
              <a:buAutoNum type="romanUcPeriod"/>
            </a:pPr>
            <a:endParaRPr lang="en-GB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spcAft>
                <a:spcPts val="1800"/>
              </a:spcAft>
              <a:buFont typeface="+mj-lt"/>
              <a:buAutoNum type="romanUcPeriod"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Gravettian hunter-gatherer society was relatively unaffected and had to be therefore highly </a:t>
            </a:r>
            <a:r>
              <a:rPr lang="en-GB" sz="2600" b="1" dirty="0">
                <a:solidFill>
                  <a:srgbClr val="FF0000"/>
                </a:solidFill>
              </a:rPr>
              <a:t>resilient</a:t>
            </a:r>
            <a:r>
              <a:rPr lang="en-GB" sz="2600" dirty="0">
                <a:solidFill>
                  <a:srgbClr val="FF0000"/>
                </a:solidFill>
              </a:rPr>
              <a:t> 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toward environmental 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fluctuations</a:t>
            </a: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436116" y="2456795"/>
            <a:ext cx="46387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 startAt="2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Significant changes</a:t>
            </a:r>
            <a:b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happened, that are not clearly visible in the archaeological record. The Gravettian hunter-gatherers have actually been affected and were repeatedly 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adapting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altered environments- </a:t>
            </a:r>
            <a:r>
              <a:rPr lang="en-US" sz="2600" b="1" dirty="0" smtClean="0">
                <a:solidFill>
                  <a:srgbClr val="FF0000"/>
                </a:solidFill>
              </a:rPr>
              <a:t>lower resilience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 err="1" smtClean="0">
                <a:solidFill>
                  <a:schemeClr val="bg1"/>
                </a:solidFill>
              </a:rPr>
              <a:t>Two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Hypotheses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2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8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641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681076"/>
            <a:ext cx="7772400" cy="3096344"/>
          </a:xfrm>
        </p:spPr>
        <p:txBody>
          <a:bodyPr>
            <a:normAutofit/>
          </a:bodyPr>
          <a:lstStyle/>
          <a:p>
            <a:pPr lvl="0" algn="l"/>
            <a:r>
              <a:rPr lang="de-DE" b="1" dirty="0" smtClean="0">
                <a:solidFill>
                  <a:prstClr val="white"/>
                </a:solidFill>
              </a:rPr>
              <a:t>Modeling </a:t>
            </a:r>
            <a:r>
              <a:rPr lang="de-DE" b="1" dirty="0">
                <a:solidFill>
                  <a:prstClr val="white"/>
                </a:solidFill>
              </a:rPr>
              <a:t/>
            </a:r>
            <a:br>
              <a:rPr lang="de-DE" b="1" dirty="0">
                <a:solidFill>
                  <a:prstClr val="white"/>
                </a:solidFill>
              </a:rPr>
            </a:br>
            <a:r>
              <a:rPr lang="de-DE" b="1" dirty="0" smtClean="0">
                <a:solidFill>
                  <a:prstClr val="white"/>
                </a:solidFill>
              </a:rPr>
              <a:t>Adaptive </a:t>
            </a:r>
            <a:br>
              <a:rPr lang="de-DE" b="1" dirty="0" smtClean="0">
                <a:solidFill>
                  <a:prstClr val="white"/>
                </a:solidFill>
              </a:rPr>
            </a:br>
            <a:r>
              <a:rPr lang="de-DE" b="1" dirty="0" smtClean="0">
                <a:solidFill>
                  <a:prstClr val="white"/>
                </a:solidFill>
              </a:rPr>
              <a:t>Hunter-</a:t>
            </a:r>
            <a:r>
              <a:rPr lang="de-DE" b="1" dirty="0" err="1" smtClean="0">
                <a:solidFill>
                  <a:prstClr val="white"/>
                </a:solidFill>
              </a:rPr>
              <a:t>Gatherer</a:t>
            </a:r>
            <a:r>
              <a:rPr lang="de-DE" b="1" dirty="0" smtClean="0">
                <a:solidFill>
                  <a:prstClr val="white"/>
                </a:solidFill>
              </a:rPr>
              <a:t> </a:t>
            </a:r>
            <a:br>
              <a:rPr lang="de-DE" b="1" dirty="0" smtClean="0">
                <a:solidFill>
                  <a:prstClr val="white"/>
                </a:solidFill>
              </a:rPr>
            </a:br>
            <a:r>
              <a:rPr lang="de-DE" b="1" dirty="0" err="1" smtClean="0">
                <a:solidFill>
                  <a:prstClr val="white"/>
                </a:solidFill>
              </a:rPr>
              <a:t>Societies</a:t>
            </a:r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7236296" y="221783"/>
            <a:ext cx="158417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20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92280" y="47667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3</a:t>
            </a:r>
            <a:endParaRPr lang="en-US" sz="54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7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96" y="4443443"/>
            <a:ext cx="2565700" cy="17281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13" y="2464664"/>
            <a:ext cx="2565700" cy="17281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45" y="4473158"/>
            <a:ext cx="2493692" cy="16984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89" y="2492896"/>
            <a:ext cx="2532191" cy="167806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3" y="4473158"/>
            <a:ext cx="2572283" cy="18635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5" y="1717674"/>
            <a:ext cx="2667000" cy="22479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851665" y="1996769"/>
            <a:ext cx="272063" cy="20809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Gerade Verbindung 23"/>
          <p:cNvCxnSpPr/>
          <p:nvPr/>
        </p:nvCxnSpPr>
        <p:spPr>
          <a:xfrm flipH="1">
            <a:off x="518993" y="2204864"/>
            <a:ext cx="1332672" cy="22385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2123729" y="2204864"/>
            <a:ext cx="967547" cy="22385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3397962" y="2045711"/>
            <a:ext cx="130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Topography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428724" y="6237556"/>
            <a:ext cx="112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Eco </a:t>
            </a:r>
            <a:r>
              <a:rPr lang="de-DE" dirty="0" err="1" smtClean="0"/>
              <a:t>Zones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6032897" y="1858165"/>
            <a:ext cx="3215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Vegetation Cover</a:t>
            </a:r>
          </a:p>
          <a:p>
            <a:r>
              <a:rPr lang="en-GB" dirty="0" smtClean="0"/>
              <a:t>Stadial – Interstadial Conditions</a:t>
            </a:r>
            <a:endParaRPr lang="en-GB" dirty="0"/>
          </a:p>
        </p:txBody>
      </p:sp>
      <p:sp>
        <p:nvSpPr>
          <p:cNvPr id="29" name="Rechteck 28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467544" y="2516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 smtClean="0">
                <a:solidFill>
                  <a:schemeClr val="bg1"/>
                </a:solidFill>
              </a:rPr>
              <a:t>Modeling Environments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hteck 32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hteck 35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3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1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042148" cy="639269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283968" y="443711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60-90d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691680" y="378904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90-120d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7544" y="2516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 smtClean="0">
                <a:solidFill>
                  <a:schemeClr val="bg1"/>
                </a:solidFill>
              </a:rPr>
              <a:t>Environmental Data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3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5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96" y="4797152"/>
            <a:ext cx="2565700" cy="17281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13" y="2464664"/>
            <a:ext cx="2565700" cy="17281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38" y="5013176"/>
            <a:ext cx="2493692" cy="16984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82" y="3032914"/>
            <a:ext cx="2532191" cy="167806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3" y="4473158"/>
            <a:ext cx="2572283" cy="18635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5" y="1717674"/>
            <a:ext cx="2667000" cy="22479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851665" y="1996769"/>
            <a:ext cx="272063" cy="20809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Gerade Verbindung 23"/>
          <p:cNvCxnSpPr/>
          <p:nvPr/>
        </p:nvCxnSpPr>
        <p:spPr>
          <a:xfrm flipH="1">
            <a:off x="518993" y="2204864"/>
            <a:ext cx="1332672" cy="22385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2123729" y="2204864"/>
            <a:ext cx="967547" cy="22385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3397962" y="2045711"/>
            <a:ext cx="130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Topography</a:t>
            </a:r>
            <a:endParaRPr lang="de-DE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3428141" y="4412044"/>
            <a:ext cx="112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Eco </a:t>
            </a:r>
            <a:r>
              <a:rPr lang="de-DE" b="1" dirty="0" err="1" smtClean="0"/>
              <a:t>Zones</a:t>
            </a:r>
            <a:endParaRPr lang="de-DE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6300192" y="2022364"/>
            <a:ext cx="294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Vegetation Cover</a:t>
            </a:r>
          </a:p>
          <a:p>
            <a:r>
              <a:rPr lang="en-GB" b="1" dirty="0" err="1" smtClean="0"/>
              <a:t>Stadial</a:t>
            </a:r>
            <a:r>
              <a:rPr lang="en-GB" b="1" dirty="0" smtClean="0"/>
              <a:t>–Interstadial Conditions</a:t>
            </a:r>
            <a:endParaRPr lang="en-GB" b="1" dirty="0"/>
          </a:p>
        </p:txBody>
      </p:sp>
      <p:sp>
        <p:nvSpPr>
          <p:cNvPr id="29" name="Rechteck 28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467544" y="2516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 smtClean="0">
                <a:solidFill>
                  <a:schemeClr val="bg1"/>
                </a:solidFill>
              </a:rPr>
              <a:t>Modeling Environments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hteck 32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hteck 35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3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71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Introduction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7" name="Textfeld 216"/>
          <p:cNvSpPr txBox="1"/>
          <p:nvPr/>
        </p:nvSpPr>
        <p:spPr>
          <a:xfrm>
            <a:off x="683568" y="2060848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“Integrating Spatial Contexts”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Spatial Context: topography, potential resource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ources, neighboring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ites showing human activities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21804" y="3412514"/>
            <a:ext cx="77768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Aimes</a:t>
            </a:r>
            <a:r>
              <a:rPr lang="de-D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r>
              <a:rPr lang="de-D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Argue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importance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 </a:t>
            </a:r>
            <a:r>
              <a:rPr lang="de-DE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perspectives</a:t>
            </a:r>
            <a:r>
              <a:rPr lang="de-D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better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understanding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about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wider </a:t>
            </a:r>
            <a:r>
              <a:rPr lang="de-DE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socio-ecological</a:t>
            </a:r>
            <a:r>
              <a:rPr lang="de-D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contexts</a:t>
            </a:r>
            <a:r>
              <a:rPr lang="de-D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dynamics</a:t>
            </a:r>
            <a:endParaRPr lang="de-DE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de-DE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de-DE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heoretical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associated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de-DE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ethodological</a:t>
            </a:r>
            <a:r>
              <a:rPr lang="de-D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</a:t>
            </a:r>
            <a:r>
              <a:rPr lang="de-D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escribe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nalyze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regional-</a:t>
            </a:r>
            <a:r>
              <a:rPr lang="de-DE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cale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-term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socio-ecological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dynamics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mbedd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ocal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findings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200" dirty="0" smtClean="0">
                <a:solidFill>
                  <a:srgbClr val="FF0000"/>
                </a:solidFill>
              </a:rPr>
              <a:t>(from cave </a:t>
            </a:r>
            <a:r>
              <a:rPr lang="de-DE" sz="2200" dirty="0" err="1" smtClean="0">
                <a:solidFill>
                  <a:srgbClr val="FF0000"/>
                </a:solidFill>
              </a:rPr>
              <a:t>and</a:t>
            </a:r>
            <a:r>
              <a:rPr lang="de-DE" sz="2200" dirty="0" smtClean="0">
                <a:solidFill>
                  <a:srgbClr val="FF0000"/>
                </a:solidFill>
              </a:rPr>
              <a:t> open </a:t>
            </a:r>
            <a:r>
              <a:rPr lang="de-DE" sz="2200" dirty="0" err="1" smtClean="0">
                <a:solidFill>
                  <a:srgbClr val="FF0000"/>
                </a:solidFill>
              </a:rPr>
              <a:t>air</a:t>
            </a:r>
            <a:r>
              <a:rPr lang="de-DE" sz="2200" dirty="0" smtClean="0">
                <a:solidFill>
                  <a:srgbClr val="FF0000"/>
                </a:solidFill>
              </a:rPr>
              <a:t> sites) 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into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larger </a:t>
            </a:r>
            <a:r>
              <a:rPr lang="de-DE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de-DE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ontexts</a:t>
            </a:r>
            <a:endParaRPr lang="de-DE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-33266" y="1865918"/>
            <a:ext cx="9177266" cy="50914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-33266" y="1865918"/>
            <a:ext cx="9177266" cy="50914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3"/>
          <a:srcRect l="27149" t="42839" r="10954" b="29441"/>
          <a:stretch/>
        </p:blipFill>
        <p:spPr>
          <a:xfrm>
            <a:off x="0" y="3282961"/>
            <a:ext cx="6571247" cy="1655352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4"/>
          <a:srcRect l="26320" t="37303" r="11310" b="35817"/>
          <a:stretch/>
        </p:blipFill>
        <p:spPr>
          <a:xfrm>
            <a:off x="31830" y="5066821"/>
            <a:ext cx="6610472" cy="1602539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31830" y="2270269"/>
            <a:ext cx="886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Testing scenarios of interstadial–</a:t>
            </a:r>
            <a:r>
              <a:rPr lang="en-US" sz="2400" b="1" dirty="0" err="1" smtClean="0">
                <a:solidFill>
                  <a:schemeClr val="bg1"/>
                </a:solidFill>
              </a:rPr>
              <a:t>stadial</a:t>
            </a:r>
            <a:r>
              <a:rPr lang="en-US" sz="2400" b="1" dirty="0" smtClean="0">
                <a:solidFill>
                  <a:schemeClr val="bg1"/>
                </a:solidFill>
              </a:rPr>
              <a:t> changes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el 1"/>
          <p:cNvSpPr txBox="1">
            <a:spLocks/>
          </p:cNvSpPr>
          <p:nvPr/>
        </p:nvSpPr>
        <p:spPr>
          <a:xfrm>
            <a:off x="467544" y="2516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 err="1" smtClean="0">
                <a:solidFill>
                  <a:schemeClr val="bg1"/>
                </a:solidFill>
              </a:rPr>
              <a:t>Simulating</a:t>
            </a:r>
            <a:r>
              <a:rPr lang="de-DE" sz="3600" b="1" dirty="0" smtClean="0">
                <a:solidFill>
                  <a:schemeClr val="bg1"/>
                </a:solidFill>
              </a:rPr>
              <a:t> Scenarios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hteck 38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hteck 4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3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571247" y="3282961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Agents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representing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‘flexible’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hunter-gatherers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6571247" y="5100583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Agents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representing ‘specialized’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hunter-gatherers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-33266" y="1865918"/>
            <a:ext cx="9177266" cy="50914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-33266" y="1865918"/>
            <a:ext cx="9177266" cy="50914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feld 26"/>
          <p:cNvSpPr txBox="1"/>
          <p:nvPr/>
        </p:nvSpPr>
        <p:spPr>
          <a:xfrm>
            <a:off x="28600" y="242948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Agents representing ‘flexible’ hunter-gatherers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3"/>
          <a:srcRect l="33463" t="22281" r="18815" b="20600"/>
          <a:stretch/>
        </p:blipFill>
        <p:spPr>
          <a:xfrm>
            <a:off x="-28911" y="3587769"/>
            <a:ext cx="4256209" cy="2865567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4"/>
          <a:srcRect l="30628" t="16401" r="17871" b="20601"/>
          <a:stretch/>
        </p:blipFill>
        <p:spPr>
          <a:xfrm>
            <a:off x="4779512" y="3600381"/>
            <a:ext cx="4146295" cy="2852955"/>
          </a:xfrm>
          <a:prstGeom prst="rect">
            <a:avLst/>
          </a:prstGeom>
        </p:spPr>
      </p:pic>
      <p:sp>
        <p:nvSpPr>
          <p:cNvPr id="31" name="Gestreifter Pfeil nach rechts 30"/>
          <p:cNvSpPr/>
          <p:nvPr/>
        </p:nvSpPr>
        <p:spPr>
          <a:xfrm rot="10800000">
            <a:off x="1612776" y="4196638"/>
            <a:ext cx="1333639" cy="43204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Gestreifter Pfeil nach rechts 31"/>
          <p:cNvSpPr/>
          <p:nvPr/>
        </p:nvSpPr>
        <p:spPr>
          <a:xfrm rot="5400000">
            <a:off x="6353452" y="4669903"/>
            <a:ext cx="1333639" cy="43204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467544" y="2516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 smtClean="0">
                <a:solidFill>
                  <a:schemeClr val="bg1"/>
                </a:solidFill>
              </a:rPr>
              <a:t>Emerging Mobility Patterns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hteck 3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hteck 39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3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779512" y="240358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Agents representing ‘specialized’ hunter-gatherers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hteck 29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el 1"/>
          <p:cNvSpPr txBox="1">
            <a:spLocks/>
          </p:cNvSpPr>
          <p:nvPr/>
        </p:nvSpPr>
        <p:spPr>
          <a:xfrm>
            <a:off x="467544" y="2516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 smtClean="0">
                <a:solidFill>
                  <a:schemeClr val="bg1"/>
                </a:solidFill>
              </a:rPr>
              <a:t>Advantage </a:t>
            </a:r>
            <a:r>
              <a:rPr lang="de-DE" sz="3600" b="1" dirty="0" err="1" smtClean="0">
                <a:solidFill>
                  <a:schemeClr val="bg1"/>
                </a:solidFill>
              </a:rPr>
              <a:t>of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br>
              <a:rPr lang="de-DE" sz="3600" b="1" dirty="0" smtClean="0">
                <a:solidFill>
                  <a:schemeClr val="bg1"/>
                </a:solidFill>
              </a:rPr>
            </a:br>
            <a:r>
              <a:rPr lang="de-DE" sz="3600" b="1" dirty="0" smtClean="0">
                <a:solidFill>
                  <a:schemeClr val="bg1"/>
                </a:solidFill>
              </a:rPr>
              <a:t>Regional-</a:t>
            </a:r>
            <a:r>
              <a:rPr lang="de-DE" sz="3600" b="1" dirty="0" err="1" smtClean="0">
                <a:solidFill>
                  <a:schemeClr val="bg1"/>
                </a:solidFill>
              </a:rPr>
              <a:t>Scale</a:t>
            </a:r>
            <a:r>
              <a:rPr lang="de-DE" sz="3600" b="1" dirty="0" smtClean="0">
                <a:solidFill>
                  <a:schemeClr val="bg1"/>
                </a:solidFill>
              </a:rPr>
              <a:t> Modeling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hteck 33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hteck 3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3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99592" y="2132856"/>
            <a:ext cx="7614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Cave </a:t>
            </a:r>
            <a:r>
              <a:rPr lang="de-DE" sz="2200" dirty="0" err="1" smtClean="0"/>
              <a:t>sites</a:t>
            </a:r>
            <a:r>
              <a:rPr lang="de-DE" sz="2200" dirty="0" smtClean="0"/>
              <a:t> </a:t>
            </a:r>
            <a:r>
              <a:rPr lang="de-DE" sz="2200" dirty="0" err="1" smtClean="0"/>
              <a:t>provide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most</a:t>
            </a:r>
            <a:r>
              <a:rPr lang="de-DE" sz="2200" dirty="0" smtClean="0"/>
              <a:t> </a:t>
            </a:r>
            <a:r>
              <a:rPr lang="de-DE" sz="2200" dirty="0" err="1" smtClean="0"/>
              <a:t>important</a:t>
            </a:r>
            <a:r>
              <a:rPr lang="de-DE" sz="2200" dirty="0" smtClean="0"/>
              <a:t> </a:t>
            </a:r>
            <a:r>
              <a:rPr lang="de-DE" sz="2200" dirty="0" err="1" smtClean="0"/>
              <a:t>archaeological</a:t>
            </a:r>
            <a:r>
              <a:rPr lang="de-DE" sz="2200" dirty="0" smtClean="0"/>
              <a:t> </a:t>
            </a:r>
            <a:r>
              <a:rPr lang="de-DE" sz="2200" dirty="0" err="1" smtClean="0"/>
              <a:t>source</a:t>
            </a:r>
            <a:endParaRPr lang="de-DE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Open air sites, exposed to harsher erosion conditions or covered under alluvial sediments, are more difficult to be identified and can rarely compete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err="1" smtClean="0"/>
              <a:t>Nevertheless</a:t>
            </a:r>
            <a:r>
              <a:rPr lang="de-DE" sz="2200" dirty="0" smtClean="0"/>
              <a:t>, open </a:t>
            </a:r>
            <a:r>
              <a:rPr lang="de-DE" sz="2200" dirty="0" err="1" smtClean="0"/>
              <a:t>air</a:t>
            </a:r>
            <a:r>
              <a:rPr lang="de-DE" sz="2200" dirty="0" smtClean="0"/>
              <a:t> sites probably </a:t>
            </a:r>
            <a:r>
              <a:rPr lang="de-DE" sz="2200" dirty="0" err="1" smtClean="0"/>
              <a:t>have</a:t>
            </a:r>
            <a:r>
              <a:rPr lang="de-DE" sz="2200" dirty="0" smtClean="0"/>
              <a:t> </a:t>
            </a:r>
            <a:r>
              <a:rPr lang="de-DE" sz="2200" dirty="0" err="1" smtClean="0"/>
              <a:t>been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quantitatively</a:t>
            </a:r>
            <a:r>
              <a:rPr lang="de-DE" sz="2200" dirty="0" smtClean="0"/>
              <a:t> most relevant form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residence</a:t>
            </a:r>
            <a:endParaRPr lang="de-DE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/>
          </a:p>
          <a:p>
            <a:r>
              <a:rPr lang="de-DE" sz="2200" b="1" dirty="0" smtClean="0"/>
              <a:t>Advantages </a:t>
            </a:r>
            <a:r>
              <a:rPr lang="de-DE" sz="2200" b="1" dirty="0" err="1" smtClean="0"/>
              <a:t>of</a:t>
            </a:r>
            <a:r>
              <a:rPr lang="de-DE" sz="2200" b="1" dirty="0" smtClean="0"/>
              <a:t> regional-</a:t>
            </a:r>
            <a:r>
              <a:rPr lang="de-DE" sz="2200" b="1" dirty="0" err="1" smtClean="0"/>
              <a:t>scale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agent-based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simulation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models</a:t>
            </a:r>
            <a:endParaRPr lang="de-DE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Modeling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archaeological</a:t>
            </a:r>
            <a:r>
              <a:rPr lang="de-DE" sz="2200" dirty="0" smtClean="0"/>
              <a:t> – </a:t>
            </a:r>
            <a:r>
              <a:rPr lang="de-DE" sz="2200" dirty="0" err="1" smtClean="0"/>
              <a:t>until</a:t>
            </a:r>
            <a:r>
              <a:rPr lang="de-DE" sz="2200" dirty="0" smtClean="0"/>
              <a:t> </a:t>
            </a:r>
            <a:r>
              <a:rPr lang="de-DE" sz="2200" dirty="0" err="1" smtClean="0"/>
              <a:t>now</a:t>
            </a:r>
            <a:r>
              <a:rPr lang="de-DE" sz="2200" dirty="0" smtClean="0"/>
              <a:t> - not </a:t>
            </a:r>
            <a:r>
              <a:rPr lang="de-DE" sz="2200" dirty="0" err="1" smtClean="0"/>
              <a:t>detectable</a:t>
            </a:r>
            <a:r>
              <a:rPr lang="de-DE" sz="2200" dirty="0" smtClean="0"/>
              <a:t> open </a:t>
            </a:r>
            <a:r>
              <a:rPr lang="de-DE" sz="2200" dirty="0" err="1" smtClean="0"/>
              <a:t>field</a:t>
            </a:r>
            <a:r>
              <a:rPr lang="de-DE" sz="2200" dirty="0" smtClean="0"/>
              <a:t> </a:t>
            </a:r>
            <a:r>
              <a:rPr lang="de-DE" sz="2200" dirty="0" err="1" smtClean="0"/>
              <a:t>sites</a:t>
            </a:r>
            <a:endParaRPr lang="de-DE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Accounting </a:t>
            </a:r>
            <a:r>
              <a:rPr lang="de-DE" sz="2200" dirty="0" err="1" smtClean="0"/>
              <a:t>complex</a:t>
            </a:r>
            <a:r>
              <a:rPr lang="de-DE" sz="2200" dirty="0" smtClean="0"/>
              <a:t> </a:t>
            </a:r>
            <a:r>
              <a:rPr lang="de-DE" sz="2200" dirty="0" err="1" smtClean="0"/>
              <a:t>locally</a:t>
            </a:r>
            <a:r>
              <a:rPr lang="de-DE" sz="2200" dirty="0" smtClean="0"/>
              <a:t> </a:t>
            </a:r>
            <a:r>
              <a:rPr lang="de-DE" sz="2200" dirty="0" err="1" smtClean="0"/>
              <a:t>diversified</a:t>
            </a:r>
            <a:r>
              <a:rPr lang="de-DE" sz="2200" dirty="0" smtClean="0"/>
              <a:t> land-</a:t>
            </a:r>
            <a:r>
              <a:rPr lang="de-DE" sz="2200" dirty="0" err="1" smtClean="0"/>
              <a:t>use</a:t>
            </a:r>
            <a:r>
              <a:rPr lang="de-DE" sz="2200" dirty="0" smtClean="0"/>
              <a:t> </a:t>
            </a:r>
            <a:r>
              <a:rPr lang="de-DE" sz="2200" dirty="0" err="1" smtClean="0"/>
              <a:t>strategies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systems</a:t>
            </a:r>
            <a:r>
              <a:rPr lang="de-DE" sz="2200" dirty="0" smtClean="0"/>
              <a:t> </a:t>
            </a:r>
            <a:r>
              <a:rPr lang="de-DE" sz="2200" dirty="0" err="1" smtClean="0"/>
              <a:t>considering</a:t>
            </a:r>
            <a:r>
              <a:rPr lang="de-DE" sz="2200" dirty="0" smtClean="0"/>
              <a:t> cave </a:t>
            </a:r>
            <a:r>
              <a:rPr lang="de-DE" sz="2200" dirty="0" err="1" smtClean="0"/>
              <a:t>and</a:t>
            </a:r>
            <a:r>
              <a:rPr lang="de-DE" sz="2200" dirty="0" smtClean="0"/>
              <a:t> open-</a:t>
            </a:r>
            <a:r>
              <a:rPr lang="de-DE" sz="2200" dirty="0" err="1" smtClean="0"/>
              <a:t>field</a:t>
            </a:r>
            <a:r>
              <a:rPr lang="de-DE" sz="2200" dirty="0" smtClean="0"/>
              <a:t> </a:t>
            </a:r>
            <a:r>
              <a:rPr lang="de-DE" sz="2200" dirty="0" err="1" smtClean="0"/>
              <a:t>sites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262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Arrizaba</a:t>
            </a:r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-33266" y="1865918"/>
            <a:ext cx="9177266" cy="50914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31590" y="1257922"/>
            <a:ext cx="3214957" cy="5351165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5566322" y="2326025"/>
            <a:ext cx="463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Ametzagaina- Arrizabalaga et al.  2014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/>
          <a:stretch/>
        </p:blipFill>
        <p:spPr>
          <a:xfrm>
            <a:off x="3008495" y="3837507"/>
            <a:ext cx="6135505" cy="3119884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610841" y="6516652"/>
            <a:ext cx="463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Morín - Bradtmöller 2015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" name="Gestreifter Pfeil nach rechts 6"/>
          <p:cNvSpPr/>
          <p:nvPr/>
        </p:nvSpPr>
        <p:spPr>
          <a:xfrm rot="11649724">
            <a:off x="5684707" y="5065314"/>
            <a:ext cx="1333639" cy="43204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Gestreifter Pfeil nach rechts 26"/>
          <p:cNvSpPr/>
          <p:nvPr/>
        </p:nvSpPr>
        <p:spPr>
          <a:xfrm rot="9497471">
            <a:off x="2262068" y="3601595"/>
            <a:ext cx="1333639" cy="43204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el 1"/>
          <p:cNvSpPr txBox="1">
            <a:spLocks/>
          </p:cNvSpPr>
          <p:nvPr/>
        </p:nvSpPr>
        <p:spPr>
          <a:xfrm>
            <a:off x="467544" y="2516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 smtClean="0">
                <a:solidFill>
                  <a:schemeClr val="bg1"/>
                </a:solidFill>
              </a:rPr>
              <a:t>Back </a:t>
            </a:r>
            <a:r>
              <a:rPr lang="de-DE" sz="3600" b="1" dirty="0" err="1" smtClean="0">
                <a:solidFill>
                  <a:schemeClr val="bg1"/>
                </a:solidFill>
              </a:rPr>
              <a:t>to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the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Archaeological</a:t>
            </a:r>
            <a:r>
              <a:rPr lang="de-DE" sz="3600" b="1" dirty="0" smtClean="0">
                <a:solidFill>
                  <a:schemeClr val="bg1"/>
                </a:solidFill>
              </a:rPr>
              <a:t> Data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hteck 33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hteck 3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3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53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467544" y="2516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Summary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83568" y="1746195"/>
            <a:ext cx="7776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makes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sense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always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‚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bigger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picture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b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(1) Embedding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conditions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actions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within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wider relevant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affecting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(2) More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independence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regarding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particularities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de-DE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archaeological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interpretations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benefit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Complex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Adaptive System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theory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b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(1)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prehistorical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phases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change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stability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b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(2)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Shifting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attention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towards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processes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b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(3) Providing an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useful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working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concept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language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(e.g. adaptive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cycles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positive and negative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feedback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Agent-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Based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Modeling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archaeological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interpretations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b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(1) The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complex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computational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(2) ABM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fantastic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sandbox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conduct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hypotheses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2808312" cy="66247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131840" y="116632"/>
            <a:ext cx="5856622" cy="6624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7483" y="764704"/>
            <a:ext cx="4678288" cy="247570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Agent-Based Modeling of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Hunter-Gatherer </a:t>
            </a:r>
            <a:r>
              <a:rPr lang="en-US" b="1" dirty="0">
                <a:solidFill>
                  <a:schemeClr val="bg1"/>
                </a:solidFill>
              </a:rPr>
              <a:t>Adaptive Strategies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51920" y="3717032"/>
            <a:ext cx="4067944" cy="916988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Martin </a:t>
            </a:r>
            <a:r>
              <a:rPr lang="en-US" sz="2400" dirty="0" err="1" smtClean="0">
                <a:solidFill>
                  <a:schemeClr val="bg1"/>
                </a:solidFill>
              </a:rPr>
              <a:t>Solich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Marcel </a:t>
            </a:r>
            <a:r>
              <a:rPr lang="en-US" sz="2400" dirty="0" err="1" smtClean="0">
                <a:solidFill>
                  <a:schemeClr val="bg1"/>
                </a:solidFill>
              </a:rPr>
              <a:t>Bradtmöller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620688"/>
            <a:ext cx="4678288" cy="583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nside-</a:t>
            </a:r>
          </a:p>
          <a:p>
            <a:pPr algn="l"/>
            <a:r>
              <a:rPr lang="de-DE" b="1" dirty="0" smtClean="0">
                <a:solidFill>
                  <a:schemeClr val="bg1"/>
                </a:solidFill>
              </a:rPr>
              <a:t>Outside</a:t>
            </a:r>
          </a:p>
          <a:p>
            <a:pPr algn="l"/>
            <a:r>
              <a:rPr lang="de-DE" b="1" dirty="0" smtClean="0">
                <a:solidFill>
                  <a:schemeClr val="bg1"/>
                </a:solidFill>
              </a:rPr>
              <a:t>Workshop</a:t>
            </a:r>
            <a:endParaRPr lang="en-US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r>
              <a:rPr lang="de-DE" b="1" dirty="0" smtClean="0">
                <a:solidFill>
                  <a:schemeClr val="bg1"/>
                </a:solidFill>
              </a:rPr>
              <a:t>2016</a:t>
            </a: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r>
              <a:rPr lang="de-DE" b="1" dirty="0" smtClean="0">
                <a:solidFill>
                  <a:schemeClr val="bg1"/>
                </a:solidFill>
              </a:rPr>
              <a:t>Cologne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99392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73172" y="1142289"/>
            <a:ext cx="8059267" cy="13709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latin typeface="Adobe Heiti Std R" pitchFamily="34" charset="-128"/>
                <a:ea typeface="Adobe Heiti Std R" pitchFamily="34" charset="-128"/>
              </a:rPr>
              <a:t>	</a:t>
            </a:r>
            <a:r>
              <a:rPr lang="de-DE" sz="1600" b="1" dirty="0" smtClean="0">
                <a:latin typeface="Adobe Heiti Std R" pitchFamily="34" charset="-128"/>
                <a:ea typeface="Adobe Heiti Std R" pitchFamily="34" charset="-128"/>
              </a:rPr>
              <a:t>	</a:t>
            </a:r>
            <a:r>
              <a:rPr lang="en-US" sz="2800" b="1" dirty="0" smtClean="0">
                <a:solidFill>
                  <a:prstClr val="white"/>
                </a:solidFill>
              </a:rPr>
              <a:t>Hunter-Gatherer Societies as Complex</a:t>
            </a:r>
            <a:br>
              <a:rPr lang="en-US" sz="2800" b="1" dirty="0" smtClean="0">
                <a:solidFill>
                  <a:prstClr val="white"/>
                </a:solidFill>
              </a:rPr>
            </a:br>
            <a:r>
              <a:rPr lang="en-US" sz="2800" b="1" dirty="0" smtClean="0">
                <a:solidFill>
                  <a:prstClr val="white"/>
                </a:solidFill>
              </a:rPr>
              <a:t>		Adaptive Systems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55576" y="1273763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 smtClean="0">
                <a:solidFill>
                  <a:schemeClr val="bg1">
                    <a:lumMod val="9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endParaRPr lang="en-US" sz="6600" b="1" dirty="0">
              <a:solidFill>
                <a:schemeClr val="bg1">
                  <a:lumMod val="9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02307" y="2757219"/>
            <a:ext cx="8030131" cy="1370945"/>
            <a:chOff x="502307" y="2757219"/>
            <a:chExt cx="8030131" cy="1370945"/>
          </a:xfrm>
        </p:grpSpPr>
        <p:sp>
          <p:nvSpPr>
            <p:cNvPr id="15" name="Rechteck 14"/>
            <p:cNvSpPr/>
            <p:nvPr/>
          </p:nvSpPr>
          <p:spPr>
            <a:xfrm>
              <a:off x="502307" y="2757219"/>
              <a:ext cx="8030131" cy="137094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de-DE" sz="2800" b="1" dirty="0" smtClean="0">
                  <a:solidFill>
                    <a:schemeClr val="bg1"/>
                  </a:solidFill>
                </a:rPr>
                <a:t>		The </a:t>
              </a:r>
              <a:r>
                <a:rPr lang="de-DE" sz="2800" b="1" dirty="0">
                  <a:solidFill>
                    <a:schemeClr val="bg1"/>
                  </a:solidFill>
                </a:rPr>
                <a:t>Case </a:t>
              </a:r>
              <a:r>
                <a:rPr lang="de-DE" sz="2800" b="1" dirty="0" err="1">
                  <a:solidFill>
                    <a:schemeClr val="bg1"/>
                  </a:solidFill>
                </a:rPr>
                <a:t>of</a:t>
              </a:r>
              <a:r>
                <a:rPr lang="de-DE" sz="2800" b="1" dirty="0">
                  <a:solidFill>
                    <a:schemeClr val="bg1"/>
                  </a:solidFill>
                </a:rPr>
                <a:t> </a:t>
              </a:r>
              <a:br>
                <a:rPr lang="de-DE" sz="2800" b="1" dirty="0">
                  <a:solidFill>
                    <a:schemeClr val="bg1"/>
                  </a:solidFill>
                </a:rPr>
              </a:br>
              <a:r>
                <a:rPr lang="de-DE" sz="2800" b="1" dirty="0" smtClean="0">
                  <a:solidFill>
                    <a:schemeClr val="bg1"/>
                  </a:solidFill>
                </a:rPr>
                <a:t>		Northern </a:t>
              </a:r>
              <a:r>
                <a:rPr lang="de-DE" sz="2800" b="1" dirty="0" smtClean="0">
                  <a:solidFill>
                    <a:schemeClr val="bg1"/>
                  </a:solidFill>
                </a:rPr>
                <a:t>Iberia </a:t>
              </a:r>
              <a:r>
                <a:rPr lang="de-DE" sz="2800" b="1" dirty="0" err="1" smtClean="0">
                  <a:solidFill>
                    <a:schemeClr val="bg1"/>
                  </a:solidFill>
                </a:rPr>
                <a:t>Gravettian</a:t>
              </a:r>
              <a:r>
                <a:rPr lang="de-DE" sz="2800" b="1" dirty="0" smtClean="0">
                  <a:solidFill>
                    <a:schemeClr val="bg1"/>
                  </a:solidFill>
                </a:rPr>
                <a:t> </a:t>
              </a:r>
              <a:endParaRPr lang="de-DE" sz="2800" b="1" dirty="0">
                <a:solidFill>
                  <a:prstClr val="white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75172" y="2888693"/>
              <a:ext cx="9361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600" b="1" dirty="0" smtClean="0">
                  <a:solidFill>
                    <a:schemeClr val="bg1">
                      <a:lumMod val="95000"/>
                    </a:schemeClr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2</a:t>
              </a:r>
              <a:endParaRPr lang="en-US" sz="6600" b="1" dirty="0">
                <a:solidFill>
                  <a:schemeClr val="bg1">
                    <a:lumMod val="9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494133" y="4418850"/>
            <a:ext cx="8038306" cy="1370945"/>
            <a:chOff x="494133" y="4418850"/>
            <a:chExt cx="8038306" cy="1370945"/>
          </a:xfrm>
        </p:grpSpPr>
        <p:sp>
          <p:nvSpPr>
            <p:cNvPr id="14" name="Rechteck 13"/>
            <p:cNvSpPr/>
            <p:nvPr/>
          </p:nvSpPr>
          <p:spPr>
            <a:xfrm>
              <a:off x="494133" y="4418850"/>
              <a:ext cx="8038306" cy="137094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de-DE" sz="2800" b="1" dirty="0" smtClean="0">
                  <a:solidFill>
                    <a:prstClr val="white"/>
                  </a:solidFill>
                </a:rPr>
                <a:t>		Modeling</a:t>
              </a:r>
              <a:r>
                <a:rPr lang="de-DE" sz="2800" b="1" dirty="0">
                  <a:solidFill>
                    <a:prstClr val="white"/>
                  </a:solidFill>
                </a:rPr>
                <a:t/>
              </a:r>
              <a:br>
                <a:rPr lang="de-DE" sz="2800" b="1" dirty="0">
                  <a:solidFill>
                    <a:prstClr val="white"/>
                  </a:solidFill>
                </a:rPr>
              </a:br>
              <a:r>
                <a:rPr lang="de-DE" sz="2800" b="1" dirty="0" smtClean="0">
                  <a:solidFill>
                    <a:prstClr val="white"/>
                  </a:solidFill>
                </a:rPr>
                <a:t>		Adaptive </a:t>
              </a:r>
              <a:r>
                <a:rPr lang="de-DE" sz="2800" b="1" dirty="0">
                  <a:solidFill>
                    <a:prstClr val="white"/>
                  </a:solidFill>
                </a:rPr>
                <a:t>Hunter-</a:t>
              </a:r>
              <a:r>
                <a:rPr lang="de-DE" sz="2800" b="1" dirty="0" err="1">
                  <a:solidFill>
                    <a:prstClr val="white"/>
                  </a:solidFill>
                </a:rPr>
                <a:t>Gatherer</a:t>
              </a:r>
              <a:r>
                <a:rPr lang="de-DE" sz="2800" b="1" dirty="0">
                  <a:solidFill>
                    <a:prstClr val="white"/>
                  </a:solidFill>
                </a:rPr>
                <a:t> </a:t>
              </a:r>
              <a:r>
                <a:rPr lang="de-DE" sz="2800" b="1" dirty="0" err="1" smtClean="0">
                  <a:solidFill>
                    <a:prstClr val="white"/>
                  </a:solidFill>
                </a:rPr>
                <a:t>Societies</a:t>
              </a:r>
              <a:endParaRPr lang="de-DE" sz="28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5172" y="4550324"/>
              <a:ext cx="9361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600" b="1" dirty="0" smtClean="0">
                  <a:solidFill>
                    <a:schemeClr val="bg1">
                      <a:lumMod val="95000"/>
                    </a:schemeClr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3</a:t>
              </a:r>
              <a:endParaRPr lang="en-US" sz="6600" b="1" dirty="0">
                <a:solidFill>
                  <a:schemeClr val="bg1">
                    <a:lumMod val="9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06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641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828338"/>
            <a:ext cx="7772400" cy="3168352"/>
          </a:xfrm>
        </p:spPr>
        <p:txBody>
          <a:bodyPr>
            <a:normAutofit/>
          </a:bodyPr>
          <a:lstStyle/>
          <a:p>
            <a:pPr algn="l"/>
            <a:r>
              <a:rPr lang="de-DE" b="1" dirty="0" smtClean="0">
                <a:solidFill>
                  <a:schemeClr val="bg1"/>
                </a:solidFill>
              </a:rPr>
              <a:t>Hunter-</a:t>
            </a:r>
            <a:r>
              <a:rPr lang="de-DE" b="1" dirty="0" err="1" smtClean="0">
                <a:solidFill>
                  <a:schemeClr val="bg1"/>
                </a:solidFill>
              </a:rPr>
              <a:t>Gatherer</a:t>
            </a:r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err="1" smtClean="0">
                <a:solidFill>
                  <a:schemeClr val="bg1"/>
                </a:solidFill>
              </a:rPr>
              <a:t>Societies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as</a:t>
            </a:r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err="1" smtClean="0">
                <a:solidFill>
                  <a:schemeClr val="bg1"/>
                </a:solidFill>
              </a:rPr>
              <a:t>Complex</a:t>
            </a:r>
            <a:r>
              <a:rPr lang="de-DE" b="1" dirty="0" smtClean="0">
                <a:solidFill>
                  <a:schemeClr val="bg1"/>
                </a:solidFill>
              </a:rPr>
              <a:t> Adaptive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Systems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7092280" y="47667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endParaRPr lang="en-US" sz="5400" b="1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4418499" y="1916832"/>
            <a:ext cx="4725501" cy="4941168"/>
            <a:chOff x="4418499" y="1916832"/>
            <a:chExt cx="4725501" cy="4941168"/>
          </a:xfrm>
        </p:grpSpPr>
        <p:sp>
          <p:nvSpPr>
            <p:cNvPr id="218" name="Rechteck 217"/>
            <p:cNvSpPr/>
            <p:nvPr/>
          </p:nvSpPr>
          <p:spPr>
            <a:xfrm>
              <a:off x="4418499" y="1916832"/>
              <a:ext cx="4725501" cy="494116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6644097" y="2469374"/>
              <a:ext cx="193240" cy="500925"/>
              <a:chOff x="6644096" y="2142208"/>
              <a:chExt cx="274305" cy="828092"/>
            </a:xfrm>
          </p:grpSpPr>
          <p:sp>
            <p:nvSpPr>
              <p:cNvPr id="3" name="Ellipse 2"/>
              <p:cNvSpPr/>
              <p:nvPr/>
            </p:nvSpPr>
            <p:spPr>
              <a:xfrm>
                <a:off x="6673236" y="214220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ussdiagramm: Alternativer Prozess 5"/>
              <p:cNvSpPr/>
              <p:nvPr/>
            </p:nvSpPr>
            <p:spPr>
              <a:xfrm>
                <a:off x="6644096" y="2394236"/>
                <a:ext cx="274305" cy="288032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rapezoid 6"/>
              <p:cNvSpPr/>
              <p:nvPr/>
            </p:nvSpPr>
            <p:spPr>
              <a:xfrm rot="10800000">
                <a:off x="6688167" y="2682268"/>
                <a:ext cx="186161" cy="288032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uppieren 22"/>
            <p:cNvGrpSpPr/>
            <p:nvPr/>
          </p:nvGrpSpPr>
          <p:grpSpPr>
            <a:xfrm>
              <a:off x="7092280" y="2349587"/>
              <a:ext cx="193240" cy="500925"/>
              <a:chOff x="6644096" y="2142208"/>
              <a:chExt cx="274305" cy="828092"/>
            </a:xfrm>
          </p:grpSpPr>
          <p:sp>
            <p:nvSpPr>
              <p:cNvPr id="24" name="Ellipse 23"/>
              <p:cNvSpPr/>
              <p:nvPr/>
            </p:nvSpPr>
            <p:spPr>
              <a:xfrm>
                <a:off x="6673236" y="214220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ussdiagramm: Alternativer Prozess 24"/>
              <p:cNvSpPr/>
              <p:nvPr/>
            </p:nvSpPr>
            <p:spPr>
              <a:xfrm>
                <a:off x="6644096" y="2394236"/>
                <a:ext cx="274305" cy="288032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rapezoid 25"/>
              <p:cNvSpPr/>
              <p:nvPr/>
            </p:nvSpPr>
            <p:spPr>
              <a:xfrm rot="10800000">
                <a:off x="6688167" y="2682268"/>
                <a:ext cx="186161" cy="288032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uppieren 26"/>
            <p:cNvGrpSpPr/>
            <p:nvPr/>
          </p:nvGrpSpPr>
          <p:grpSpPr>
            <a:xfrm>
              <a:off x="6210216" y="2328023"/>
              <a:ext cx="193240" cy="500925"/>
              <a:chOff x="6644096" y="2142208"/>
              <a:chExt cx="274305" cy="828092"/>
            </a:xfrm>
          </p:grpSpPr>
          <p:sp>
            <p:nvSpPr>
              <p:cNvPr id="28" name="Ellipse 27"/>
              <p:cNvSpPr/>
              <p:nvPr/>
            </p:nvSpPr>
            <p:spPr>
              <a:xfrm>
                <a:off x="6673236" y="214220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ussdiagramm: Alternativer Prozess 28"/>
              <p:cNvSpPr/>
              <p:nvPr/>
            </p:nvSpPr>
            <p:spPr>
              <a:xfrm>
                <a:off x="6644096" y="2394236"/>
                <a:ext cx="274305" cy="288032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rapezoid 29"/>
              <p:cNvSpPr/>
              <p:nvPr/>
            </p:nvSpPr>
            <p:spPr>
              <a:xfrm rot="10800000">
                <a:off x="6688167" y="2682268"/>
                <a:ext cx="186161" cy="288032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uppieren 30"/>
            <p:cNvGrpSpPr/>
            <p:nvPr/>
          </p:nvGrpSpPr>
          <p:grpSpPr>
            <a:xfrm>
              <a:off x="6481904" y="2033787"/>
              <a:ext cx="193240" cy="500925"/>
              <a:chOff x="6644096" y="2142208"/>
              <a:chExt cx="274305" cy="82809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6673236" y="214220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ussdiagramm: Alternativer Prozess 32"/>
              <p:cNvSpPr/>
              <p:nvPr/>
            </p:nvSpPr>
            <p:spPr>
              <a:xfrm>
                <a:off x="6644096" y="2394236"/>
                <a:ext cx="274305" cy="288032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rapezoid 33"/>
              <p:cNvSpPr/>
              <p:nvPr/>
            </p:nvSpPr>
            <p:spPr>
              <a:xfrm rot="10800000">
                <a:off x="6688167" y="2682268"/>
                <a:ext cx="186161" cy="288032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uppieren 34"/>
            <p:cNvGrpSpPr/>
            <p:nvPr/>
          </p:nvGrpSpPr>
          <p:grpSpPr>
            <a:xfrm>
              <a:off x="6851188" y="2034475"/>
              <a:ext cx="193240" cy="500925"/>
              <a:chOff x="6644096" y="2142208"/>
              <a:chExt cx="274305" cy="828092"/>
            </a:xfrm>
          </p:grpSpPr>
          <p:sp>
            <p:nvSpPr>
              <p:cNvPr id="36" name="Ellipse 35"/>
              <p:cNvSpPr/>
              <p:nvPr/>
            </p:nvSpPr>
            <p:spPr>
              <a:xfrm>
                <a:off x="6673236" y="214220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ussdiagramm: Alternativer Prozess 36"/>
              <p:cNvSpPr/>
              <p:nvPr/>
            </p:nvSpPr>
            <p:spPr>
              <a:xfrm>
                <a:off x="6644096" y="2394236"/>
                <a:ext cx="274305" cy="288032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rapezoid 37"/>
              <p:cNvSpPr/>
              <p:nvPr/>
            </p:nvSpPr>
            <p:spPr>
              <a:xfrm rot="10800000">
                <a:off x="6688167" y="2682268"/>
                <a:ext cx="186161" cy="288032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Rechteck 4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Hunter-Gatherer Adaptation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17" name="Textfeld 216"/>
          <p:cNvSpPr txBox="1"/>
          <p:nvPr/>
        </p:nvSpPr>
        <p:spPr>
          <a:xfrm>
            <a:off x="107504" y="3175579"/>
            <a:ext cx="4176464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Adaptation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reflected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efficient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optimal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behavioral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strategies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individuals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given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</a:t>
            </a:r>
            <a:r>
              <a:rPr lang="de-DE" sz="18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85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Towards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optimality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tending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adaptive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behavioral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strategies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driven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>
              <a:spcAft>
                <a:spcPts val="1200"/>
              </a:spcAft>
            </a:pP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(1)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evolutionary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smtClean="0">
                <a:solidFill>
                  <a:srgbClr val="FF0000"/>
                </a:solidFill>
              </a:rPr>
              <a:t>-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evolved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cognitive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capacities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compare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potential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outcomes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and/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endParaRPr lang="de-DE" sz="18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(2) </a:t>
            </a:r>
            <a:r>
              <a:rPr lang="de-DE" sz="18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cultural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trait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selection</a:t>
            </a:r>
            <a:r>
              <a:rPr lang="de-DE" sz="1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1" name="Textfeld 220"/>
          <p:cNvSpPr txBox="1"/>
          <p:nvPr/>
        </p:nvSpPr>
        <p:spPr>
          <a:xfrm>
            <a:off x="4674029" y="3156309"/>
            <a:ext cx="4176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Adaptation as a individual-, group- and society-level process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Group and/or society-level properties coordinating human behavior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Institutionalization</a:t>
            </a:r>
            <a:r>
              <a:rPr lang="en-US" sz="2000" dirty="0" smtClean="0">
                <a:solidFill>
                  <a:schemeClr val="bg1"/>
                </a:solidFill>
              </a:rPr>
              <a:t> of social or human-nature interactions resulting in an increasing efficiency and/or a higher resilience </a:t>
            </a:r>
          </a:p>
        </p:txBody>
      </p:sp>
      <p:pic>
        <p:nvPicPr>
          <p:cNvPr id="1026" name="Picture 2" descr="C:\Users\Martin\AppData\Local\Microsoft\Windows\INetCache\IE\M04IUN95\136793459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31" y="2132856"/>
            <a:ext cx="27430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Rechteck 207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 err="1" smtClean="0">
                <a:solidFill>
                  <a:schemeClr val="bg1"/>
                </a:solidFill>
              </a:rPr>
              <a:t>Complex</a:t>
            </a:r>
            <a:r>
              <a:rPr lang="de-DE" sz="3600" b="1" dirty="0" smtClean="0">
                <a:solidFill>
                  <a:schemeClr val="bg1"/>
                </a:solidFill>
              </a:rPr>
              <a:t> Systems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918750" y="3855137"/>
            <a:ext cx="1237928" cy="1347828"/>
            <a:chOff x="918750" y="3855137"/>
            <a:chExt cx="1237928" cy="1347828"/>
          </a:xfrm>
        </p:grpSpPr>
        <p:cxnSp>
          <p:nvCxnSpPr>
            <p:cNvPr id="256" name="Gerade Verbindung 255"/>
            <p:cNvCxnSpPr>
              <a:stCxn id="249" idx="0"/>
              <a:endCxn id="240" idx="4"/>
            </p:cNvCxnSpPr>
            <p:nvPr/>
          </p:nvCxnSpPr>
          <p:spPr>
            <a:xfrm flipH="1" flipV="1">
              <a:off x="2049144" y="4247032"/>
              <a:ext cx="46622" cy="2546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ieren 9"/>
            <p:cNvGrpSpPr/>
            <p:nvPr/>
          </p:nvGrpSpPr>
          <p:grpSpPr>
            <a:xfrm>
              <a:off x="918750" y="3855137"/>
              <a:ext cx="1237928" cy="1347828"/>
              <a:chOff x="918750" y="3855137"/>
              <a:chExt cx="1237928" cy="1347828"/>
            </a:xfrm>
          </p:grpSpPr>
          <p:grpSp>
            <p:nvGrpSpPr>
              <p:cNvPr id="3" name="Gruppieren 2"/>
              <p:cNvGrpSpPr/>
              <p:nvPr/>
            </p:nvGrpSpPr>
            <p:grpSpPr>
              <a:xfrm>
                <a:off x="918750" y="3855137"/>
                <a:ext cx="1237928" cy="1347828"/>
                <a:chOff x="918750" y="3855137"/>
                <a:chExt cx="1237928" cy="1347828"/>
              </a:xfrm>
            </p:grpSpPr>
            <p:sp>
              <p:nvSpPr>
                <p:cNvPr id="233" name="Ellipse 232"/>
                <p:cNvSpPr/>
                <p:nvPr/>
              </p:nvSpPr>
              <p:spPr>
                <a:xfrm>
                  <a:off x="1354612" y="5075462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Ellipse 236"/>
                <p:cNvSpPr/>
                <p:nvPr/>
              </p:nvSpPr>
              <p:spPr>
                <a:xfrm>
                  <a:off x="1829365" y="4755582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Ellipse 239"/>
                <p:cNvSpPr/>
                <p:nvPr/>
              </p:nvSpPr>
              <p:spPr>
                <a:xfrm>
                  <a:off x="1988233" y="4119530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Ellipse 240"/>
                <p:cNvSpPr/>
                <p:nvPr/>
              </p:nvSpPr>
              <p:spPr>
                <a:xfrm>
                  <a:off x="1784033" y="4941927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Ellipse 242"/>
                <p:cNvSpPr/>
                <p:nvPr/>
              </p:nvSpPr>
              <p:spPr>
                <a:xfrm>
                  <a:off x="1179233" y="4324169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Ellipse 244"/>
                <p:cNvSpPr/>
                <p:nvPr/>
              </p:nvSpPr>
              <p:spPr>
                <a:xfrm>
                  <a:off x="1821349" y="4012111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Ellipse 245"/>
                <p:cNvSpPr/>
                <p:nvPr/>
              </p:nvSpPr>
              <p:spPr>
                <a:xfrm>
                  <a:off x="1252795" y="3855137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Ellipse 246"/>
                <p:cNvSpPr/>
                <p:nvPr/>
              </p:nvSpPr>
              <p:spPr>
                <a:xfrm>
                  <a:off x="1007799" y="4380860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Ellipse 247"/>
                <p:cNvSpPr/>
                <p:nvPr/>
              </p:nvSpPr>
              <p:spPr>
                <a:xfrm>
                  <a:off x="1522731" y="4295027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Ellipse 248"/>
                <p:cNvSpPr/>
                <p:nvPr/>
              </p:nvSpPr>
              <p:spPr>
                <a:xfrm>
                  <a:off x="2034855" y="4501658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Ellipse 249"/>
                <p:cNvSpPr/>
                <p:nvPr/>
              </p:nvSpPr>
              <p:spPr>
                <a:xfrm>
                  <a:off x="918750" y="4927082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Ellipse 251"/>
                <p:cNvSpPr/>
                <p:nvPr/>
              </p:nvSpPr>
              <p:spPr>
                <a:xfrm>
                  <a:off x="1420224" y="4519716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4" name="Gerade Verbindung 53"/>
              <p:cNvCxnSpPr/>
              <p:nvPr/>
            </p:nvCxnSpPr>
            <p:spPr>
              <a:xfrm flipV="1">
                <a:off x="1510854" y="4403858"/>
                <a:ext cx="59436" cy="11585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Gerade Verbindung 264"/>
              <p:cNvCxnSpPr>
                <a:endCxn id="240" idx="1"/>
              </p:cNvCxnSpPr>
              <p:nvPr/>
            </p:nvCxnSpPr>
            <p:spPr>
              <a:xfrm>
                <a:off x="1935559" y="4119530"/>
                <a:ext cx="70515" cy="1867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Gerade Verbindung 266"/>
              <p:cNvCxnSpPr>
                <a:endCxn id="243" idx="2"/>
              </p:cNvCxnSpPr>
              <p:nvPr/>
            </p:nvCxnSpPr>
            <p:spPr>
              <a:xfrm flipV="1">
                <a:off x="1114939" y="4387921"/>
                <a:ext cx="64294" cy="4093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uppieren 5"/>
              <p:cNvGrpSpPr/>
              <p:nvPr/>
            </p:nvGrpSpPr>
            <p:grpSpPr>
              <a:xfrm>
                <a:off x="980018" y="3963968"/>
                <a:ext cx="1072677" cy="1175247"/>
                <a:chOff x="980018" y="3963968"/>
                <a:chExt cx="1072677" cy="1175247"/>
              </a:xfrm>
            </p:grpSpPr>
            <p:cxnSp>
              <p:nvCxnSpPr>
                <p:cNvPr id="254" name="Gerade Verbindung 253"/>
                <p:cNvCxnSpPr>
                  <a:stCxn id="241" idx="7"/>
                  <a:endCxn id="249" idx="3"/>
                </p:cNvCxnSpPr>
                <p:nvPr/>
              </p:nvCxnSpPr>
              <p:spPr>
                <a:xfrm flipV="1">
                  <a:off x="1888016" y="4610489"/>
                  <a:ext cx="164679" cy="35011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Gerade Verbindung 258"/>
                <p:cNvCxnSpPr>
                  <a:stCxn id="249" idx="2"/>
                </p:cNvCxnSpPr>
                <p:nvPr/>
              </p:nvCxnSpPr>
              <p:spPr>
                <a:xfrm flipH="1">
                  <a:off x="1552779" y="4565410"/>
                  <a:ext cx="482076" cy="1805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Gerade Verbindung 259"/>
                <p:cNvCxnSpPr>
                  <a:stCxn id="249" idx="2"/>
                  <a:endCxn id="250" idx="7"/>
                </p:cNvCxnSpPr>
                <p:nvPr/>
              </p:nvCxnSpPr>
              <p:spPr>
                <a:xfrm flipH="1">
                  <a:off x="1022732" y="4565410"/>
                  <a:ext cx="1012123" cy="38034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Gerade Verbindung 261"/>
                <p:cNvCxnSpPr>
                  <a:endCxn id="240" idx="3"/>
                </p:cNvCxnSpPr>
                <p:nvPr/>
              </p:nvCxnSpPr>
              <p:spPr>
                <a:xfrm flipV="1">
                  <a:off x="1535124" y="4228361"/>
                  <a:ext cx="470950" cy="32328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Gerade Verbindung 262"/>
                <p:cNvCxnSpPr/>
                <p:nvPr/>
              </p:nvCxnSpPr>
              <p:spPr>
                <a:xfrm flipV="1">
                  <a:off x="1611356" y="4098336"/>
                  <a:ext cx="233588" cy="21882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Gerade Verbindung 263"/>
                <p:cNvCxnSpPr>
                  <a:endCxn id="246" idx="3"/>
                </p:cNvCxnSpPr>
                <p:nvPr/>
              </p:nvCxnSpPr>
              <p:spPr>
                <a:xfrm flipV="1">
                  <a:off x="1072829" y="3963968"/>
                  <a:ext cx="197807" cy="41037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Gerade Verbindung 268"/>
                <p:cNvCxnSpPr>
                  <a:endCxn id="243" idx="0"/>
                </p:cNvCxnSpPr>
                <p:nvPr/>
              </p:nvCxnSpPr>
              <p:spPr>
                <a:xfrm flipH="1">
                  <a:off x="1240145" y="3988962"/>
                  <a:ext cx="77894" cy="33520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Gerade Verbindung 270"/>
                <p:cNvCxnSpPr>
                  <a:endCxn id="248" idx="2"/>
                </p:cNvCxnSpPr>
                <p:nvPr/>
              </p:nvCxnSpPr>
              <p:spPr>
                <a:xfrm flipV="1">
                  <a:off x="1283425" y="4358779"/>
                  <a:ext cx="239306" cy="1537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Gerade Verbindung 272"/>
                <p:cNvCxnSpPr>
                  <a:endCxn id="233" idx="2"/>
                </p:cNvCxnSpPr>
                <p:nvPr/>
              </p:nvCxnSpPr>
              <p:spPr>
                <a:xfrm>
                  <a:off x="1004467" y="5030672"/>
                  <a:ext cx="350145" cy="10854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Gerade Verbindung 274"/>
                <p:cNvCxnSpPr>
                  <a:endCxn id="252" idx="5"/>
                </p:cNvCxnSpPr>
                <p:nvPr/>
              </p:nvCxnSpPr>
              <p:spPr>
                <a:xfrm flipH="1" flipV="1">
                  <a:off x="1524206" y="4628547"/>
                  <a:ext cx="297143" cy="14562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Gerade Verbindung 277"/>
                <p:cNvCxnSpPr>
                  <a:endCxn id="241" idx="3"/>
                </p:cNvCxnSpPr>
                <p:nvPr/>
              </p:nvCxnSpPr>
              <p:spPr>
                <a:xfrm flipV="1">
                  <a:off x="1465938" y="5050758"/>
                  <a:ext cx="335936" cy="8845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Gerade Verbindung 279"/>
                <p:cNvCxnSpPr>
                  <a:endCxn id="247" idx="4"/>
                </p:cNvCxnSpPr>
                <p:nvPr/>
              </p:nvCxnSpPr>
              <p:spPr>
                <a:xfrm flipV="1">
                  <a:off x="980018" y="4508363"/>
                  <a:ext cx="88693" cy="411849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" name="Gruppieren 8"/>
          <p:cNvGrpSpPr/>
          <p:nvPr/>
        </p:nvGrpSpPr>
        <p:grpSpPr>
          <a:xfrm>
            <a:off x="1381313" y="3855137"/>
            <a:ext cx="1762891" cy="1418635"/>
            <a:chOff x="1381313" y="3855137"/>
            <a:chExt cx="1762891" cy="1418635"/>
          </a:xfrm>
        </p:grpSpPr>
        <p:sp>
          <p:nvSpPr>
            <p:cNvPr id="238" name="Ellipse 237"/>
            <p:cNvSpPr/>
            <p:nvPr/>
          </p:nvSpPr>
          <p:spPr>
            <a:xfrm>
              <a:off x="2514968" y="4814424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1381313" y="3855137"/>
              <a:ext cx="1762891" cy="1418635"/>
              <a:chOff x="1381313" y="3855137"/>
              <a:chExt cx="1762891" cy="1418635"/>
            </a:xfrm>
          </p:grpSpPr>
          <p:sp>
            <p:nvSpPr>
              <p:cNvPr id="231" name="Ellipse 230"/>
              <p:cNvSpPr/>
              <p:nvPr/>
            </p:nvSpPr>
            <p:spPr>
              <a:xfrm>
                <a:off x="2770222" y="4055778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Ellipse 231"/>
              <p:cNvSpPr/>
              <p:nvPr/>
            </p:nvSpPr>
            <p:spPr>
              <a:xfrm>
                <a:off x="2758747" y="4947959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Ellipse 233"/>
              <p:cNvSpPr/>
              <p:nvPr/>
            </p:nvSpPr>
            <p:spPr>
              <a:xfrm>
                <a:off x="2648399" y="4629291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Ellipse 234"/>
              <p:cNvSpPr/>
              <p:nvPr/>
            </p:nvSpPr>
            <p:spPr>
              <a:xfrm>
                <a:off x="2156677" y="5146269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Ellipse 235"/>
              <p:cNvSpPr/>
              <p:nvPr/>
            </p:nvSpPr>
            <p:spPr>
              <a:xfrm>
                <a:off x="3022381" y="4646669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Ellipse 238"/>
              <p:cNvSpPr/>
              <p:nvPr/>
            </p:nvSpPr>
            <p:spPr>
              <a:xfrm>
                <a:off x="2880436" y="4276503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Ellipse 241"/>
              <p:cNvSpPr/>
              <p:nvPr/>
            </p:nvSpPr>
            <p:spPr>
              <a:xfrm>
                <a:off x="2554152" y="4152679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Ellipse 243"/>
              <p:cNvSpPr/>
              <p:nvPr/>
            </p:nvSpPr>
            <p:spPr>
              <a:xfrm>
                <a:off x="2422950" y="3855137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Ellipse 250"/>
              <p:cNvSpPr/>
              <p:nvPr/>
            </p:nvSpPr>
            <p:spPr>
              <a:xfrm>
                <a:off x="2401464" y="4848694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Ellipse 252"/>
              <p:cNvSpPr/>
              <p:nvPr/>
            </p:nvSpPr>
            <p:spPr>
              <a:xfrm>
                <a:off x="2270263" y="4451671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8" name="Gerade Verbindung 287"/>
              <p:cNvCxnSpPr>
                <a:endCxn id="232" idx="1"/>
              </p:cNvCxnSpPr>
              <p:nvPr/>
            </p:nvCxnSpPr>
            <p:spPr>
              <a:xfrm>
                <a:off x="2619182" y="4920212"/>
                <a:ext cx="157406" cy="4641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uppieren 6"/>
              <p:cNvGrpSpPr/>
              <p:nvPr/>
            </p:nvGrpSpPr>
            <p:grpSpPr>
              <a:xfrm>
                <a:off x="1381313" y="3918889"/>
                <a:ext cx="1658909" cy="1291132"/>
                <a:chOff x="1381313" y="3918889"/>
                <a:chExt cx="1658909" cy="1291132"/>
              </a:xfrm>
            </p:grpSpPr>
            <p:cxnSp>
              <p:nvCxnSpPr>
                <p:cNvPr id="255" name="Gerade Verbindung 254"/>
                <p:cNvCxnSpPr>
                  <a:stCxn id="235" idx="1"/>
                  <a:endCxn id="249" idx="4"/>
                </p:cNvCxnSpPr>
                <p:nvPr/>
              </p:nvCxnSpPr>
              <p:spPr>
                <a:xfrm flipH="1" flipV="1">
                  <a:off x="2095766" y="4629161"/>
                  <a:ext cx="78751" cy="53578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Gerade Verbindung 256"/>
                <p:cNvCxnSpPr>
                  <a:stCxn id="249" idx="6"/>
                  <a:endCxn id="253" idx="2"/>
                </p:cNvCxnSpPr>
                <p:nvPr/>
              </p:nvCxnSpPr>
              <p:spPr>
                <a:xfrm flipV="1">
                  <a:off x="2156678" y="4515423"/>
                  <a:ext cx="113585" cy="4998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Gerade Verbindung 257"/>
                <p:cNvCxnSpPr>
                  <a:stCxn id="249" idx="5"/>
                  <a:endCxn id="238" idx="1"/>
                </p:cNvCxnSpPr>
                <p:nvPr/>
              </p:nvCxnSpPr>
              <p:spPr>
                <a:xfrm>
                  <a:off x="2138837" y="4610489"/>
                  <a:ext cx="393972" cy="22260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Gerade Verbindung 260"/>
                <p:cNvCxnSpPr>
                  <a:endCxn id="244" idx="2"/>
                </p:cNvCxnSpPr>
                <p:nvPr/>
              </p:nvCxnSpPr>
              <p:spPr>
                <a:xfrm flipV="1">
                  <a:off x="1381313" y="3918889"/>
                  <a:ext cx="1041637" cy="379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Gerade Verbindung 281"/>
                <p:cNvCxnSpPr>
                  <a:endCxn id="242" idx="3"/>
                </p:cNvCxnSpPr>
                <p:nvPr/>
              </p:nvCxnSpPr>
              <p:spPr>
                <a:xfrm flipV="1">
                  <a:off x="2372565" y="4261510"/>
                  <a:ext cx="199428" cy="19016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Gerade Verbindung 283"/>
                <p:cNvCxnSpPr/>
                <p:nvPr/>
              </p:nvCxnSpPr>
              <p:spPr>
                <a:xfrm flipV="1">
                  <a:off x="2263313" y="4960599"/>
                  <a:ext cx="138151" cy="20360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Gerade Verbindung 285"/>
                <p:cNvCxnSpPr>
                  <a:endCxn id="234" idx="2"/>
                </p:cNvCxnSpPr>
                <p:nvPr/>
              </p:nvCxnSpPr>
              <p:spPr>
                <a:xfrm>
                  <a:off x="2392086" y="4540416"/>
                  <a:ext cx="256313" cy="15262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Gerade Verbindung 288"/>
                <p:cNvCxnSpPr>
                  <a:endCxn id="232" idx="3"/>
                </p:cNvCxnSpPr>
                <p:nvPr/>
              </p:nvCxnSpPr>
              <p:spPr>
                <a:xfrm flipV="1">
                  <a:off x="2286980" y="5056790"/>
                  <a:ext cx="489608" cy="13987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Gerade Verbindung 289"/>
                <p:cNvCxnSpPr>
                  <a:endCxn id="242" idx="1"/>
                </p:cNvCxnSpPr>
                <p:nvPr/>
              </p:nvCxnSpPr>
              <p:spPr>
                <a:xfrm>
                  <a:off x="2514968" y="3982640"/>
                  <a:ext cx="57025" cy="18871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Gerade Verbindung 290"/>
                <p:cNvCxnSpPr>
                  <a:endCxn id="231" idx="1"/>
                </p:cNvCxnSpPr>
                <p:nvPr/>
              </p:nvCxnSpPr>
              <p:spPr>
                <a:xfrm>
                  <a:off x="2545301" y="3918889"/>
                  <a:ext cx="242762" cy="15556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Gerade Verbindung 291"/>
                <p:cNvCxnSpPr>
                  <a:endCxn id="235" idx="2"/>
                </p:cNvCxnSpPr>
                <p:nvPr/>
              </p:nvCxnSpPr>
              <p:spPr>
                <a:xfrm>
                  <a:off x="1902131" y="5040821"/>
                  <a:ext cx="254546" cy="16920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Gerade Verbindung 292"/>
                <p:cNvCxnSpPr>
                  <a:endCxn id="239" idx="0"/>
                </p:cNvCxnSpPr>
                <p:nvPr/>
              </p:nvCxnSpPr>
              <p:spPr>
                <a:xfrm>
                  <a:off x="2871585" y="4169158"/>
                  <a:ext cx="69763" cy="10734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Gerade Verbindung 293"/>
                <p:cNvCxnSpPr>
                  <a:endCxn id="239" idx="2"/>
                </p:cNvCxnSpPr>
                <p:nvPr/>
              </p:nvCxnSpPr>
              <p:spPr>
                <a:xfrm>
                  <a:off x="2682670" y="4236128"/>
                  <a:ext cx="197766" cy="10412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Gerade Verbindung 294"/>
                <p:cNvCxnSpPr>
                  <a:endCxn id="236" idx="1"/>
                </p:cNvCxnSpPr>
                <p:nvPr/>
              </p:nvCxnSpPr>
              <p:spPr>
                <a:xfrm>
                  <a:off x="2970064" y="4403859"/>
                  <a:ext cx="70158" cy="26148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Gerade Verbindung 295"/>
                <p:cNvCxnSpPr>
                  <a:endCxn id="236" idx="3"/>
                </p:cNvCxnSpPr>
                <p:nvPr/>
              </p:nvCxnSpPr>
              <p:spPr>
                <a:xfrm flipV="1">
                  <a:off x="2862734" y="4755500"/>
                  <a:ext cx="177488" cy="20510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Gerade Verbindung 296"/>
                <p:cNvCxnSpPr>
                  <a:endCxn id="239" idx="3"/>
                </p:cNvCxnSpPr>
                <p:nvPr/>
              </p:nvCxnSpPr>
              <p:spPr>
                <a:xfrm flipV="1">
                  <a:off x="2748250" y="4385334"/>
                  <a:ext cx="150027" cy="250149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5" name="Gruppieren 494"/>
          <p:cNvGrpSpPr/>
          <p:nvPr/>
        </p:nvGrpSpPr>
        <p:grpSpPr>
          <a:xfrm>
            <a:off x="639272" y="2163532"/>
            <a:ext cx="2654137" cy="1188866"/>
            <a:chOff x="639272" y="2318706"/>
            <a:chExt cx="2654137" cy="1188866"/>
          </a:xfrm>
        </p:grpSpPr>
        <p:sp>
          <p:nvSpPr>
            <p:cNvPr id="89" name="Ellipse 88"/>
            <p:cNvSpPr/>
            <p:nvPr/>
          </p:nvSpPr>
          <p:spPr>
            <a:xfrm>
              <a:off x="1262612" y="2420888"/>
              <a:ext cx="523187" cy="50405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Ellipse 468"/>
            <p:cNvSpPr/>
            <p:nvPr/>
          </p:nvSpPr>
          <p:spPr>
            <a:xfrm>
              <a:off x="639272" y="2924944"/>
              <a:ext cx="523187" cy="5040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Ellipse 469"/>
            <p:cNvSpPr/>
            <p:nvPr/>
          </p:nvSpPr>
          <p:spPr>
            <a:xfrm>
              <a:off x="2770222" y="2684148"/>
              <a:ext cx="523187" cy="50405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Gerade Verbindung 92"/>
            <p:cNvCxnSpPr/>
            <p:nvPr/>
          </p:nvCxnSpPr>
          <p:spPr>
            <a:xfrm flipV="1">
              <a:off x="2138837" y="2999888"/>
              <a:ext cx="652920" cy="25565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Ellipse 470"/>
            <p:cNvSpPr/>
            <p:nvPr/>
          </p:nvSpPr>
          <p:spPr>
            <a:xfrm>
              <a:off x="1817017" y="3003516"/>
              <a:ext cx="523187" cy="50405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8" name="Gerade Verbindung 477"/>
            <p:cNvCxnSpPr/>
            <p:nvPr/>
          </p:nvCxnSpPr>
          <p:spPr>
            <a:xfrm>
              <a:off x="1144219" y="3253506"/>
              <a:ext cx="652920" cy="20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Gerade Verbindung 479"/>
            <p:cNvCxnSpPr>
              <a:endCxn id="89" idx="3"/>
            </p:cNvCxnSpPr>
            <p:nvPr/>
          </p:nvCxnSpPr>
          <p:spPr>
            <a:xfrm flipV="1">
              <a:off x="1089179" y="2851127"/>
              <a:ext cx="250052" cy="1487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Gerade Verbindung 481"/>
            <p:cNvCxnSpPr>
              <a:endCxn id="472" idx="2"/>
            </p:cNvCxnSpPr>
            <p:nvPr/>
          </p:nvCxnSpPr>
          <p:spPr>
            <a:xfrm flipV="1">
              <a:off x="1770030" y="2570734"/>
              <a:ext cx="284699" cy="7617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Gerade Verbindung 483"/>
            <p:cNvCxnSpPr>
              <a:endCxn id="470" idx="1"/>
            </p:cNvCxnSpPr>
            <p:nvPr/>
          </p:nvCxnSpPr>
          <p:spPr>
            <a:xfrm>
              <a:off x="2588169" y="2608820"/>
              <a:ext cx="258672" cy="1491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Gerade Verbindung 485"/>
            <p:cNvCxnSpPr>
              <a:endCxn id="471" idx="1"/>
            </p:cNvCxnSpPr>
            <p:nvPr/>
          </p:nvCxnSpPr>
          <p:spPr>
            <a:xfrm>
              <a:off x="1719645" y="2851127"/>
              <a:ext cx="173991" cy="22620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Gerade Verbindung 487"/>
            <p:cNvCxnSpPr/>
            <p:nvPr/>
          </p:nvCxnSpPr>
          <p:spPr>
            <a:xfrm flipV="1">
              <a:off x="2131855" y="2646906"/>
              <a:ext cx="155125" cy="3479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Ellipse 471"/>
            <p:cNvSpPr/>
            <p:nvPr/>
          </p:nvSpPr>
          <p:spPr>
            <a:xfrm>
              <a:off x="2054729" y="2318706"/>
              <a:ext cx="523187" cy="50405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827584" y="5273772"/>
            <a:ext cx="2434062" cy="1416328"/>
            <a:chOff x="827584" y="5273772"/>
            <a:chExt cx="2434062" cy="1416328"/>
          </a:xfrm>
        </p:grpSpPr>
        <p:grpSp>
          <p:nvGrpSpPr>
            <p:cNvPr id="298" name="Gruppieren 297"/>
            <p:cNvGrpSpPr/>
            <p:nvPr/>
          </p:nvGrpSpPr>
          <p:grpSpPr>
            <a:xfrm>
              <a:off x="827584" y="5797396"/>
              <a:ext cx="1026793" cy="679463"/>
              <a:chOff x="918750" y="3718233"/>
              <a:chExt cx="2225454" cy="1418635"/>
            </a:xfrm>
          </p:grpSpPr>
          <p:sp>
            <p:nvSpPr>
              <p:cNvPr id="299" name="Ellipse 298"/>
              <p:cNvSpPr/>
              <p:nvPr/>
            </p:nvSpPr>
            <p:spPr>
              <a:xfrm>
                <a:off x="2770222" y="3918874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Ellipse 299"/>
              <p:cNvSpPr/>
              <p:nvPr/>
            </p:nvSpPr>
            <p:spPr>
              <a:xfrm>
                <a:off x="2758747" y="4811055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Ellipse 300"/>
              <p:cNvSpPr/>
              <p:nvPr/>
            </p:nvSpPr>
            <p:spPr>
              <a:xfrm>
                <a:off x="1354612" y="4938558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Ellipse 301"/>
              <p:cNvSpPr/>
              <p:nvPr/>
            </p:nvSpPr>
            <p:spPr>
              <a:xfrm>
                <a:off x="2648399" y="4492387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2156677" y="5009365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Ellipse 303"/>
              <p:cNvSpPr/>
              <p:nvPr/>
            </p:nvSpPr>
            <p:spPr>
              <a:xfrm>
                <a:off x="3022381" y="4509765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Ellipse 304"/>
              <p:cNvSpPr/>
              <p:nvPr/>
            </p:nvSpPr>
            <p:spPr>
              <a:xfrm>
                <a:off x="1829365" y="4618678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Ellipse 305"/>
              <p:cNvSpPr/>
              <p:nvPr/>
            </p:nvSpPr>
            <p:spPr>
              <a:xfrm>
                <a:off x="2514968" y="4677520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Ellipse 306"/>
              <p:cNvSpPr/>
              <p:nvPr/>
            </p:nvSpPr>
            <p:spPr>
              <a:xfrm>
                <a:off x="2880436" y="4139599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Ellipse 307"/>
              <p:cNvSpPr/>
              <p:nvPr/>
            </p:nvSpPr>
            <p:spPr>
              <a:xfrm>
                <a:off x="1988233" y="3982626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1784033" y="4805023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Ellipse 309"/>
              <p:cNvSpPr/>
              <p:nvPr/>
            </p:nvSpPr>
            <p:spPr>
              <a:xfrm>
                <a:off x="2554152" y="4015775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1179233" y="4187265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Ellipse 311"/>
              <p:cNvSpPr/>
              <p:nvPr/>
            </p:nvSpPr>
            <p:spPr>
              <a:xfrm>
                <a:off x="2422950" y="3718233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1821349" y="3875207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Ellipse 313"/>
              <p:cNvSpPr/>
              <p:nvPr/>
            </p:nvSpPr>
            <p:spPr>
              <a:xfrm>
                <a:off x="1252795" y="3718233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1007799" y="4243956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Ellipse 315"/>
              <p:cNvSpPr/>
              <p:nvPr/>
            </p:nvSpPr>
            <p:spPr>
              <a:xfrm>
                <a:off x="1522731" y="4158123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2034855" y="4364754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Ellipse 317"/>
              <p:cNvSpPr/>
              <p:nvPr/>
            </p:nvSpPr>
            <p:spPr>
              <a:xfrm>
                <a:off x="918750" y="4790178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Ellipse 318"/>
              <p:cNvSpPr/>
              <p:nvPr/>
            </p:nvSpPr>
            <p:spPr>
              <a:xfrm>
                <a:off x="2401464" y="4711790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Ellipse 319"/>
              <p:cNvSpPr/>
              <p:nvPr/>
            </p:nvSpPr>
            <p:spPr>
              <a:xfrm>
                <a:off x="1420224" y="4382812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Ellipse 320"/>
              <p:cNvSpPr/>
              <p:nvPr/>
            </p:nvSpPr>
            <p:spPr>
              <a:xfrm>
                <a:off x="2270263" y="4314767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2" name="Gerade Verbindung 321"/>
              <p:cNvCxnSpPr>
                <a:stCxn id="309" idx="7"/>
                <a:endCxn id="317" idx="3"/>
              </p:cNvCxnSpPr>
              <p:nvPr/>
            </p:nvCxnSpPr>
            <p:spPr>
              <a:xfrm flipV="1">
                <a:off x="1888016" y="4473585"/>
                <a:ext cx="164679" cy="35011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Gerade Verbindung 322"/>
              <p:cNvCxnSpPr>
                <a:stCxn id="303" idx="1"/>
                <a:endCxn id="317" idx="4"/>
              </p:cNvCxnSpPr>
              <p:nvPr/>
            </p:nvCxnSpPr>
            <p:spPr>
              <a:xfrm flipH="1" flipV="1">
                <a:off x="2095766" y="4492257"/>
                <a:ext cx="78751" cy="53578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Gerade Verbindung 323"/>
              <p:cNvCxnSpPr>
                <a:stCxn id="317" idx="0"/>
                <a:endCxn id="308" idx="4"/>
              </p:cNvCxnSpPr>
              <p:nvPr/>
            </p:nvCxnSpPr>
            <p:spPr>
              <a:xfrm flipH="1" flipV="1">
                <a:off x="2049144" y="4110128"/>
                <a:ext cx="46622" cy="2546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Gerade Verbindung 324"/>
              <p:cNvCxnSpPr>
                <a:stCxn id="317" idx="6"/>
                <a:endCxn id="321" idx="2"/>
              </p:cNvCxnSpPr>
              <p:nvPr/>
            </p:nvCxnSpPr>
            <p:spPr>
              <a:xfrm flipV="1">
                <a:off x="2156678" y="4378519"/>
                <a:ext cx="113585" cy="499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Gerade Verbindung 325"/>
              <p:cNvCxnSpPr>
                <a:stCxn id="317" idx="5"/>
                <a:endCxn id="306" idx="1"/>
              </p:cNvCxnSpPr>
              <p:nvPr/>
            </p:nvCxnSpPr>
            <p:spPr>
              <a:xfrm>
                <a:off x="2138837" y="4473585"/>
                <a:ext cx="393972" cy="22260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Gerade Verbindung 326"/>
              <p:cNvCxnSpPr>
                <a:stCxn id="317" idx="2"/>
              </p:cNvCxnSpPr>
              <p:nvPr/>
            </p:nvCxnSpPr>
            <p:spPr>
              <a:xfrm flipH="1">
                <a:off x="1552779" y="4428506"/>
                <a:ext cx="482076" cy="180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Gerade Verbindung 327"/>
              <p:cNvCxnSpPr>
                <a:stCxn id="317" idx="2"/>
                <a:endCxn id="318" idx="7"/>
              </p:cNvCxnSpPr>
              <p:nvPr/>
            </p:nvCxnSpPr>
            <p:spPr>
              <a:xfrm flipH="1">
                <a:off x="1022732" y="4428506"/>
                <a:ext cx="1012123" cy="38034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Gerade Verbindung 328"/>
              <p:cNvCxnSpPr/>
              <p:nvPr/>
            </p:nvCxnSpPr>
            <p:spPr>
              <a:xfrm flipV="1">
                <a:off x="1510854" y="4266954"/>
                <a:ext cx="59436" cy="11585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Gerade Verbindung 329"/>
              <p:cNvCxnSpPr>
                <a:endCxn id="312" idx="2"/>
              </p:cNvCxnSpPr>
              <p:nvPr/>
            </p:nvCxnSpPr>
            <p:spPr>
              <a:xfrm flipV="1">
                <a:off x="1381313" y="3781985"/>
                <a:ext cx="1041637" cy="37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Gerade Verbindung 330"/>
              <p:cNvCxnSpPr>
                <a:endCxn id="308" idx="3"/>
              </p:cNvCxnSpPr>
              <p:nvPr/>
            </p:nvCxnSpPr>
            <p:spPr>
              <a:xfrm flipV="1">
                <a:off x="1535124" y="4091457"/>
                <a:ext cx="470950" cy="32328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Gerade Verbindung 331"/>
              <p:cNvCxnSpPr/>
              <p:nvPr/>
            </p:nvCxnSpPr>
            <p:spPr>
              <a:xfrm flipV="1">
                <a:off x="1611356" y="3961432"/>
                <a:ext cx="233588" cy="2188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Gerade Verbindung 332"/>
              <p:cNvCxnSpPr>
                <a:endCxn id="314" idx="3"/>
              </p:cNvCxnSpPr>
              <p:nvPr/>
            </p:nvCxnSpPr>
            <p:spPr>
              <a:xfrm flipV="1">
                <a:off x="1072829" y="3827064"/>
                <a:ext cx="197807" cy="4103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Gerade Verbindung 333"/>
              <p:cNvCxnSpPr>
                <a:endCxn id="308" idx="1"/>
              </p:cNvCxnSpPr>
              <p:nvPr/>
            </p:nvCxnSpPr>
            <p:spPr>
              <a:xfrm>
                <a:off x="1935559" y="3982626"/>
                <a:ext cx="70515" cy="1867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Gerade Verbindung 334"/>
              <p:cNvCxnSpPr>
                <a:endCxn id="311" idx="2"/>
              </p:cNvCxnSpPr>
              <p:nvPr/>
            </p:nvCxnSpPr>
            <p:spPr>
              <a:xfrm flipV="1">
                <a:off x="1114939" y="4251017"/>
                <a:ext cx="64294" cy="4093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Gerade Verbindung 335"/>
              <p:cNvCxnSpPr>
                <a:endCxn id="311" idx="0"/>
              </p:cNvCxnSpPr>
              <p:nvPr/>
            </p:nvCxnSpPr>
            <p:spPr>
              <a:xfrm flipH="1">
                <a:off x="1240145" y="3852058"/>
                <a:ext cx="77894" cy="33520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Gerade Verbindung 336"/>
              <p:cNvCxnSpPr>
                <a:endCxn id="316" idx="2"/>
              </p:cNvCxnSpPr>
              <p:nvPr/>
            </p:nvCxnSpPr>
            <p:spPr>
              <a:xfrm flipV="1">
                <a:off x="1283425" y="4221875"/>
                <a:ext cx="239306" cy="153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Gerade Verbindung 337"/>
              <p:cNvCxnSpPr>
                <a:endCxn id="301" idx="2"/>
              </p:cNvCxnSpPr>
              <p:nvPr/>
            </p:nvCxnSpPr>
            <p:spPr>
              <a:xfrm>
                <a:off x="1004467" y="4893768"/>
                <a:ext cx="350145" cy="10854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Gerade Verbindung 338"/>
              <p:cNvCxnSpPr>
                <a:endCxn id="320" idx="5"/>
              </p:cNvCxnSpPr>
              <p:nvPr/>
            </p:nvCxnSpPr>
            <p:spPr>
              <a:xfrm flipH="1" flipV="1">
                <a:off x="1524206" y="4491643"/>
                <a:ext cx="297143" cy="1456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Gerade Verbindung 339"/>
              <p:cNvCxnSpPr>
                <a:endCxn id="309" idx="3"/>
              </p:cNvCxnSpPr>
              <p:nvPr/>
            </p:nvCxnSpPr>
            <p:spPr>
              <a:xfrm flipV="1">
                <a:off x="1465938" y="4913854"/>
                <a:ext cx="335936" cy="884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Gerade Verbindung 340"/>
              <p:cNvCxnSpPr>
                <a:endCxn id="315" idx="4"/>
              </p:cNvCxnSpPr>
              <p:nvPr/>
            </p:nvCxnSpPr>
            <p:spPr>
              <a:xfrm flipV="1">
                <a:off x="980018" y="4371459"/>
                <a:ext cx="88693" cy="4118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Gerade Verbindung 341"/>
              <p:cNvCxnSpPr>
                <a:endCxn id="310" idx="3"/>
              </p:cNvCxnSpPr>
              <p:nvPr/>
            </p:nvCxnSpPr>
            <p:spPr>
              <a:xfrm flipV="1">
                <a:off x="2372565" y="4124606"/>
                <a:ext cx="199428" cy="19016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Gerade Verbindung 342"/>
              <p:cNvCxnSpPr/>
              <p:nvPr/>
            </p:nvCxnSpPr>
            <p:spPr>
              <a:xfrm flipV="1">
                <a:off x="2263313" y="4823695"/>
                <a:ext cx="138151" cy="20360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Gerade Verbindung 343"/>
              <p:cNvCxnSpPr>
                <a:endCxn id="302" idx="2"/>
              </p:cNvCxnSpPr>
              <p:nvPr/>
            </p:nvCxnSpPr>
            <p:spPr>
              <a:xfrm>
                <a:off x="2392086" y="4403512"/>
                <a:ext cx="256313" cy="15262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Gerade Verbindung 344"/>
              <p:cNvCxnSpPr>
                <a:endCxn id="300" idx="1"/>
              </p:cNvCxnSpPr>
              <p:nvPr/>
            </p:nvCxnSpPr>
            <p:spPr>
              <a:xfrm>
                <a:off x="2619182" y="4783308"/>
                <a:ext cx="157406" cy="4641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Gerade Verbindung 345"/>
              <p:cNvCxnSpPr>
                <a:endCxn id="300" idx="3"/>
              </p:cNvCxnSpPr>
              <p:nvPr/>
            </p:nvCxnSpPr>
            <p:spPr>
              <a:xfrm flipV="1">
                <a:off x="2286980" y="4919886"/>
                <a:ext cx="489608" cy="1398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Gerade Verbindung 346"/>
              <p:cNvCxnSpPr>
                <a:endCxn id="310" idx="1"/>
              </p:cNvCxnSpPr>
              <p:nvPr/>
            </p:nvCxnSpPr>
            <p:spPr>
              <a:xfrm>
                <a:off x="2514968" y="3845736"/>
                <a:ext cx="57025" cy="18871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Gerade Verbindung 347"/>
              <p:cNvCxnSpPr>
                <a:endCxn id="299" idx="1"/>
              </p:cNvCxnSpPr>
              <p:nvPr/>
            </p:nvCxnSpPr>
            <p:spPr>
              <a:xfrm>
                <a:off x="2545301" y="3781985"/>
                <a:ext cx="242762" cy="15556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Gerade Verbindung 348"/>
              <p:cNvCxnSpPr>
                <a:endCxn id="303" idx="2"/>
              </p:cNvCxnSpPr>
              <p:nvPr/>
            </p:nvCxnSpPr>
            <p:spPr>
              <a:xfrm>
                <a:off x="1902131" y="4903917"/>
                <a:ext cx="254546" cy="1692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Gerade Verbindung 349"/>
              <p:cNvCxnSpPr>
                <a:endCxn id="307" idx="0"/>
              </p:cNvCxnSpPr>
              <p:nvPr/>
            </p:nvCxnSpPr>
            <p:spPr>
              <a:xfrm>
                <a:off x="2871585" y="4032254"/>
                <a:ext cx="69763" cy="1073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Gerade Verbindung 350"/>
              <p:cNvCxnSpPr>
                <a:endCxn id="307" idx="2"/>
              </p:cNvCxnSpPr>
              <p:nvPr/>
            </p:nvCxnSpPr>
            <p:spPr>
              <a:xfrm>
                <a:off x="2682670" y="4099224"/>
                <a:ext cx="197766" cy="10412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Gerade Verbindung 351"/>
              <p:cNvCxnSpPr>
                <a:endCxn id="304" idx="1"/>
              </p:cNvCxnSpPr>
              <p:nvPr/>
            </p:nvCxnSpPr>
            <p:spPr>
              <a:xfrm>
                <a:off x="2970064" y="4266955"/>
                <a:ext cx="70158" cy="26148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Gerade Verbindung 352"/>
              <p:cNvCxnSpPr>
                <a:endCxn id="304" idx="3"/>
              </p:cNvCxnSpPr>
              <p:nvPr/>
            </p:nvCxnSpPr>
            <p:spPr>
              <a:xfrm flipV="1">
                <a:off x="2862734" y="4618596"/>
                <a:ext cx="177488" cy="2051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Gerade Verbindung 353"/>
              <p:cNvCxnSpPr>
                <a:endCxn id="307" idx="3"/>
              </p:cNvCxnSpPr>
              <p:nvPr/>
            </p:nvCxnSpPr>
            <p:spPr>
              <a:xfrm flipV="1">
                <a:off x="2748250" y="4248430"/>
                <a:ext cx="150027" cy="250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5" name="Gruppieren 354"/>
            <p:cNvGrpSpPr/>
            <p:nvPr/>
          </p:nvGrpSpPr>
          <p:grpSpPr>
            <a:xfrm>
              <a:off x="2234853" y="6010637"/>
              <a:ext cx="1026793" cy="679463"/>
              <a:chOff x="918750" y="3718233"/>
              <a:chExt cx="2225454" cy="1418635"/>
            </a:xfrm>
          </p:grpSpPr>
          <p:sp>
            <p:nvSpPr>
              <p:cNvPr id="356" name="Ellipse 355"/>
              <p:cNvSpPr/>
              <p:nvPr/>
            </p:nvSpPr>
            <p:spPr>
              <a:xfrm>
                <a:off x="2770222" y="3918874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Ellipse 356"/>
              <p:cNvSpPr/>
              <p:nvPr/>
            </p:nvSpPr>
            <p:spPr>
              <a:xfrm>
                <a:off x="2758747" y="4811055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Ellipse 357"/>
              <p:cNvSpPr/>
              <p:nvPr/>
            </p:nvSpPr>
            <p:spPr>
              <a:xfrm>
                <a:off x="1354612" y="4938558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2648399" y="4492387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Ellipse 359"/>
              <p:cNvSpPr/>
              <p:nvPr/>
            </p:nvSpPr>
            <p:spPr>
              <a:xfrm>
                <a:off x="2156677" y="5009365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3022381" y="4509765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Ellipse 361"/>
              <p:cNvSpPr/>
              <p:nvPr/>
            </p:nvSpPr>
            <p:spPr>
              <a:xfrm>
                <a:off x="1829365" y="4618678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Ellipse 362"/>
              <p:cNvSpPr/>
              <p:nvPr/>
            </p:nvSpPr>
            <p:spPr>
              <a:xfrm>
                <a:off x="2514968" y="4677520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Ellipse 363"/>
              <p:cNvSpPr/>
              <p:nvPr/>
            </p:nvSpPr>
            <p:spPr>
              <a:xfrm>
                <a:off x="2880436" y="4139599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Ellipse 364"/>
              <p:cNvSpPr/>
              <p:nvPr/>
            </p:nvSpPr>
            <p:spPr>
              <a:xfrm>
                <a:off x="1988233" y="3982626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Ellipse 365"/>
              <p:cNvSpPr/>
              <p:nvPr/>
            </p:nvSpPr>
            <p:spPr>
              <a:xfrm>
                <a:off x="1784033" y="4805023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Ellipse 366"/>
              <p:cNvSpPr/>
              <p:nvPr/>
            </p:nvSpPr>
            <p:spPr>
              <a:xfrm>
                <a:off x="2554152" y="4015775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Ellipse 367"/>
              <p:cNvSpPr/>
              <p:nvPr/>
            </p:nvSpPr>
            <p:spPr>
              <a:xfrm>
                <a:off x="1179233" y="4187265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Ellipse 368"/>
              <p:cNvSpPr/>
              <p:nvPr/>
            </p:nvSpPr>
            <p:spPr>
              <a:xfrm>
                <a:off x="2422950" y="3718233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Ellipse 369"/>
              <p:cNvSpPr/>
              <p:nvPr/>
            </p:nvSpPr>
            <p:spPr>
              <a:xfrm>
                <a:off x="1821349" y="3875207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Ellipse 370"/>
              <p:cNvSpPr/>
              <p:nvPr/>
            </p:nvSpPr>
            <p:spPr>
              <a:xfrm>
                <a:off x="1252795" y="3718233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Ellipse 371"/>
              <p:cNvSpPr/>
              <p:nvPr/>
            </p:nvSpPr>
            <p:spPr>
              <a:xfrm>
                <a:off x="1007799" y="4243956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Ellipse 372"/>
              <p:cNvSpPr/>
              <p:nvPr/>
            </p:nvSpPr>
            <p:spPr>
              <a:xfrm>
                <a:off x="1522731" y="4158123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Ellipse 373"/>
              <p:cNvSpPr/>
              <p:nvPr/>
            </p:nvSpPr>
            <p:spPr>
              <a:xfrm>
                <a:off x="2034855" y="4364754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Ellipse 374"/>
              <p:cNvSpPr/>
              <p:nvPr/>
            </p:nvSpPr>
            <p:spPr>
              <a:xfrm>
                <a:off x="918750" y="4790178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Ellipse 375"/>
              <p:cNvSpPr/>
              <p:nvPr/>
            </p:nvSpPr>
            <p:spPr>
              <a:xfrm>
                <a:off x="2401464" y="4711790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Ellipse 376"/>
              <p:cNvSpPr/>
              <p:nvPr/>
            </p:nvSpPr>
            <p:spPr>
              <a:xfrm>
                <a:off x="1420224" y="4382812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Ellipse 377"/>
              <p:cNvSpPr/>
              <p:nvPr/>
            </p:nvSpPr>
            <p:spPr>
              <a:xfrm>
                <a:off x="2270263" y="4314767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9" name="Gerade Verbindung 378"/>
              <p:cNvCxnSpPr>
                <a:stCxn id="366" idx="7"/>
                <a:endCxn id="374" idx="3"/>
              </p:cNvCxnSpPr>
              <p:nvPr/>
            </p:nvCxnSpPr>
            <p:spPr>
              <a:xfrm flipV="1">
                <a:off x="1888016" y="4473585"/>
                <a:ext cx="164679" cy="35011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Gerade Verbindung 379"/>
              <p:cNvCxnSpPr>
                <a:stCxn id="360" idx="1"/>
                <a:endCxn id="374" idx="4"/>
              </p:cNvCxnSpPr>
              <p:nvPr/>
            </p:nvCxnSpPr>
            <p:spPr>
              <a:xfrm flipH="1" flipV="1">
                <a:off x="2095766" y="4492257"/>
                <a:ext cx="78751" cy="53578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Gerade Verbindung 380"/>
              <p:cNvCxnSpPr>
                <a:stCxn id="374" idx="0"/>
                <a:endCxn id="365" idx="4"/>
              </p:cNvCxnSpPr>
              <p:nvPr/>
            </p:nvCxnSpPr>
            <p:spPr>
              <a:xfrm flipH="1" flipV="1">
                <a:off x="2049144" y="4110128"/>
                <a:ext cx="46622" cy="2546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Gerade Verbindung 381"/>
              <p:cNvCxnSpPr>
                <a:stCxn id="374" idx="6"/>
                <a:endCxn id="378" idx="2"/>
              </p:cNvCxnSpPr>
              <p:nvPr/>
            </p:nvCxnSpPr>
            <p:spPr>
              <a:xfrm flipV="1">
                <a:off x="2156678" y="4378519"/>
                <a:ext cx="113585" cy="499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Gerade Verbindung 382"/>
              <p:cNvCxnSpPr>
                <a:stCxn id="374" idx="5"/>
                <a:endCxn id="363" idx="1"/>
              </p:cNvCxnSpPr>
              <p:nvPr/>
            </p:nvCxnSpPr>
            <p:spPr>
              <a:xfrm>
                <a:off x="2138837" y="4473585"/>
                <a:ext cx="393972" cy="22260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Gerade Verbindung 383"/>
              <p:cNvCxnSpPr>
                <a:stCxn id="374" idx="2"/>
              </p:cNvCxnSpPr>
              <p:nvPr/>
            </p:nvCxnSpPr>
            <p:spPr>
              <a:xfrm flipH="1">
                <a:off x="1552779" y="4428506"/>
                <a:ext cx="482076" cy="180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Gerade Verbindung 384"/>
              <p:cNvCxnSpPr>
                <a:stCxn id="374" idx="2"/>
                <a:endCxn id="375" idx="7"/>
              </p:cNvCxnSpPr>
              <p:nvPr/>
            </p:nvCxnSpPr>
            <p:spPr>
              <a:xfrm flipH="1">
                <a:off x="1022732" y="4428506"/>
                <a:ext cx="1012123" cy="38034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Gerade Verbindung 385"/>
              <p:cNvCxnSpPr/>
              <p:nvPr/>
            </p:nvCxnSpPr>
            <p:spPr>
              <a:xfrm flipV="1">
                <a:off x="1510854" y="4266954"/>
                <a:ext cx="59436" cy="11585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Gerade Verbindung 386"/>
              <p:cNvCxnSpPr>
                <a:endCxn id="369" idx="2"/>
              </p:cNvCxnSpPr>
              <p:nvPr/>
            </p:nvCxnSpPr>
            <p:spPr>
              <a:xfrm flipV="1">
                <a:off x="1381313" y="3781985"/>
                <a:ext cx="1041637" cy="37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Gerade Verbindung 387"/>
              <p:cNvCxnSpPr>
                <a:endCxn id="365" idx="3"/>
              </p:cNvCxnSpPr>
              <p:nvPr/>
            </p:nvCxnSpPr>
            <p:spPr>
              <a:xfrm flipV="1">
                <a:off x="1535124" y="4091457"/>
                <a:ext cx="470950" cy="32328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Gerade Verbindung 388"/>
              <p:cNvCxnSpPr/>
              <p:nvPr/>
            </p:nvCxnSpPr>
            <p:spPr>
              <a:xfrm flipV="1">
                <a:off x="1611356" y="3961432"/>
                <a:ext cx="233588" cy="2188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Gerade Verbindung 389"/>
              <p:cNvCxnSpPr>
                <a:endCxn id="371" idx="3"/>
              </p:cNvCxnSpPr>
              <p:nvPr/>
            </p:nvCxnSpPr>
            <p:spPr>
              <a:xfrm flipV="1">
                <a:off x="1072829" y="3827064"/>
                <a:ext cx="197807" cy="4103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Gerade Verbindung 390"/>
              <p:cNvCxnSpPr>
                <a:endCxn id="365" idx="1"/>
              </p:cNvCxnSpPr>
              <p:nvPr/>
            </p:nvCxnSpPr>
            <p:spPr>
              <a:xfrm>
                <a:off x="1935559" y="3982626"/>
                <a:ext cx="70515" cy="1867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Gerade Verbindung 391"/>
              <p:cNvCxnSpPr>
                <a:endCxn id="368" idx="2"/>
              </p:cNvCxnSpPr>
              <p:nvPr/>
            </p:nvCxnSpPr>
            <p:spPr>
              <a:xfrm flipV="1">
                <a:off x="1114939" y="4251017"/>
                <a:ext cx="64294" cy="4093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Gerade Verbindung 392"/>
              <p:cNvCxnSpPr>
                <a:endCxn id="368" idx="0"/>
              </p:cNvCxnSpPr>
              <p:nvPr/>
            </p:nvCxnSpPr>
            <p:spPr>
              <a:xfrm flipH="1">
                <a:off x="1240145" y="3852058"/>
                <a:ext cx="77894" cy="33520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Gerade Verbindung 393"/>
              <p:cNvCxnSpPr>
                <a:endCxn id="373" idx="2"/>
              </p:cNvCxnSpPr>
              <p:nvPr/>
            </p:nvCxnSpPr>
            <p:spPr>
              <a:xfrm flipV="1">
                <a:off x="1283425" y="4221875"/>
                <a:ext cx="239306" cy="153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Gerade Verbindung 394"/>
              <p:cNvCxnSpPr>
                <a:endCxn id="358" idx="2"/>
              </p:cNvCxnSpPr>
              <p:nvPr/>
            </p:nvCxnSpPr>
            <p:spPr>
              <a:xfrm>
                <a:off x="1004467" y="4893768"/>
                <a:ext cx="350145" cy="10854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Gerade Verbindung 395"/>
              <p:cNvCxnSpPr>
                <a:endCxn id="377" idx="5"/>
              </p:cNvCxnSpPr>
              <p:nvPr/>
            </p:nvCxnSpPr>
            <p:spPr>
              <a:xfrm flipH="1" flipV="1">
                <a:off x="1524206" y="4491643"/>
                <a:ext cx="297143" cy="1456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Gerade Verbindung 396"/>
              <p:cNvCxnSpPr>
                <a:endCxn id="366" idx="3"/>
              </p:cNvCxnSpPr>
              <p:nvPr/>
            </p:nvCxnSpPr>
            <p:spPr>
              <a:xfrm flipV="1">
                <a:off x="1465938" y="4913854"/>
                <a:ext cx="335936" cy="884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Gerade Verbindung 397"/>
              <p:cNvCxnSpPr>
                <a:endCxn id="372" idx="4"/>
              </p:cNvCxnSpPr>
              <p:nvPr/>
            </p:nvCxnSpPr>
            <p:spPr>
              <a:xfrm flipV="1">
                <a:off x="980018" y="4371459"/>
                <a:ext cx="88693" cy="4118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Gerade Verbindung 398"/>
              <p:cNvCxnSpPr>
                <a:endCxn id="367" idx="3"/>
              </p:cNvCxnSpPr>
              <p:nvPr/>
            </p:nvCxnSpPr>
            <p:spPr>
              <a:xfrm flipV="1">
                <a:off x="2372565" y="4124606"/>
                <a:ext cx="199428" cy="19016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Gerade Verbindung 399"/>
              <p:cNvCxnSpPr/>
              <p:nvPr/>
            </p:nvCxnSpPr>
            <p:spPr>
              <a:xfrm flipV="1">
                <a:off x="2263313" y="4823695"/>
                <a:ext cx="138151" cy="20360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Gerade Verbindung 400"/>
              <p:cNvCxnSpPr>
                <a:endCxn id="359" idx="2"/>
              </p:cNvCxnSpPr>
              <p:nvPr/>
            </p:nvCxnSpPr>
            <p:spPr>
              <a:xfrm>
                <a:off x="2392086" y="4403512"/>
                <a:ext cx="256313" cy="15262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Gerade Verbindung 401"/>
              <p:cNvCxnSpPr>
                <a:endCxn id="357" idx="1"/>
              </p:cNvCxnSpPr>
              <p:nvPr/>
            </p:nvCxnSpPr>
            <p:spPr>
              <a:xfrm>
                <a:off x="2619182" y="4783308"/>
                <a:ext cx="157406" cy="4641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Gerade Verbindung 402"/>
              <p:cNvCxnSpPr>
                <a:endCxn id="357" idx="3"/>
              </p:cNvCxnSpPr>
              <p:nvPr/>
            </p:nvCxnSpPr>
            <p:spPr>
              <a:xfrm flipV="1">
                <a:off x="2286980" y="4919886"/>
                <a:ext cx="489608" cy="1398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Gerade Verbindung 403"/>
              <p:cNvCxnSpPr>
                <a:endCxn id="367" idx="1"/>
              </p:cNvCxnSpPr>
              <p:nvPr/>
            </p:nvCxnSpPr>
            <p:spPr>
              <a:xfrm>
                <a:off x="2514968" y="3845736"/>
                <a:ext cx="57025" cy="18871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Gerade Verbindung 404"/>
              <p:cNvCxnSpPr>
                <a:endCxn id="356" idx="1"/>
              </p:cNvCxnSpPr>
              <p:nvPr/>
            </p:nvCxnSpPr>
            <p:spPr>
              <a:xfrm>
                <a:off x="2545301" y="3781985"/>
                <a:ext cx="242762" cy="15556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Gerade Verbindung 405"/>
              <p:cNvCxnSpPr>
                <a:endCxn id="360" idx="2"/>
              </p:cNvCxnSpPr>
              <p:nvPr/>
            </p:nvCxnSpPr>
            <p:spPr>
              <a:xfrm>
                <a:off x="1902131" y="4903917"/>
                <a:ext cx="254546" cy="1692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Gerade Verbindung 406"/>
              <p:cNvCxnSpPr>
                <a:endCxn id="364" idx="0"/>
              </p:cNvCxnSpPr>
              <p:nvPr/>
            </p:nvCxnSpPr>
            <p:spPr>
              <a:xfrm>
                <a:off x="2871585" y="4032254"/>
                <a:ext cx="69763" cy="1073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Gerade Verbindung 407"/>
              <p:cNvCxnSpPr>
                <a:endCxn id="364" idx="2"/>
              </p:cNvCxnSpPr>
              <p:nvPr/>
            </p:nvCxnSpPr>
            <p:spPr>
              <a:xfrm>
                <a:off x="2682670" y="4099224"/>
                <a:ext cx="197766" cy="10412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 Verbindung 408"/>
              <p:cNvCxnSpPr>
                <a:endCxn id="361" idx="1"/>
              </p:cNvCxnSpPr>
              <p:nvPr/>
            </p:nvCxnSpPr>
            <p:spPr>
              <a:xfrm>
                <a:off x="2970064" y="4266955"/>
                <a:ext cx="70158" cy="26148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Gerade Verbindung 409"/>
              <p:cNvCxnSpPr>
                <a:endCxn id="361" idx="3"/>
              </p:cNvCxnSpPr>
              <p:nvPr/>
            </p:nvCxnSpPr>
            <p:spPr>
              <a:xfrm flipV="1">
                <a:off x="2862734" y="4618596"/>
                <a:ext cx="177488" cy="2051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Gerade Verbindung 410"/>
              <p:cNvCxnSpPr>
                <a:endCxn id="364" idx="3"/>
              </p:cNvCxnSpPr>
              <p:nvPr/>
            </p:nvCxnSpPr>
            <p:spPr>
              <a:xfrm flipV="1">
                <a:off x="2748250" y="4248430"/>
                <a:ext cx="150027" cy="250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1" name="Gerade Verbindung mit Pfeil 490"/>
            <p:cNvCxnSpPr/>
            <p:nvPr/>
          </p:nvCxnSpPr>
          <p:spPr>
            <a:xfrm>
              <a:off x="2291060" y="5273772"/>
              <a:ext cx="336824" cy="615368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Gerade Verbindung mit Pfeil 492"/>
            <p:cNvCxnSpPr/>
            <p:nvPr/>
          </p:nvCxnSpPr>
          <p:spPr>
            <a:xfrm flipH="1">
              <a:off x="1340024" y="5274876"/>
              <a:ext cx="72357" cy="426564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6" name="Gerade Verbindung mit Pfeil 495"/>
          <p:cNvCxnSpPr/>
          <p:nvPr/>
        </p:nvCxnSpPr>
        <p:spPr>
          <a:xfrm flipH="1">
            <a:off x="2085322" y="3428573"/>
            <a:ext cx="1" cy="426564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8" name="Gruppieren 517"/>
          <p:cNvGrpSpPr/>
          <p:nvPr/>
        </p:nvGrpSpPr>
        <p:grpSpPr>
          <a:xfrm>
            <a:off x="4293072" y="3638897"/>
            <a:ext cx="802808" cy="749023"/>
            <a:chOff x="4138119" y="3662749"/>
            <a:chExt cx="1075304" cy="936512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498" name="Gruppieren 497"/>
            <p:cNvGrpSpPr/>
            <p:nvPr/>
          </p:nvGrpSpPr>
          <p:grpSpPr>
            <a:xfrm>
              <a:off x="4572000" y="4098336"/>
              <a:ext cx="193240" cy="500925"/>
              <a:chOff x="6644096" y="2142208"/>
              <a:chExt cx="274305" cy="828092"/>
            </a:xfrm>
            <a:grpFill/>
          </p:grpSpPr>
          <p:sp>
            <p:nvSpPr>
              <p:cNvPr id="499" name="Ellipse 498"/>
              <p:cNvSpPr/>
              <p:nvPr/>
            </p:nvSpPr>
            <p:spPr>
              <a:xfrm>
                <a:off x="6673236" y="2142208"/>
                <a:ext cx="216024" cy="216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Flussdiagramm: Alternativer Prozess 499"/>
              <p:cNvSpPr/>
              <p:nvPr/>
            </p:nvSpPr>
            <p:spPr>
              <a:xfrm>
                <a:off x="6644096" y="2394236"/>
                <a:ext cx="274305" cy="288032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Trapezoid 500"/>
              <p:cNvSpPr/>
              <p:nvPr/>
            </p:nvSpPr>
            <p:spPr>
              <a:xfrm rot="10800000">
                <a:off x="6688167" y="2682268"/>
                <a:ext cx="186161" cy="28803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2" name="Gruppieren 501"/>
            <p:cNvGrpSpPr/>
            <p:nvPr/>
          </p:nvGrpSpPr>
          <p:grpSpPr>
            <a:xfrm>
              <a:off x="5020183" y="3978549"/>
              <a:ext cx="193240" cy="500925"/>
              <a:chOff x="6644096" y="2142208"/>
              <a:chExt cx="274305" cy="828092"/>
            </a:xfrm>
            <a:grpFill/>
          </p:grpSpPr>
          <p:sp>
            <p:nvSpPr>
              <p:cNvPr id="503" name="Ellipse 502"/>
              <p:cNvSpPr/>
              <p:nvPr/>
            </p:nvSpPr>
            <p:spPr>
              <a:xfrm>
                <a:off x="6673236" y="2142208"/>
                <a:ext cx="216024" cy="216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Flussdiagramm: Alternativer Prozess 503"/>
              <p:cNvSpPr/>
              <p:nvPr/>
            </p:nvSpPr>
            <p:spPr>
              <a:xfrm>
                <a:off x="6644096" y="2394236"/>
                <a:ext cx="274305" cy="288032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Trapezoid 504"/>
              <p:cNvSpPr/>
              <p:nvPr/>
            </p:nvSpPr>
            <p:spPr>
              <a:xfrm rot="10800000">
                <a:off x="6688167" y="2682268"/>
                <a:ext cx="186161" cy="28803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6" name="Gruppieren 505"/>
            <p:cNvGrpSpPr/>
            <p:nvPr/>
          </p:nvGrpSpPr>
          <p:grpSpPr>
            <a:xfrm>
              <a:off x="4138119" y="3956985"/>
              <a:ext cx="193240" cy="500925"/>
              <a:chOff x="6644096" y="2142208"/>
              <a:chExt cx="274305" cy="828092"/>
            </a:xfrm>
            <a:grpFill/>
          </p:grpSpPr>
          <p:sp>
            <p:nvSpPr>
              <p:cNvPr id="507" name="Ellipse 506"/>
              <p:cNvSpPr/>
              <p:nvPr/>
            </p:nvSpPr>
            <p:spPr>
              <a:xfrm>
                <a:off x="6673236" y="2142208"/>
                <a:ext cx="216024" cy="216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Flussdiagramm: Alternativer Prozess 507"/>
              <p:cNvSpPr/>
              <p:nvPr/>
            </p:nvSpPr>
            <p:spPr>
              <a:xfrm>
                <a:off x="6644096" y="2394236"/>
                <a:ext cx="274305" cy="288032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Trapezoid 508"/>
              <p:cNvSpPr/>
              <p:nvPr/>
            </p:nvSpPr>
            <p:spPr>
              <a:xfrm rot="10800000">
                <a:off x="6688167" y="2682268"/>
                <a:ext cx="186161" cy="28803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0" name="Gruppieren 509"/>
            <p:cNvGrpSpPr/>
            <p:nvPr/>
          </p:nvGrpSpPr>
          <p:grpSpPr>
            <a:xfrm>
              <a:off x="4409807" y="3662749"/>
              <a:ext cx="193240" cy="500925"/>
              <a:chOff x="6644096" y="2142208"/>
              <a:chExt cx="274305" cy="828092"/>
            </a:xfrm>
            <a:grpFill/>
          </p:grpSpPr>
          <p:sp>
            <p:nvSpPr>
              <p:cNvPr id="511" name="Ellipse 510"/>
              <p:cNvSpPr/>
              <p:nvPr/>
            </p:nvSpPr>
            <p:spPr>
              <a:xfrm>
                <a:off x="6673236" y="2142208"/>
                <a:ext cx="216024" cy="216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Flussdiagramm: Alternativer Prozess 511"/>
              <p:cNvSpPr/>
              <p:nvPr/>
            </p:nvSpPr>
            <p:spPr>
              <a:xfrm>
                <a:off x="6644096" y="2394236"/>
                <a:ext cx="274305" cy="288032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Trapezoid 512"/>
              <p:cNvSpPr/>
              <p:nvPr/>
            </p:nvSpPr>
            <p:spPr>
              <a:xfrm rot="10800000">
                <a:off x="6688167" y="2682268"/>
                <a:ext cx="186161" cy="28803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4" name="Gruppieren 513"/>
            <p:cNvGrpSpPr/>
            <p:nvPr/>
          </p:nvGrpSpPr>
          <p:grpSpPr>
            <a:xfrm>
              <a:off x="4779091" y="3663437"/>
              <a:ext cx="193240" cy="500925"/>
              <a:chOff x="6644096" y="2142208"/>
              <a:chExt cx="274305" cy="828092"/>
            </a:xfrm>
            <a:grpFill/>
          </p:grpSpPr>
          <p:sp>
            <p:nvSpPr>
              <p:cNvPr id="515" name="Ellipse 514"/>
              <p:cNvSpPr/>
              <p:nvPr/>
            </p:nvSpPr>
            <p:spPr>
              <a:xfrm>
                <a:off x="6673236" y="2142208"/>
                <a:ext cx="216024" cy="216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Flussdiagramm: Alternativer Prozess 515"/>
              <p:cNvSpPr/>
              <p:nvPr/>
            </p:nvSpPr>
            <p:spPr>
              <a:xfrm>
                <a:off x="6644096" y="2394236"/>
                <a:ext cx="274305" cy="288032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Trapezoid 516"/>
              <p:cNvSpPr/>
              <p:nvPr/>
            </p:nvSpPr>
            <p:spPr>
              <a:xfrm rot="10800000">
                <a:off x="6688167" y="2682268"/>
                <a:ext cx="186161" cy="28803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0" name="Gruppieren 519"/>
          <p:cNvGrpSpPr/>
          <p:nvPr/>
        </p:nvGrpSpPr>
        <p:grpSpPr>
          <a:xfrm>
            <a:off x="4633366" y="5318286"/>
            <a:ext cx="122222" cy="261031"/>
            <a:chOff x="6644096" y="2142208"/>
            <a:chExt cx="274305" cy="82809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37" name="Ellipse 536"/>
            <p:cNvSpPr/>
            <p:nvPr/>
          </p:nvSpPr>
          <p:spPr>
            <a:xfrm>
              <a:off x="6673236" y="214220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Flussdiagramm: Alternativer Prozess 537"/>
            <p:cNvSpPr/>
            <p:nvPr/>
          </p:nvSpPr>
          <p:spPr>
            <a:xfrm>
              <a:off x="6644096" y="2394236"/>
              <a:ext cx="274305" cy="288032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Trapezoid 538"/>
            <p:cNvSpPr/>
            <p:nvPr/>
          </p:nvSpPr>
          <p:spPr>
            <a:xfrm rot="10800000">
              <a:off x="6688167" y="2682268"/>
              <a:ext cx="186161" cy="28803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2" name="Gruppieren 521"/>
          <p:cNvGrpSpPr/>
          <p:nvPr/>
        </p:nvGrpSpPr>
        <p:grpSpPr>
          <a:xfrm>
            <a:off x="4643144" y="6034396"/>
            <a:ext cx="148518" cy="400248"/>
            <a:chOff x="6644096" y="2142208"/>
            <a:chExt cx="274305" cy="82809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31" name="Ellipse 530"/>
            <p:cNvSpPr/>
            <p:nvPr/>
          </p:nvSpPr>
          <p:spPr>
            <a:xfrm>
              <a:off x="6673236" y="214220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Flussdiagramm: Alternativer Prozess 531"/>
            <p:cNvSpPr/>
            <p:nvPr/>
          </p:nvSpPr>
          <p:spPr>
            <a:xfrm>
              <a:off x="6644096" y="2394236"/>
              <a:ext cx="274305" cy="288032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Trapezoid 532"/>
            <p:cNvSpPr/>
            <p:nvPr/>
          </p:nvSpPr>
          <p:spPr>
            <a:xfrm rot="10800000">
              <a:off x="6688167" y="2682268"/>
              <a:ext cx="186161" cy="28803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Gruppieren 522"/>
          <p:cNvGrpSpPr/>
          <p:nvPr/>
        </p:nvGrpSpPr>
        <p:grpSpPr>
          <a:xfrm>
            <a:off x="4502710" y="4917281"/>
            <a:ext cx="148518" cy="400248"/>
            <a:chOff x="6644096" y="2142208"/>
            <a:chExt cx="274305" cy="82809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28" name="Ellipse 527"/>
            <p:cNvSpPr/>
            <p:nvPr/>
          </p:nvSpPr>
          <p:spPr>
            <a:xfrm>
              <a:off x="6673236" y="214220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Flussdiagramm: Alternativer Prozess 528"/>
            <p:cNvSpPr/>
            <p:nvPr/>
          </p:nvSpPr>
          <p:spPr>
            <a:xfrm>
              <a:off x="6644096" y="2394236"/>
              <a:ext cx="274305" cy="288032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Trapezoid 529"/>
            <p:cNvSpPr/>
            <p:nvPr/>
          </p:nvSpPr>
          <p:spPr>
            <a:xfrm rot="10800000">
              <a:off x="6688167" y="2682268"/>
              <a:ext cx="186161" cy="28803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4" name="Gruppieren 523"/>
          <p:cNvGrpSpPr/>
          <p:nvPr/>
        </p:nvGrpSpPr>
        <p:grpSpPr>
          <a:xfrm>
            <a:off x="4786531" y="4917831"/>
            <a:ext cx="148518" cy="400248"/>
            <a:chOff x="6644096" y="2142208"/>
            <a:chExt cx="274305" cy="82809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25" name="Ellipse 524"/>
            <p:cNvSpPr/>
            <p:nvPr/>
          </p:nvSpPr>
          <p:spPr>
            <a:xfrm>
              <a:off x="6673236" y="214220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Flussdiagramm: Alternativer Prozess 525"/>
            <p:cNvSpPr/>
            <p:nvPr/>
          </p:nvSpPr>
          <p:spPr>
            <a:xfrm>
              <a:off x="6644096" y="2394236"/>
              <a:ext cx="274305" cy="288032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Trapezoid 526"/>
            <p:cNvSpPr/>
            <p:nvPr/>
          </p:nvSpPr>
          <p:spPr>
            <a:xfrm rot="10800000">
              <a:off x="6688167" y="2682268"/>
              <a:ext cx="186161" cy="28803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Gruppieren 539"/>
          <p:cNvGrpSpPr/>
          <p:nvPr/>
        </p:nvGrpSpPr>
        <p:grpSpPr>
          <a:xfrm>
            <a:off x="3999162" y="2361239"/>
            <a:ext cx="802808" cy="749023"/>
            <a:chOff x="4138119" y="3662749"/>
            <a:chExt cx="1075304" cy="936512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541" name="Gruppieren 540"/>
            <p:cNvGrpSpPr/>
            <p:nvPr/>
          </p:nvGrpSpPr>
          <p:grpSpPr>
            <a:xfrm>
              <a:off x="4572000" y="4098336"/>
              <a:ext cx="193240" cy="500925"/>
              <a:chOff x="6644096" y="2142208"/>
              <a:chExt cx="274305" cy="828092"/>
            </a:xfrm>
            <a:grpFill/>
          </p:grpSpPr>
          <p:sp>
            <p:nvSpPr>
              <p:cNvPr id="558" name="Ellipse 557"/>
              <p:cNvSpPr/>
              <p:nvPr/>
            </p:nvSpPr>
            <p:spPr>
              <a:xfrm>
                <a:off x="6673236" y="2142208"/>
                <a:ext cx="216024" cy="216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Flussdiagramm: Alternativer Prozess 558"/>
              <p:cNvSpPr/>
              <p:nvPr/>
            </p:nvSpPr>
            <p:spPr>
              <a:xfrm>
                <a:off x="6644096" y="2394236"/>
                <a:ext cx="274305" cy="288032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Trapezoid 559"/>
              <p:cNvSpPr/>
              <p:nvPr/>
            </p:nvSpPr>
            <p:spPr>
              <a:xfrm rot="10800000">
                <a:off x="6688167" y="2682268"/>
                <a:ext cx="186161" cy="28803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2" name="Gruppieren 541"/>
            <p:cNvGrpSpPr/>
            <p:nvPr/>
          </p:nvGrpSpPr>
          <p:grpSpPr>
            <a:xfrm>
              <a:off x="5020183" y="3978549"/>
              <a:ext cx="193240" cy="500925"/>
              <a:chOff x="6644096" y="2142208"/>
              <a:chExt cx="274305" cy="828092"/>
            </a:xfrm>
            <a:grpFill/>
          </p:grpSpPr>
          <p:sp>
            <p:nvSpPr>
              <p:cNvPr id="555" name="Ellipse 554"/>
              <p:cNvSpPr/>
              <p:nvPr/>
            </p:nvSpPr>
            <p:spPr>
              <a:xfrm>
                <a:off x="6673236" y="2142208"/>
                <a:ext cx="216024" cy="216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Flussdiagramm: Alternativer Prozess 555"/>
              <p:cNvSpPr/>
              <p:nvPr/>
            </p:nvSpPr>
            <p:spPr>
              <a:xfrm>
                <a:off x="6644096" y="2394236"/>
                <a:ext cx="274305" cy="288032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Trapezoid 556"/>
              <p:cNvSpPr/>
              <p:nvPr/>
            </p:nvSpPr>
            <p:spPr>
              <a:xfrm rot="10800000">
                <a:off x="6688167" y="2682268"/>
                <a:ext cx="186161" cy="28803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3" name="Gruppieren 542"/>
            <p:cNvGrpSpPr/>
            <p:nvPr/>
          </p:nvGrpSpPr>
          <p:grpSpPr>
            <a:xfrm>
              <a:off x="4138119" y="3956985"/>
              <a:ext cx="193240" cy="500925"/>
              <a:chOff x="6644096" y="2142208"/>
              <a:chExt cx="274305" cy="828092"/>
            </a:xfrm>
            <a:grpFill/>
          </p:grpSpPr>
          <p:sp>
            <p:nvSpPr>
              <p:cNvPr id="552" name="Ellipse 551"/>
              <p:cNvSpPr/>
              <p:nvPr/>
            </p:nvSpPr>
            <p:spPr>
              <a:xfrm>
                <a:off x="6673236" y="2142208"/>
                <a:ext cx="216024" cy="216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Flussdiagramm: Alternativer Prozess 552"/>
              <p:cNvSpPr/>
              <p:nvPr/>
            </p:nvSpPr>
            <p:spPr>
              <a:xfrm>
                <a:off x="6644096" y="2394236"/>
                <a:ext cx="274305" cy="288032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Trapezoid 553"/>
              <p:cNvSpPr/>
              <p:nvPr/>
            </p:nvSpPr>
            <p:spPr>
              <a:xfrm rot="10800000">
                <a:off x="6688167" y="2682268"/>
                <a:ext cx="186161" cy="28803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4" name="Gruppieren 543"/>
            <p:cNvGrpSpPr/>
            <p:nvPr/>
          </p:nvGrpSpPr>
          <p:grpSpPr>
            <a:xfrm>
              <a:off x="4409807" y="3662749"/>
              <a:ext cx="193240" cy="500925"/>
              <a:chOff x="6644096" y="2142208"/>
              <a:chExt cx="274305" cy="828092"/>
            </a:xfrm>
            <a:grpFill/>
          </p:grpSpPr>
          <p:sp>
            <p:nvSpPr>
              <p:cNvPr id="549" name="Ellipse 548"/>
              <p:cNvSpPr/>
              <p:nvPr/>
            </p:nvSpPr>
            <p:spPr>
              <a:xfrm>
                <a:off x="6673236" y="2142208"/>
                <a:ext cx="216024" cy="216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Flussdiagramm: Alternativer Prozess 549"/>
              <p:cNvSpPr/>
              <p:nvPr/>
            </p:nvSpPr>
            <p:spPr>
              <a:xfrm>
                <a:off x="6644096" y="2394236"/>
                <a:ext cx="274305" cy="288032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Trapezoid 550"/>
              <p:cNvSpPr/>
              <p:nvPr/>
            </p:nvSpPr>
            <p:spPr>
              <a:xfrm rot="10800000">
                <a:off x="6688167" y="2682268"/>
                <a:ext cx="186161" cy="28803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5" name="Gruppieren 544"/>
            <p:cNvGrpSpPr/>
            <p:nvPr/>
          </p:nvGrpSpPr>
          <p:grpSpPr>
            <a:xfrm>
              <a:off x="4779091" y="3663437"/>
              <a:ext cx="193240" cy="500925"/>
              <a:chOff x="6644096" y="2142208"/>
              <a:chExt cx="274305" cy="828092"/>
            </a:xfrm>
            <a:grpFill/>
          </p:grpSpPr>
          <p:sp>
            <p:nvSpPr>
              <p:cNvPr id="546" name="Ellipse 545"/>
              <p:cNvSpPr/>
              <p:nvPr/>
            </p:nvSpPr>
            <p:spPr>
              <a:xfrm>
                <a:off x="6673236" y="2142208"/>
                <a:ext cx="216024" cy="216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Flussdiagramm: Alternativer Prozess 546"/>
              <p:cNvSpPr/>
              <p:nvPr/>
            </p:nvSpPr>
            <p:spPr>
              <a:xfrm>
                <a:off x="6644096" y="2394236"/>
                <a:ext cx="274305" cy="288032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Trapezoid 547"/>
              <p:cNvSpPr/>
              <p:nvPr/>
            </p:nvSpPr>
            <p:spPr>
              <a:xfrm rot="10800000">
                <a:off x="6688167" y="2682268"/>
                <a:ext cx="186161" cy="28803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62" name="Gruppieren 561"/>
          <p:cNvGrpSpPr/>
          <p:nvPr/>
        </p:nvGrpSpPr>
        <p:grpSpPr>
          <a:xfrm>
            <a:off x="4940931" y="2683493"/>
            <a:ext cx="144270" cy="400640"/>
            <a:chOff x="6644096" y="2142208"/>
            <a:chExt cx="274305" cy="82809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79" name="Ellipse 578"/>
            <p:cNvSpPr/>
            <p:nvPr/>
          </p:nvSpPr>
          <p:spPr>
            <a:xfrm>
              <a:off x="6673236" y="214220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Flussdiagramm: Alternativer Prozess 579"/>
            <p:cNvSpPr/>
            <p:nvPr/>
          </p:nvSpPr>
          <p:spPr>
            <a:xfrm>
              <a:off x="6644096" y="2394236"/>
              <a:ext cx="274305" cy="288032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Trapezoid 580"/>
            <p:cNvSpPr/>
            <p:nvPr/>
          </p:nvSpPr>
          <p:spPr>
            <a:xfrm rot="10800000">
              <a:off x="6688167" y="2682268"/>
              <a:ext cx="186161" cy="28803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3" name="Gruppieren 562"/>
          <p:cNvGrpSpPr/>
          <p:nvPr/>
        </p:nvGrpSpPr>
        <p:grpSpPr>
          <a:xfrm>
            <a:off x="5275539" y="2587687"/>
            <a:ext cx="144270" cy="400640"/>
            <a:chOff x="6644096" y="2142208"/>
            <a:chExt cx="274305" cy="82809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76" name="Ellipse 575"/>
            <p:cNvSpPr/>
            <p:nvPr/>
          </p:nvSpPr>
          <p:spPr>
            <a:xfrm>
              <a:off x="6673236" y="214220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Flussdiagramm: Alternativer Prozess 576"/>
            <p:cNvSpPr/>
            <p:nvPr/>
          </p:nvSpPr>
          <p:spPr>
            <a:xfrm>
              <a:off x="6644096" y="2394236"/>
              <a:ext cx="274305" cy="288032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Trapezoid 577"/>
            <p:cNvSpPr/>
            <p:nvPr/>
          </p:nvSpPr>
          <p:spPr>
            <a:xfrm rot="10800000">
              <a:off x="6688167" y="2682268"/>
              <a:ext cx="186161" cy="28803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Gruppieren 564"/>
          <p:cNvGrpSpPr/>
          <p:nvPr/>
        </p:nvGrpSpPr>
        <p:grpSpPr>
          <a:xfrm>
            <a:off x="4819840" y="2335110"/>
            <a:ext cx="144270" cy="400640"/>
            <a:chOff x="6644096" y="2142208"/>
            <a:chExt cx="274305" cy="82809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70" name="Ellipse 569"/>
            <p:cNvSpPr/>
            <p:nvPr/>
          </p:nvSpPr>
          <p:spPr>
            <a:xfrm>
              <a:off x="6673236" y="214220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Flussdiagramm: Alternativer Prozess 570"/>
            <p:cNvSpPr/>
            <p:nvPr/>
          </p:nvSpPr>
          <p:spPr>
            <a:xfrm>
              <a:off x="6644096" y="2394236"/>
              <a:ext cx="274305" cy="288032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Trapezoid 571"/>
            <p:cNvSpPr/>
            <p:nvPr/>
          </p:nvSpPr>
          <p:spPr>
            <a:xfrm rot="10800000">
              <a:off x="6688167" y="2682268"/>
              <a:ext cx="186161" cy="28803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Gruppieren 565"/>
          <p:cNvGrpSpPr/>
          <p:nvPr/>
        </p:nvGrpSpPr>
        <p:grpSpPr>
          <a:xfrm>
            <a:off x="5095542" y="2335660"/>
            <a:ext cx="144270" cy="400640"/>
            <a:chOff x="6644096" y="2142208"/>
            <a:chExt cx="274305" cy="82809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67" name="Ellipse 566"/>
            <p:cNvSpPr/>
            <p:nvPr/>
          </p:nvSpPr>
          <p:spPr>
            <a:xfrm>
              <a:off x="6673236" y="214220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Flussdiagramm: Alternativer Prozess 567"/>
            <p:cNvSpPr/>
            <p:nvPr/>
          </p:nvSpPr>
          <p:spPr>
            <a:xfrm>
              <a:off x="6644096" y="2394236"/>
              <a:ext cx="274305" cy="288032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Trapezoid 568"/>
            <p:cNvSpPr/>
            <p:nvPr/>
          </p:nvSpPr>
          <p:spPr>
            <a:xfrm rot="10800000">
              <a:off x="6688167" y="2682268"/>
              <a:ext cx="186161" cy="28803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4964110" y="3158200"/>
            <a:ext cx="4045541" cy="3009603"/>
            <a:chOff x="4964110" y="3158200"/>
            <a:chExt cx="4045541" cy="3009603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4964110" y="3286070"/>
              <a:ext cx="4045541" cy="2881733"/>
              <a:chOff x="4964110" y="3286070"/>
              <a:chExt cx="4045541" cy="2881733"/>
            </a:xfrm>
          </p:grpSpPr>
          <p:sp>
            <p:nvSpPr>
              <p:cNvPr id="582" name="Parallelogramm 581"/>
              <p:cNvSpPr/>
              <p:nvPr/>
            </p:nvSpPr>
            <p:spPr>
              <a:xfrm>
                <a:off x="5940152" y="3286070"/>
                <a:ext cx="3069499" cy="1878871"/>
              </a:xfrm>
              <a:prstGeom prst="parallelogram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Ellipse 582"/>
              <p:cNvSpPr/>
              <p:nvPr/>
            </p:nvSpPr>
            <p:spPr>
              <a:xfrm>
                <a:off x="6461593" y="3389111"/>
                <a:ext cx="2025383" cy="163727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Ellipse 583"/>
              <p:cNvSpPr/>
              <p:nvPr/>
            </p:nvSpPr>
            <p:spPr>
              <a:xfrm>
                <a:off x="6983729" y="3817205"/>
                <a:ext cx="982343" cy="74668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Ellipse 584"/>
              <p:cNvSpPr/>
              <p:nvPr/>
            </p:nvSpPr>
            <p:spPr>
              <a:xfrm>
                <a:off x="7289416" y="4032232"/>
                <a:ext cx="369736" cy="267258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7" name="Gerade Verbindung 586"/>
              <p:cNvCxnSpPr>
                <a:endCxn id="585" idx="3"/>
              </p:cNvCxnSpPr>
              <p:nvPr/>
            </p:nvCxnSpPr>
            <p:spPr>
              <a:xfrm flipV="1">
                <a:off x="4964110" y="4260351"/>
                <a:ext cx="2379453" cy="190745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Gerade Verbindung 587"/>
              <p:cNvCxnSpPr>
                <a:endCxn id="585" idx="3"/>
              </p:cNvCxnSpPr>
              <p:nvPr/>
            </p:nvCxnSpPr>
            <p:spPr>
              <a:xfrm flipV="1">
                <a:off x="5095542" y="4260351"/>
                <a:ext cx="2248021" cy="8483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Gerade Verbindung 589"/>
              <p:cNvCxnSpPr>
                <a:endCxn id="584" idx="2"/>
              </p:cNvCxnSpPr>
              <p:nvPr/>
            </p:nvCxnSpPr>
            <p:spPr>
              <a:xfrm>
                <a:off x="5224485" y="4190545"/>
                <a:ext cx="17592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3" name="Gerade Verbindung 592"/>
            <p:cNvCxnSpPr/>
            <p:nvPr/>
          </p:nvCxnSpPr>
          <p:spPr>
            <a:xfrm flipH="1" flipV="1">
              <a:off x="5508104" y="3158200"/>
              <a:ext cx="1171049" cy="571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478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Rechteck 207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 err="1" smtClean="0">
                <a:solidFill>
                  <a:schemeClr val="bg1"/>
                </a:solidFill>
              </a:rPr>
              <a:t>Complex</a:t>
            </a:r>
            <a:r>
              <a:rPr lang="de-DE" sz="3600" b="1" dirty="0" smtClean="0">
                <a:solidFill>
                  <a:schemeClr val="bg1"/>
                </a:solidFill>
              </a:rPr>
              <a:t> Adaptive Systems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668488" y="2112163"/>
            <a:ext cx="3801721" cy="98835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e.g. Cultural </a:t>
            </a:r>
            <a:r>
              <a:rPr lang="de-DE" b="1" dirty="0" err="1" smtClean="0"/>
              <a:t>Institutions</a:t>
            </a:r>
            <a:endParaRPr lang="de-DE" b="1" dirty="0"/>
          </a:p>
          <a:p>
            <a:pPr algn="ctr"/>
            <a:r>
              <a:rPr lang="de-DE" b="1" dirty="0" err="1" smtClean="0"/>
              <a:t>affecting</a:t>
            </a:r>
            <a:r>
              <a:rPr lang="de-DE" b="1" dirty="0" smtClean="0"/>
              <a:t> </a:t>
            </a:r>
            <a:r>
              <a:rPr lang="de-DE" b="1" dirty="0" err="1"/>
              <a:t>Behavioral</a:t>
            </a:r>
            <a:r>
              <a:rPr lang="de-DE" b="1" dirty="0"/>
              <a:t> </a:t>
            </a:r>
            <a:r>
              <a:rPr lang="de-DE" b="1" dirty="0" err="1" smtClean="0"/>
              <a:t>Strategies</a:t>
            </a:r>
            <a:endParaRPr lang="en-US" b="1" dirty="0"/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4413665" y="3197462"/>
            <a:ext cx="0" cy="637232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Gerade Verbindung mit Pfeil 220"/>
          <p:cNvCxnSpPr/>
          <p:nvPr/>
        </p:nvCxnSpPr>
        <p:spPr>
          <a:xfrm>
            <a:off x="4076704" y="3197462"/>
            <a:ext cx="0" cy="637232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Gerade Verbindung mit Pfeil 221"/>
          <p:cNvCxnSpPr/>
          <p:nvPr/>
        </p:nvCxnSpPr>
        <p:spPr>
          <a:xfrm>
            <a:off x="4588937" y="3197462"/>
            <a:ext cx="0" cy="637232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Gerade Verbindung mit Pfeil 222"/>
          <p:cNvCxnSpPr/>
          <p:nvPr/>
        </p:nvCxnSpPr>
        <p:spPr>
          <a:xfrm>
            <a:off x="4786464" y="3197462"/>
            <a:ext cx="0" cy="637232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Gerade Verbindung mit Pfeil 223"/>
          <p:cNvCxnSpPr/>
          <p:nvPr/>
        </p:nvCxnSpPr>
        <p:spPr>
          <a:xfrm>
            <a:off x="3901327" y="3197462"/>
            <a:ext cx="0" cy="637232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Gerade Verbindung mit Pfeil 224"/>
          <p:cNvCxnSpPr/>
          <p:nvPr/>
        </p:nvCxnSpPr>
        <p:spPr>
          <a:xfrm>
            <a:off x="4949255" y="3197462"/>
            <a:ext cx="0" cy="637232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Gerade Verbindung mit Pfeil 225"/>
          <p:cNvCxnSpPr/>
          <p:nvPr/>
        </p:nvCxnSpPr>
        <p:spPr>
          <a:xfrm>
            <a:off x="5123200" y="3197462"/>
            <a:ext cx="0" cy="637232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Gerade Verbindung mit Pfeil 226"/>
          <p:cNvCxnSpPr/>
          <p:nvPr/>
        </p:nvCxnSpPr>
        <p:spPr>
          <a:xfrm>
            <a:off x="4246404" y="3197462"/>
            <a:ext cx="0" cy="637232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Nach rechts gekrümmter Pfeil 25"/>
          <p:cNvSpPr/>
          <p:nvPr/>
        </p:nvSpPr>
        <p:spPr>
          <a:xfrm>
            <a:off x="1997364" y="2573970"/>
            <a:ext cx="671125" cy="1663888"/>
          </a:xfrm>
          <a:prstGeom prst="curv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8" name="Nach rechts gekrümmter Pfeil 227"/>
          <p:cNvSpPr/>
          <p:nvPr/>
        </p:nvSpPr>
        <p:spPr>
          <a:xfrm flipH="1">
            <a:off x="6470208" y="2573969"/>
            <a:ext cx="689993" cy="1663889"/>
          </a:xfrm>
          <a:prstGeom prst="curv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317981" y="2112163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Positive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Feedback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(e.g. </a:t>
            </a:r>
            <a:r>
              <a:rPr lang="de-DE" dirty="0" err="1">
                <a:solidFill>
                  <a:schemeClr val="bg1"/>
                </a:solidFill>
              </a:rPr>
              <a:t>i</a:t>
            </a:r>
            <a:r>
              <a:rPr lang="de-DE" dirty="0" err="1" smtClean="0">
                <a:solidFill>
                  <a:schemeClr val="bg1"/>
                </a:solidFill>
              </a:rPr>
              <a:t>ncreasing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efficiency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9" name="Textfeld 228"/>
          <p:cNvSpPr txBox="1"/>
          <p:nvPr/>
        </p:nvSpPr>
        <p:spPr>
          <a:xfrm>
            <a:off x="340519" y="2177186"/>
            <a:ext cx="1545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Negative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Feedback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(</a:t>
            </a:r>
            <a:r>
              <a:rPr lang="de-DE" dirty="0" err="1" smtClean="0">
                <a:solidFill>
                  <a:schemeClr val="bg1"/>
                </a:solidFill>
              </a:rPr>
              <a:t>e.e</a:t>
            </a:r>
            <a:r>
              <a:rPr lang="de-DE" dirty="0" smtClean="0">
                <a:solidFill>
                  <a:schemeClr val="bg1"/>
                </a:solidFill>
              </a:rPr>
              <a:t>. </a:t>
            </a:r>
            <a:r>
              <a:rPr lang="de-DE" dirty="0" err="1" smtClean="0">
                <a:solidFill>
                  <a:schemeClr val="bg1"/>
                </a:solidFill>
              </a:rPr>
              <a:t>loosing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flexibility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5" name="Gruppieren 204"/>
          <p:cNvGrpSpPr/>
          <p:nvPr/>
        </p:nvGrpSpPr>
        <p:grpSpPr>
          <a:xfrm>
            <a:off x="3551458" y="4117173"/>
            <a:ext cx="2225454" cy="1418635"/>
            <a:chOff x="918750" y="3718233"/>
            <a:chExt cx="2225454" cy="1418635"/>
          </a:xfrm>
        </p:grpSpPr>
        <p:sp>
          <p:nvSpPr>
            <p:cNvPr id="206" name="Ellipse 205"/>
            <p:cNvSpPr/>
            <p:nvPr/>
          </p:nvSpPr>
          <p:spPr>
            <a:xfrm>
              <a:off x="2770222" y="3918874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Ellipse 208"/>
            <p:cNvSpPr/>
            <p:nvPr/>
          </p:nvSpPr>
          <p:spPr>
            <a:xfrm>
              <a:off x="2758747" y="4811055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Ellipse 209"/>
            <p:cNvSpPr/>
            <p:nvPr/>
          </p:nvSpPr>
          <p:spPr>
            <a:xfrm>
              <a:off x="1354612" y="4938558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Ellipse 210"/>
            <p:cNvSpPr/>
            <p:nvPr/>
          </p:nvSpPr>
          <p:spPr>
            <a:xfrm>
              <a:off x="2648399" y="4492387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Ellipse 211"/>
            <p:cNvSpPr/>
            <p:nvPr/>
          </p:nvSpPr>
          <p:spPr>
            <a:xfrm>
              <a:off x="2156677" y="5009365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Ellipse 212"/>
            <p:cNvSpPr/>
            <p:nvPr/>
          </p:nvSpPr>
          <p:spPr>
            <a:xfrm>
              <a:off x="3022381" y="4509765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Ellipse 213"/>
            <p:cNvSpPr/>
            <p:nvPr/>
          </p:nvSpPr>
          <p:spPr>
            <a:xfrm>
              <a:off x="1829365" y="4618678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Ellipse 214"/>
            <p:cNvSpPr/>
            <p:nvPr/>
          </p:nvSpPr>
          <p:spPr>
            <a:xfrm>
              <a:off x="2514968" y="4677520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Ellipse 215"/>
            <p:cNvSpPr/>
            <p:nvPr/>
          </p:nvSpPr>
          <p:spPr>
            <a:xfrm>
              <a:off x="2880436" y="4139599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Ellipse 216"/>
            <p:cNvSpPr/>
            <p:nvPr/>
          </p:nvSpPr>
          <p:spPr>
            <a:xfrm>
              <a:off x="1988233" y="3982626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Ellipse 217"/>
            <p:cNvSpPr/>
            <p:nvPr/>
          </p:nvSpPr>
          <p:spPr>
            <a:xfrm>
              <a:off x="1784033" y="4805023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/>
            <p:cNvSpPr/>
            <p:nvPr/>
          </p:nvSpPr>
          <p:spPr>
            <a:xfrm>
              <a:off x="2554152" y="4015775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Ellipse 219"/>
            <p:cNvSpPr/>
            <p:nvPr/>
          </p:nvSpPr>
          <p:spPr>
            <a:xfrm>
              <a:off x="1179233" y="4187265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/>
            <p:cNvSpPr/>
            <p:nvPr/>
          </p:nvSpPr>
          <p:spPr>
            <a:xfrm>
              <a:off x="2422950" y="3718233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Ellipse 230"/>
            <p:cNvSpPr/>
            <p:nvPr/>
          </p:nvSpPr>
          <p:spPr>
            <a:xfrm>
              <a:off x="1821349" y="3875207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Ellipse 231"/>
            <p:cNvSpPr/>
            <p:nvPr/>
          </p:nvSpPr>
          <p:spPr>
            <a:xfrm>
              <a:off x="1252795" y="3718233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Ellipse 232"/>
            <p:cNvSpPr/>
            <p:nvPr/>
          </p:nvSpPr>
          <p:spPr>
            <a:xfrm>
              <a:off x="1007799" y="4243956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Ellipse 233"/>
            <p:cNvSpPr/>
            <p:nvPr/>
          </p:nvSpPr>
          <p:spPr>
            <a:xfrm>
              <a:off x="1522731" y="4158123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/>
            <p:cNvSpPr/>
            <p:nvPr/>
          </p:nvSpPr>
          <p:spPr>
            <a:xfrm>
              <a:off x="2034855" y="4364754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/>
            <p:cNvSpPr/>
            <p:nvPr/>
          </p:nvSpPr>
          <p:spPr>
            <a:xfrm>
              <a:off x="918750" y="4790178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/>
            <p:cNvSpPr/>
            <p:nvPr/>
          </p:nvSpPr>
          <p:spPr>
            <a:xfrm>
              <a:off x="2401464" y="4711790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Ellipse 237"/>
            <p:cNvSpPr/>
            <p:nvPr/>
          </p:nvSpPr>
          <p:spPr>
            <a:xfrm>
              <a:off x="1420224" y="4382812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Ellipse 238"/>
            <p:cNvSpPr/>
            <p:nvPr/>
          </p:nvSpPr>
          <p:spPr>
            <a:xfrm>
              <a:off x="2270263" y="4314767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Gerade Verbindung 239"/>
            <p:cNvCxnSpPr>
              <a:stCxn id="218" idx="7"/>
              <a:endCxn id="235" idx="3"/>
            </p:cNvCxnSpPr>
            <p:nvPr/>
          </p:nvCxnSpPr>
          <p:spPr>
            <a:xfrm flipV="1">
              <a:off x="1888016" y="4473585"/>
              <a:ext cx="164679" cy="3501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Gerade Verbindung 240"/>
            <p:cNvCxnSpPr>
              <a:stCxn id="212" idx="1"/>
              <a:endCxn id="235" idx="4"/>
            </p:cNvCxnSpPr>
            <p:nvPr/>
          </p:nvCxnSpPr>
          <p:spPr>
            <a:xfrm flipH="1" flipV="1">
              <a:off x="2095766" y="4492257"/>
              <a:ext cx="78751" cy="53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Gerade Verbindung 241"/>
            <p:cNvCxnSpPr>
              <a:stCxn id="235" idx="0"/>
              <a:endCxn id="217" idx="4"/>
            </p:cNvCxnSpPr>
            <p:nvPr/>
          </p:nvCxnSpPr>
          <p:spPr>
            <a:xfrm flipH="1" flipV="1">
              <a:off x="2049144" y="4110128"/>
              <a:ext cx="46622" cy="2546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rade Verbindung 242"/>
            <p:cNvCxnSpPr>
              <a:stCxn id="235" idx="6"/>
              <a:endCxn id="239" idx="2"/>
            </p:cNvCxnSpPr>
            <p:nvPr/>
          </p:nvCxnSpPr>
          <p:spPr>
            <a:xfrm flipV="1">
              <a:off x="2156678" y="4378519"/>
              <a:ext cx="113585" cy="49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 Verbindung 243"/>
            <p:cNvCxnSpPr>
              <a:stCxn id="235" idx="5"/>
              <a:endCxn id="215" idx="1"/>
            </p:cNvCxnSpPr>
            <p:nvPr/>
          </p:nvCxnSpPr>
          <p:spPr>
            <a:xfrm>
              <a:off x="2138837" y="4473585"/>
              <a:ext cx="393972" cy="2226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Gerade Verbindung 244"/>
            <p:cNvCxnSpPr>
              <a:stCxn id="235" idx="2"/>
            </p:cNvCxnSpPr>
            <p:nvPr/>
          </p:nvCxnSpPr>
          <p:spPr>
            <a:xfrm flipH="1">
              <a:off x="1552779" y="4428506"/>
              <a:ext cx="482076" cy="18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Gerade Verbindung 245"/>
            <p:cNvCxnSpPr>
              <a:stCxn id="235" idx="2"/>
              <a:endCxn id="236" idx="7"/>
            </p:cNvCxnSpPr>
            <p:nvPr/>
          </p:nvCxnSpPr>
          <p:spPr>
            <a:xfrm flipH="1">
              <a:off x="1022732" y="4428506"/>
              <a:ext cx="1012123" cy="3803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Gerade Verbindung 246"/>
            <p:cNvCxnSpPr/>
            <p:nvPr/>
          </p:nvCxnSpPr>
          <p:spPr>
            <a:xfrm flipV="1">
              <a:off x="1510854" y="4266954"/>
              <a:ext cx="59436" cy="1158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Gerade Verbindung 247"/>
            <p:cNvCxnSpPr>
              <a:endCxn id="230" idx="2"/>
            </p:cNvCxnSpPr>
            <p:nvPr/>
          </p:nvCxnSpPr>
          <p:spPr>
            <a:xfrm flipV="1">
              <a:off x="1381313" y="3781985"/>
              <a:ext cx="1041637" cy="37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Gerade Verbindung 248"/>
            <p:cNvCxnSpPr>
              <a:endCxn id="217" idx="3"/>
            </p:cNvCxnSpPr>
            <p:nvPr/>
          </p:nvCxnSpPr>
          <p:spPr>
            <a:xfrm flipV="1">
              <a:off x="1535124" y="4091457"/>
              <a:ext cx="470950" cy="3232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Gerade Verbindung 249"/>
            <p:cNvCxnSpPr/>
            <p:nvPr/>
          </p:nvCxnSpPr>
          <p:spPr>
            <a:xfrm flipV="1">
              <a:off x="1611356" y="3961432"/>
              <a:ext cx="233588" cy="2188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Gerade Verbindung 250"/>
            <p:cNvCxnSpPr>
              <a:endCxn id="232" idx="3"/>
            </p:cNvCxnSpPr>
            <p:nvPr/>
          </p:nvCxnSpPr>
          <p:spPr>
            <a:xfrm flipV="1">
              <a:off x="1072829" y="3827064"/>
              <a:ext cx="197807" cy="4103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Gerade Verbindung 251"/>
            <p:cNvCxnSpPr>
              <a:endCxn id="217" idx="1"/>
            </p:cNvCxnSpPr>
            <p:nvPr/>
          </p:nvCxnSpPr>
          <p:spPr>
            <a:xfrm>
              <a:off x="1935559" y="3982626"/>
              <a:ext cx="70515" cy="186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Gerade Verbindung 252"/>
            <p:cNvCxnSpPr>
              <a:endCxn id="220" idx="2"/>
            </p:cNvCxnSpPr>
            <p:nvPr/>
          </p:nvCxnSpPr>
          <p:spPr>
            <a:xfrm flipV="1">
              <a:off x="1114939" y="4251017"/>
              <a:ext cx="64294" cy="409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Gerade Verbindung 253"/>
            <p:cNvCxnSpPr>
              <a:endCxn id="220" idx="0"/>
            </p:cNvCxnSpPr>
            <p:nvPr/>
          </p:nvCxnSpPr>
          <p:spPr>
            <a:xfrm flipH="1">
              <a:off x="1240145" y="3852058"/>
              <a:ext cx="77894" cy="3352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Gerade Verbindung 254"/>
            <p:cNvCxnSpPr>
              <a:endCxn id="234" idx="2"/>
            </p:cNvCxnSpPr>
            <p:nvPr/>
          </p:nvCxnSpPr>
          <p:spPr>
            <a:xfrm flipV="1">
              <a:off x="1283425" y="4221875"/>
              <a:ext cx="239306" cy="153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Gerade Verbindung 255"/>
            <p:cNvCxnSpPr>
              <a:endCxn id="210" idx="2"/>
            </p:cNvCxnSpPr>
            <p:nvPr/>
          </p:nvCxnSpPr>
          <p:spPr>
            <a:xfrm>
              <a:off x="1004467" y="4893768"/>
              <a:ext cx="350145" cy="1085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Gerade Verbindung 256"/>
            <p:cNvCxnSpPr>
              <a:endCxn id="238" idx="5"/>
            </p:cNvCxnSpPr>
            <p:nvPr/>
          </p:nvCxnSpPr>
          <p:spPr>
            <a:xfrm flipH="1" flipV="1">
              <a:off x="1524206" y="4491643"/>
              <a:ext cx="297143" cy="145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Gerade Verbindung 257"/>
            <p:cNvCxnSpPr>
              <a:endCxn id="218" idx="3"/>
            </p:cNvCxnSpPr>
            <p:nvPr/>
          </p:nvCxnSpPr>
          <p:spPr>
            <a:xfrm flipV="1">
              <a:off x="1465938" y="4913854"/>
              <a:ext cx="335936" cy="884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Gerade Verbindung 258"/>
            <p:cNvCxnSpPr>
              <a:endCxn id="233" idx="4"/>
            </p:cNvCxnSpPr>
            <p:nvPr/>
          </p:nvCxnSpPr>
          <p:spPr>
            <a:xfrm flipV="1">
              <a:off x="980018" y="4371459"/>
              <a:ext cx="88693" cy="4118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Gerade Verbindung 259"/>
            <p:cNvCxnSpPr>
              <a:endCxn id="219" idx="3"/>
            </p:cNvCxnSpPr>
            <p:nvPr/>
          </p:nvCxnSpPr>
          <p:spPr>
            <a:xfrm flipV="1">
              <a:off x="2372565" y="4124606"/>
              <a:ext cx="199428" cy="1901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Gerade Verbindung 260"/>
            <p:cNvCxnSpPr/>
            <p:nvPr/>
          </p:nvCxnSpPr>
          <p:spPr>
            <a:xfrm flipV="1">
              <a:off x="2263313" y="4823695"/>
              <a:ext cx="138151" cy="2036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Gerade Verbindung 261"/>
            <p:cNvCxnSpPr>
              <a:endCxn id="211" idx="2"/>
            </p:cNvCxnSpPr>
            <p:nvPr/>
          </p:nvCxnSpPr>
          <p:spPr>
            <a:xfrm>
              <a:off x="2392086" y="4403512"/>
              <a:ext cx="256313" cy="1526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Gerade Verbindung 262"/>
            <p:cNvCxnSpPr>
              <a:endCxn id="209" idx="1"/>
            </p:cNvCxnSpPr>
            <p:nvPr/>
          </p:nvCxnSpPr>
          <p:spPr>
            <a:xfrm>
              <a:off x="2619182" y="4783308"/>
              <a:ext cx="157406" cy="464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Gerade Verbindung 263"/>
            <p:cNvCxnSpPr>
              <a:endCxn id="209" idx="3"/>
            </p:cNvCxnSpPr>
            <p:nvPr/>
          </p:nvCxnSpPr>
          <p:spPr>
            <a:xfrm flipV="1">
              <a:off x="2286980" y="4919886"/>
              <a:ext cx="489608" cy="1398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Gerade Verbindung 264"/>
            <p:cNvCxnSpPr>
              <a:endCxn id="219" idx="1"/>
            </p:cNvCxnSpPr>
            <p:nvPr/>
          </p:nvCxnSpPr>
          <p:spPr>
            <a:xfrm>
              <a:off x="2514968" y="3845736"/>
              <a:ext cx="57025" cy="1887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Gerade Verbindung 265"/>
            <p:cNvCxnSpPr>
              <a:endCxn id="206" idx="1"/>
            </p:cNvCxnSpPr>
            <p:nvPr/>
          </p:nvCxnSpPr>
          <p:spPr>
            <a:xfrm>
              <a:off x="2545301" y="3781985"/>
              <a:ext cx="242762" cy="1555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>
              <a:endCxn id="212" idx="2"/>
            </p:cNvCxnSpPr>
            <p:nvPr/>
          </p:nvCxnSpPr>
          <p:spPr>
            <a:xfrm>
              <a:off x="1902131" y="4903917"/>
              <a:ext cx="254546" cy="169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Gerade Verbindung 267"/>
            <p:cNvCxnSpPr>
              <a:endCxn id="216" idx="0"/>
            </p:cNvCxnSpPr>
            <p:nvPr/>
          </p:nvCxnSpPr>
          <p:spPr>
            <a:xfrm>
              <a:off x="2871585" y="4032254"/>
              <a:ext cx="69763" cy="1073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Gerade Verbindung 268"/>
            <p:cNvCxnSpPr>
              <a:endCxn id="216" idx="2"/>
            </p:cNvCxnSpPr>
            <p:nvPr/>
          </p:nvCxnSpPr>
          <p:spPr>
            <a:xfrm>
              <a:off x="2682670" y="4099224"/>
              <a:ext cx="197766" cy="1041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Gerade Verbindung 269"/>
            <p:cNvCxnSpPr>
              <a:endCxn id="213" idx="1"/>
            </p:cNvCxnSpPr>
            <p:nvPr/>
          </p:nvCxnSpPr>
          <p:spPr>
            <a:xfrm>
              <a:off x="2970064" y="4266955"/>
              <a:ext cx="70158" cy="2614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Gerade Verbindung 270"/>
            <p:cNvCxnSpPr>
              <a:endCxn id="213" idx="3"/>
            </p:cNvCxnSpPr>
            <p:nvPr/>
          </p:nvCxnSpPr>
          <p:spPr>
            <a:xfrm flipV="1">
              <a:off x="2862734" y="4618596"/>
              <a:ext cx="177488" cy="205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Gerade Verbindung 271"/>
            <p:cNvCxnSpPr>
              <a:endCxn id="216" idx="3"/>
            </p:cNvCxnSpPr>
            <p:nvPr/>
          </p:nvCxnSpPr>
          <p:spPr>
            <a:xfrm flipV="1">
              <a:off x="2748250" y="4248430"/>
              <a:ext cx="150027" cy="2501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/>
        </p:nvGrpSpPr>
        <p:grpSpPr>
          <a:xfrm>
            <a:off x="6771641" y="4097831"/>
            <a:ext cx="2225454" cy="1418635"/>
            <a:chOff x="6771641" y="4097831"/>
            <a:chExt cx="2225454" cy="1418635"/>
          </a:xfrm>
        </p:grpSpPr>
        <p:sp>
          <p:nvSpPr>
            <p:cNvPr id="142" name="Ellipse 141"/>
            <p:cNvSpPr/>
            <p:nvPr/>
          </p:nvSpPr>
          <p:spPr>
            <a:xfrm>
              <a:off x="8623113" y="4298472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/>
            <p:cNvSpPr/>
            <p:nvPr/>
          </p:nvSpPr>
          <p:spPr>
            <a:xfrm>
              <a:off x="8611638" y="5190653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Ellipse 143"/>
            <p:cNvSpPr/>
            <p:nvPr/>
          </p:nvSpPr>
          <p:spPr>
            <a:xfrm>
              <a:off x="7207503" y="5318156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Ellipse 144"/>
            <p:cNvSpPr/>
            <p:nvPr/>
          </p:nvSpPr>
          <p:spPr>
            <a:xfrm>
              <a:off x="8501290" y="4871985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Ellipse 145"/>
            <p:cNvSpPr/>
            <p:nvPr/>
          </p:nvSpPr>
          <p:spPr>
            <a:xfrm>
              <a:off x="8009568" y="5388963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Ellipse 146"/>
            <p:cNvSpPr/>
            <p:nvPr/>
          </p:nvSpPr>
          <p:spPr>
            <a:xfrm>
              <a:off x="8875272" y="4889363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7682256" y="4998276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/>
            <p:cNvSpPr/>
            <p:nvPr/>
          </p:nvSpPr>
          <p:spPr>
            <a:xfrm>
              <a:off x="8367859" y="5057118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8733327" y="4519197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Ellipse 150"/>
            <p:cNvSpPr/>
            <p:nvPr/>
          </p:nvSpPr>
          <p:spPr>
            <a:xfrm>
              <a:off x="7841124" y="4362224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Ellipse 151"/>
            <p:cNvSpPr/>
            <p:nvPr/>
          </p:nvSpPr>
          <p:spPr>
            <a:xfrm>
              <a:off x="7636924" y="5184621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8407043" y="4395373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Ellipse 154"/>
            <p:cNvSpPr/>
            <p:nvPr/>
          </p:nvSpPr>
          <p:spPr>
            <a:xfrm>
              <a:off x="8275841" y="4097831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7674240" y="4254805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7105686" y="4097831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Ellipse 157"/>
            <p:cNvSpPr/>
            <p:nvPr/>
          </p:nvSpPr>
          <p:spPr>
            <a:xfrm>
              <a:off x="6860690" y="4623554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7375622" y="4537721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7887746" y="4744352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6771641" y="5169776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8254355" y="5091388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7273115" y="4762410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Ellipse 163"/>
            <p:cNvSpPr/>
            <p:nvPr/>
          </p:nvSpPr>
          <p:spPr>
            <a:xfrm>
              <a:off x="8123154" y="4694365"/>
              <a:ext cx="121823" cy="1275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Gerade Verbindung 164"/>
            <p:cNvCxnSpPr>
              <a:stCxn id="152" idx="0"/>
              <a:endCxn id="148" idx="4"/>
            </p:cNvCxnSpPr>
            <p:nvPr/>
          </p:nvCxnSpPr>
          <p:spPr>
            <a:xfrm flipV="1">
              <a:off x="7697836" y="5125779"/>
              <a:ext cx="45332" cy="588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166"/>
            <p:cNvCxnSpPr>
              <a:stCxn id="160" idx="0"/>
              <a:endCxn id="151" idx="4"/>
            </p:cNvCxnSpPr>
            <p:nvPr/>
          </p:nvCxnSpPr>
          <p:spPr>
            <a:xfrm flipH="1" flipV="1">
              <a:off x="7902035" y="4489726"/>
              <a:ext cx="46622" cy="2546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167"/>
            <p:cNvCxnSpPr>
              <a:stCxn id="160" idx="6"/>
              <a:endCxn id="164" idx="2"/>
            </p:cNvCxnSpPr>
            <p:nvPr/>
          </p:nvCxnSpPr>
          <p:spPr>
            <a:xfrm flipV="1">
              <a:off x="8009569" y="4758117"/>
              <a:ext cx="113585" cy="4998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>
              <a:stCxn id="160" idx="2"/>
            </p:cNvCxnSpPr>
            <p:nvPr/>
          </p:nvCxnSpPr>
          <p:spPr>
            <a:xfrm flipH="1">
              <a:off x="7405670" y="4808104"/>
              <a:ext cx="482076" cy="1805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 Verbindung 171"/>
            <p:cNvCxnSpPr/>
            <p:nvPr/>
          </p:nvCxnSpPr>
          <p:spPr>
            <a:xfrm flipV="1">
              <a:off x="7363745" y="4646552"/>
              <a:ext cx="59436" cy="11585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172"/>
            <p:cNvCxnSpPr>
              <a:endCxn id="155" idx="2"/>
            </p:cNvCxnSpPr>
            <p:nvPr/>
          </p:nvCxnSpPr>
          <p:spPr>
            <a:xfrm flipV="1">
              <a:off x="7234204" y="4161583"/>
              <a:ext cx="1041637" cy="37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174"/>
            <p:cNvCxnSpPr/>
            <p:nvPr/>
          </p:nvCxnSpPr>
          <p:spPr>
            <a:xfrm flipV="1">
              <a:off x="7464247" y="4341030"/>
              <a:ext cx="233588" cy="21882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 Verbindung 175"/>
            <p:cNvCxnSpPr>
              <a:endCxn id="157" idx="3"/>
            </p:cNvCxnSpPr>
            <p:nvPr/>
          </p:nvCxnSpPr>
          <p:spPr>
            <a:xfrm flipV="1">
              <a:off x="6925720" y="4206662"/>
              <a:ext cx="197807" cy="410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 Verbindung 176"/>
            <p:cNvCxnSpPr>
              <a:endCxn id="151" idx="1"/>
            </p:cNvCxnSpPr>
            <p:nvPr/>
          </p:nvCxnSpPr>
          <p:spPr>
            <a:xfrm>
              <a:off x="7788450" y="4362224"/>
              <a:ext cx="70515" cy="186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 Verbindung 177"/>
            <p:cNvCxnSpPr>
              <a:endCxn id="154" idx="2"/>
            </p:cNvCxnSpPr>
            <p:nvPr/>
          </p:nvCxnSpPr>
          <p:spPr>
            <a:xfrm flipV="1">
              <a:off x="6967830" y="4630615"/>
              <a:ext cx="64294" cy="409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178"/>
            <p:cNvCxnSpPr>
              <a:endCxn id="154" idx="0"/>
            </p:cNvCxnSpPr>
            <p:nvPr/>
          </p:nvCxnSpPr>
          <p:spPr>
            <a:xfrm flipH="1">
              <a:off x="7093036" y="4231656"/>
              <a:ext cx="77894" cy="33520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Gerade Verbindung 179"/>
            <p:cNvCxnSpPr>
              <a:endCxn id="159" idx="2"/>
            </p:cNvCxnSpPr>
            <p:nvPr/>
          </p:nvCxnSpPr>
          <p:spPr>
            <a:xfrm flipV="1">
              <a:off x="7136316" y="4601473"/>
              <a:ext cx="239306" cy="153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>
              <a:endCxn id="144" idx="2"/>
            </p:cNvCxnSpPr>
            <p:nvPr/>
          </p:nvCxnSpPr>
          <p:spPr>
            <a:xfrm>
              <a:off x="6857358" y="5273366"/>
              <a:ext cx="350145" cy="1085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>
              <a:endCxn id="163" idx="5"/>
            </p:cNvCxnSpPr>
            <p:nvPr/>
          </p:nvCxnSpPr>
          <p:spPr>
            <a:xfrm flipH="1" flipV="1">
              <a:off x="7377097" y="4871241"/>
              <a:ext cx="297143" cy="14562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 Verbindung 182"/>
            <p:cNvCxnSpPr>
              <a:endCxn id="152" idx="3"/>
            </p:cNvCxnSpPr>
            <p:nvPr/>
          </p:nvCxnSpPr>
          <p:spPr>
            <a:xfrm flipV="1">
              <a:off x="7318829" y="5293452"/>
              <a:ext cx="335936" cy="8845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Gerade Verbindung 183"/>
            <p:cNvCxnSpPr>
              <a:endCxn id="158" idx="4"/>
            </p:cNvCxnSpPr>
            <p:nvPr/>
          </p:nvCxnSpPr>
          <p:spPr>
            <a:xfrm flipV="1">
              <a:off x="6832909" y="4751057"/>
              <a:ext cx="88693" cy="41184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Gerade Verbindung 184"/>
            <p:cNvCxnSpPr>
              <a:endCxn id="153" idx="3"/>
            </p:cNvCxnSpPr>
            <p:nvPr/>
          </p:nvCxnSpPr>
          <p:spPr>
            <a:xfrm flipV="1">
              <a:off x="8225456" y="4504204"/>
              <a:ext cx="199428" cy="1901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Gerade Verbindung 185"/>
            <p:cNvCxnSpPr/>
            <p:nvPr/>
          </p:nvCxnSpPr>
          <p:spPr>
            <a:xfrm flipV="1">
              <a:off x="8116204" y="5203293"/>
              <a:ext cx="138151" cy="2036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Gerade Verbindung 186"/>
            <p:cNvCxnSpPr>
              <a:endCxn id="145" idx="2"/>
            </p:cNvCxnSpPr>
            <p:nvPr/>
          </p:nvCxnSpPr>
          <p:spPr>
            <a:xfrm>
              <a:off x="8244977" y="4783110"/>
              <a:ext cx="256313" cy="1526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Gerade Verbindung 187"/>
            <p:cNvCxnSpPr>
              <a:endCxn id="143" idx="1"/>
            </p:cNvCxnSpPr>
            <p:nvPr/>
          </p:nvCxnSpPr>
          <p:spPr>
            <a:xfrm>
              <a:off x="8472073" y="5162906"/>
              <a:ext cx="157406" cy="464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Gerade Verbindung 188"/>
            <p:cNvCxnSpPr>
              <a:endCxn id="143" idx="3"/>
            </p:cNvCxnSpPr>
            <p:nvPr/>
          </p:nvCxnSpPr>
          <p:spPr>
            <a:xfrm flipV="1">
              <a:off x="8139871" y="5299484"/>
              <a:ext cx="489608" cy="1398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 Verbindung 189"/>
            <p:cNvCxnSpPr>
              <a:endCxn id="153" idx="1"/>
            </p:cNvCxnSpPr>
            <p:nvPr/>
          </p:nvCxnSpPr>
          <p:spPr>
            <a:xfrm>
              <a:off x="8367859" y="4225334"/>
              <a:ext cx="57025" cy="1887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Gerade Verbindung 191"/>
            <p:cNvCxnSpPr>
              <a:endCxn id="142" idx="1"/>
            </p:cNvCxnSpPr>
            <p:nvPr/>
          </p:nvCxnSpPr>
          <p:spPr>
            <a:xfrm>
              <a:off x="8398192" y="4161583"/>
              <a:ext cx="242762" cy="1555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193"/>
            <p:cNvCxnSpPr>
              <a:endCxn id="146" idx="2"/>
            </p:cNvCxnSpPr>
            <p:nvPr/>
          </p:nvCxnSpPr>
          <p:spPr>
            <a:xfrm>
              <a:off x="7755022" y="5283515"/>
              <a:ext cx="254546" cy="1692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Gerade Verbindung 194"/>
            <p:cNvCxnSpPr>
              <a:endCxn id="150" idx="0"/>
            </p:cNvCxnSpPr>
            <p:nvPr/>
          </p:nvCxnSpPr>
          <p:spPr>
            <a:xfrm>
              <a:off x="8724476" y="4411852"/>
              <a:ext cx="69763" cy="1073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>
              <a:endCxn id="150" idx="2"/>
            </p:cNvCxnSpPr>
            <p:nvPr/>
          </p:nvCxnSpPr>
          <p:spPr>
            <a:xfrm>
              <a:off x="8535561" y="4478822"/>
              <a:ext cx="197766" cy="1041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Gerade Verbindung 196"/>
            <p:cNvCxnSpPr>
              <a:endCxn id="147" idx="1"/>
            </p:cNvCxnSpPr>
            <p:nvPr/>
          </p:nvCxnSpPr>
          <p:spPr>
            <a:xfrm>
              <a:off x="8822955" y="4646553"/>
              <a:ext cx="70158" cy="2614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>
              <a:endCxn id="147" idx="3"/>
            </p:cNvCxnSpPr>
            <p:nvPr/>
          </p:nvCxnSpPr>
          <p:spPr>
            <a:xfrm flipV="1">
              <a:off x="8715625" y="4998194"/>
              <a:ext cx="177488" cy="205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Gerade Verbindung 198"/>
            <p:cNvCxnSpPr>
              <a:endCxn id="150" idx="3"/>
            </p:cNvCxnSpPr>
            <p:nvPr/>
          </p:nvCxnSpPr>
          <p:spPr>
            <a:xfrm flipV="1">
              <a:off x="8601141" y="4628028"/>
              <a:ext cx="150027" cy="2501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Ellipse 153"/>
            <p:cNvSpPr/>
            <p:nvPr/>
          </p:nvSpPr>
          <p:spPr>
            <a:xfrm>
              <a:off x="7032124" y="4566863"/>
              <a:ext cx="121823" cy="1275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79512" y="4129982"/>
            <a:ext cx="2225454" cy="1418635"/>
            <a:chOff x="179512" y="4129982"/>
            <a:chExt cx="2225454" cy="1418635"/>
          </a:xfrm>
        </p:grpSpPr>
        <p:grpSp>
          <p:nvGrpSpPr>
            <p:cNvPr id="7" name="Gruppieren 6"/>
            <p:cNvGrpSpPr/>
            <p:nvPr/>
          </p:nvGrpSpPr>
          <p:grpSpPr>
            <a:xfrm>
              <a:off x="642075" y="4129982"/>
              <a:ext cx="1762891" cy="1418635"/>
              <a:chOff x="642075" y="4129982"/>
              <a:chExt cx="1762891" cy="1418635"/>
            </a:xfrm>
          </p:grpSpPr>
          <p:sp>
            <p:nvSpPr>
              <p:cNvPr id="85" name="Ellipse 84"/>
              <p:cNvSpPr/>
              <p:nvPr/>
            </p:nvSpPr>
            <p:spPr>
              <a:xfrm>
                <a:off x="2030984" y="4330623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2019509" y="5222804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1909161" y="4904136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1417439" y="5421114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2283143" y="4921514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1775730" y="5089269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2141198" y="4551348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1814914" y="4427524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Ellipse 97"/>
              <p:cNvSpPr/>
              <p:nvPr/>
            </p:nvSpPr>
            <p:spPr>
              <a:xfrm>
                <a:off x="1683712" y="4129982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1662226" y="5123539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1531025" y="4726516"/>
                <a:ext cx="121823" cy="1275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Gerade Verbindung 108"/>
              <p:cNvCxnSpPr>
                <a:stCxn id="89" idx="1"/>
                <a:endCxn id="103" idx="4"/>
              </p:cNvCxnSpPr>
              <p:nvPr/>
            </p:nvCxnSpPr>
            <p:spPr>
              <a:xfrm flipH="1" flipV="1">
                <a:off x="1356528" y="4904006"/>
                <a:ext cx="78751" cy="53578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110"/>
              <p:cNvCxnSpPr>
                <a:stCxn id="103" idx="6"/>
                <a:endCxn id="107" idx="2"/>
              </p:cNvCxnSpPr>
              <p:nvPr/>
            </p:nvCxnSpPr>
            <p:spPr>
              <a:xfrm flipV="1">
                <a:off x="1417440" y="4790268"/>
                <a:ext cx="113585" cy="4998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 Verbindung 111"/>
              <p:cNvCxnSpPr>
                <a:stCxn id="103" idx="5"/>
                <a:endCxn id="92" idx="1"/>
              </p:cNvCxnSpPr>
              <p:nvPr/>
            </p:nvCxnSpPr>
            <p:spPr>
              <a:xfrm>
                <a:off x="1399599" y="4885334"/>
                <a:ext cx="393972" cy="22260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115"/>
              <p:cNvCxnSpPr>
                <a:endCxn id="98" idx="2"/>
              </p:cNvCxnSpPr>
              <p:nvPr/>
            </p:nvCxnSpPr>
            <p:spPr>
              <a:xfrm flipV="1">
                <a:off x="642075" y="4193734"/>
                <a:ext cx="1041637" cy="379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 Verbindung 127"/>
              <p:cNvCxnSpPr>
                <a:endCxn id="96" idx="3"/>
              </p:cNvCxnSpPr>
              <p:nvPr/>
            </p:nvCxnSpPr>
            <p:spPr>
              <a:xfrm flipV="1">
                <a:off x="1633327" y="4536355"/>
                <a:ext cx="199428" cy="190162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128"/>
              <p:cNvCxnSpPr/>
              <p:nvPr/>
            </p:nvCxnSpPr>
            <p:spPr>
              <a:xfrm flipV="1">
                <a:off x="1524075" y="5235444"/>
                <a:ext cx="138151" cy="20360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Gerade Verbindung 129"/>
              <p:cNvCxnSpPr>
                <a:endCxn id="88" idx="2"/>
              </p:cNvCxnSpPr>
              <p:nvPr/>
            </p:nvCxnSpPr>
            <p:spPr>
              <a:xfrm>
                <a:off x="1652848" y="4815261"/>
                <a:ext cx="256313" cy="15262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Gerade Verbindung 130"/>
              <p:cNvCxnSpPr>
                <a:endCxn id="86" idx="1"/>
              </p:cNvCxnSpPr>
              <p:nvPr/>
            </p:nvCxnSpPr>
            <p:spPr>
              <a:xfrm>
                <a:off x="1879944" y="5195057"/>
                <a:ext cx="157406" cy="46419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 Verbindung 131"/>
              <p:cNvCxnSpPr>
                <a:endCxn id="86" idx="3"/>
              </p:cNvCxnSpPr>
              <p:nvPr/>
            </p:nvCxnSpPr>
            <p:spPr>
              <a:xfrm flipV="1">
                <a:off x="1547742" y="5331635"/>
                <a:ext cx="489608" cy="139873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 Verbindung 132"/>
              <p:cNvCxnSpPr>
                <a:endCxn id="96" idx="1"/>
              </p:cNvCxnSpPr>
              <p:nvPr/>
            </p:nvCxnSpPr>
            <p:spPr>
              <a:xfrm>
                <a:off x="1775730" y="4257485"/>
                <a:ext cx="57025" cy="188711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 Verbindung 133"/>
              <p:cNvCxnSpPr>
                <a:endCxn id="85" idx="1"/>
              </p:cNvCxnSpPr>
              <p:nvPr/>
            </p:nvCxnSpPr>
            <p:spPr>
              <a:xfrm>
                <a:off x="1806063" y="4193734"/>
                <a:ext cx="242762" cy="155561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rade Verbindung 134"/>
              <p:cNvCxnSpPr>
                <a:endCxn id="89" idx="2"/>
              </p:cNvCxnSpPr>
              <p:nvPr/>
            </p:nvCxnSpPr>
            <p:spPr>
              <a:xfrm>
                <a:off x="1162893" y="5315666"/>
                <a:ext cx="254546" cy="1692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Gerade Verbindung 135"/>
              <p:cNvCxnSpPr>
                <a:endCxn id="93" idx="0"/>
              </p:cNvCxnSpPr>
              <p:nvPr/>
            </p:nvCxnSpPr>
            <p:spPr>
              <a:xfrm>
                <a:off x="2132347" y="4444003"/>
                <a:ext cx="69763" cy="10734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Gerade Verbindung 136"/>
              <p:cNvCxnSpPr>
                <a:endCxn id="93" idx="2"/>
              </p:cNvCxnSpPr>
              <p:nvPr/>
            </p:nvCxnSpPr>
            <p:spPr>
              <a:xfrm>
                <a:off x="1943432" y="4510973"/>
                <a:ext cx="197766" cy="10412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137"/>
              <p:cNvCxnSpPr>
                <a:endCxn id="90" idx="1"/>
              </p:cNvCxnSpPr>
              <p:nvPr/>
            </p:nvCxnSpPr>
            <p:spPr>
              <a:xfrm>
                <a:off x="2230826" y="4678704"/>
                <a:ext cx="70158" cy="261482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 Verbindung 138"/>
              <p:cNvCxnSpPr>
                <a:endCxn id="90" idx="3"/>
              </p:cNvCxnSpPr>
              <p:nvPr/>
            </p:nvCxnSpPr>
            <p:spPr>
              <a:xfrm flipV="1">
                <a:off x="2123496" y="5030345"/>
                <a:ext cx="177488" cy="2051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Gerade Verbindung 139"/>
              <p:cNvCxnSpPr>
                <a:endCxn id="93" idx="3"/>
              </p:cNvCxnSpPr>
              <p:nvPr/>
            </p:nvCxnSpPr>
            <p:spPr>
              <a:xfrm flipV="1">
                <a:off x="2009012" y="4660179"/>
                <a:ext cx="150027" cy="250149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Gerade Verbindung 201"/>
              <p:cNvCxnSpPr>
                <a:stCxn id="96" idx="2"/>
              </p:cNvCxnSpPr>
              <p:nvPr/>
            </p:nvCxnSpPr>
            <p:spPr>
              <a:xfrm flipH="1" flipV="1">
                <a:off x="1369764" y="4471055"/>
                <a:ext cx="445150" cy="20221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Gerade Verbindung 202"/>
              <p:cNvCxnSpPr>
                <a:endCxn id="95" idx="6"/>
              </p:cNvCxnSpPr>
              <p:nvPr/>
            </p:nvCxnSpPr>
            <p:spPr>
              <a:xfrm flipH="1">
                <a:off x="1166618" y="5001565"/>
                <a:ext cx="746733" cy="278959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Gerade Verbindung 203"/>
              <p:cNvCxnSpPr>
                <a:stCxn id="98" idx="3"/>
              </p:cNvCxnSpPr>
              <p:nvPr/>
            </p:nvCxnSpPr>
            <p:spPr>
              <a:xfrm flipH="1">
                <a:off x="1211951" y="4238813"/>
                <a:ext cx="489602" cy="81341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uppieren 206"/>
            <p:cNvGrpSpPr/>
            <p:nvPr/>
          </p:nvGrpSpPr>
          <p:grpSpPr>
            <a:xfrm>
              <a:off x="179512" y="4129982"/>
              <a:ext cx="1237928" cy="1347828"/>
              <a:chOff x="179512" y="4129982"/>
              <a:chExt cx="1237928" cy="1347828"/>
            </a:xfrm>
          </p:grpSpPr>
          <p:sp>
            <p:nvSpPr>
              <p:cNvPr id="273" name="Ellipse 272"/>
              <p:cNvSpPr/>
              <p:nvPr/>
            </p:nvSpPr>
            <p:spPr>
              <a:xfrm>
                <a:off x="1090127" y="5030427"/>
                <a:ext cx="121823" cy="1275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4" name="Gerade Verbindung 273"/>
              <p:cNvCxnSpPr>
                <a:stCxn id="279" idx="7"/>
                <a:endCxn id="285" idx="3"/>
              </p:cNvCxnSpPr>
              <p:nvPr/>
            </p:nvCxnSpPr>
            <p:spPr>
              <a:xfrm flipV="1">
                <a:off x="1148778" y="4885334"/>
                <a:ext cx="164679" cy="35011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5" name="Gruppieren 274"/>
              <p:cNvGrpSpPr/>
              <p:nvPr/>
            </p:nvGrpSpPr>
            <p:grpSpPr>
              <a:xfrm>
                <a:off x="179512" y="4129982"/>
                <a:ext cx="1237928" cy="1347828"/>
                <a:chOff x="179512" y="4129982"/>
                <a:chExt cx="1237928" cy="1347828"/>
              </a:xfrm>
            </p:grpSpPr>
            <p:sp>
              <p:nvSpPr>
                <p:cNvPr id="277" name="Ellipse 276"/>
                <p:cNvSpPr/>
                <p:nvPr/>
              </p:nvSpPr>
              <p:spPr>
                <a:xfrm>
                  <a:off x="615374" y="5350307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Ellipse 277"/>
                <p:cNvSpPr/>
                <p:nvPr/>
              </p:nvSpPr>
              <p:spPr>
                <a:xfrm>
                  <a:off x="1248995" y="4394375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Ellipse 278"/>
                <p:cNvSpPr/>
                <p:nvPr/>
              </p:nvSpPr>
              <p:spPr>
                <a:xfrm>
                  <a:off x="1044795" y="5216772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Ellipse 279"/>
                <p:cNvSpPr/>
                <p:nvPr/>
              </p:nvSpPr>
              <p:spPr>
                <a:xfrm>
                  <a:off x="439995" y="4599014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Ellipse 280"/>
                <p:cNvSpPr/>
                <p:nvPr/>
              </p:nvSpPr>
              <p:spPr>
                <a:xfrm>
                  <a:off x="1082111" y="4286956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Ellipse 281"/>
                <p:cNvSpPr/>
                <p:nvPr/>
              </p:nvSpPr>
              <p:spPr>
                <a:xfrm>
                  <a:off x="513557" y="4129982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Ellipse 282"/>
                <p:cNvSpPr/>
                <p:nvPr/>
              </p:nvSpPr>
              <p:spPr>
                <a:xfrm>
                  <a:off x="268561" y="4655705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Ellipse 283"/>
                <p:cNvSpPr/>
                <p:nvPr/>
              </p:nvSpPr>
              <p:spPr>
                <a:xfrm>
                  <a:off x="783493" y="4569872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Ellipse 284"/>
                <p:cNvSpPr/>
                <p:nvPr/>
              </p:nvSpPr>
              <p:spPr>
                <a:xfrm>
                  <a:off x="1295617" y="4776503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Ellipse 285"/>
                <p:cNvSpPr/>
                <p:nvPr/>
              </p:nvSpPr>
              <p:spPr>
                <a:xfrm>
                  <a:off x="179512" y="5201927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Ellipse 286"/>
                <p:cNvSpPr/>
                <p:nvPr/>
              </p:nvSpPr>
              <p:spPr>
                <a:xfrm>
                  <a:off x="680986" y="4794561"/>
                  <a:ext cx="121823" cy="127503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8" name="Gerade Verbindung 287"/>
                <p:cNvCxnSpPr>
                  <a:stCxn id="285" idx="0"/>
                  <a:endCxn id="278" idx="4"/>
                </p:cNvCxnSpPr>
                <p:nvPr/>
              </p:nvCxnSpPr>
              <p:spPr>
                <a:xfrm flipH="1" flipV="1">
                  <a:off x="1309906" y="4521877"/>
                  <a:ext cx="46622" cy="254626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Gerade Verbindung 288"/>
                <p:cNvCxnSpPr>
                  <a:stCxn id="285" idx="2"/>
                </p:cNvCxnSpPr>
                <p:nvPr/>
              </p:nvCxnSpPr>
              <p:spPr>
                <a:xfrm flipH="1">
                  <a:off x="813541" y="4840255"/>
                  <a:ext cx="482076" cy="1805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Gerade Verbindung 289"/>
                <p:cNvCxnSpPr>
                  <a:stCxn id="285" idx="2"/>
                  <a:endCxn id="286" idx="7"/>
                </p:cNvCxnSpPr>
                <p:nvPr/>
              </p:nvCxnSpPr>
              <p:spPr>
                <a:xfrm flipH="1">
                  <a:off x="283494" y="4840255"/>
                  <a:ext cx="1012123" cy="38034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Gerade Verbindung 290"/>
                <p:cNvCxnSpPr/>
                <p:nvPr/>
              </p:nvCxnSpPr>
              <p:spPr>
                <a:xfrm flipV="1">
                  <a:off x="771616" y="4678703"/>
                  <a:ext cx="59436" cy="11585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Gerade Verbindung 291"/>
                <p:cNvCxnSpPr>
                  <a:endCxn id="278" idx="3"/>
                </p:cNvCxnSpPr>
                <p:nvPr/>
              </p:nvCxnSpPr>
              <p:spPr>
                <a:xfrm flipV="1">
                  <a:off x="795886" y="4503206"/>
                  <a:ext cx="470950" cy="32328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Gerade Verbindung 292"/>
                <p:cNvCxnSpPr/>
                <p:nvPr/>
              </p:nvCxnSpPr>
              <p:spPr>
                <a:xfrm flipV="1">
                  <a:off x="872118" y="4373181"/>
                  <a:ext cx="233588" cy="21882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Gerade Verbindung 293"/>
                <p:cNvCxnSpPr>
                  <a:endCxn id="282" idx="3"/>
                </p:cNvCxnSpPr>
                <p:nvPr/>
              </p:nvCxnSpPr>
              <p:spPr>
                <a:xfrm flipV="1">
                  <a:off x="333591" y="4238813"/>
                  <a:ext cx="197807" cy="41037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Gerade Verbindung 294"/>
                <p:cNvCxnSpPr>
                  <a:endCxn id="278" idx="1"/>
                </p:cNvCxnSpPr>
                <p:nvPr/>
              </p:nvCxnSpPr>
              <p:spPr>
                <a:xfrm>
                  <a:off x="1196321" y="4394375"/>
                  <a:ext cx="70515" cy="1867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Gerade Verbindung 295"/>
                <p:cNvCxnSpPr>
                  <a:endCxn id="280" idx="2"/>
                </p:cNvCxnSpPr>
                <p:nvPr/>
              </p:nvCxnSpPr>
              <p:spPr>
                <a:xfrm flipV="1">
                  <a:off x="375701" y="4662766"/>
                  <a:ext cx="64294" cy="4093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Gerade Verbindung 296"/>
                <p:cNvCxnSpPr>
                  <a:endCxn id="280" idx="0"/>
                </p:cNvCxnSpPr>
                <p:nvPr/>
              </p:nvCxnSpPr>
              <p:spPr>
                <a:xfrm flipH="1">
                  <a:off x="500907" y="4263807"/>
                  <a:ext cx="77894" cy="33520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Gerade Verbindung 297"/>
                <p:cNvCxnSpPr>
                  <a:endCxn id="284" idx="2"/>
                </p:cNvCxnSpPr>
                <p:nvPr/>
              </p:nvCxnSpPr>
              <p:spPr>
                <a:xfrm flipV="1">
                  <a:off x="544187" y="4633624"/>
                  <a:ext cx="239306" cy="1537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Gerade Verbindung 298"/>
                <p:cNvCxnSpPr>
                  <a:endCxn id="277" idx="2"/>
                </p:cNvCxnSpPr>
                <p:nvPr/>
              </p:nvCxnSpPr>
              <p:spPr>
                <a:xfrm>
                  <a:off x="265229" y="5305517"/>
                  <a:ext cx="350145" cy="10854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Gerade Verbindung 299"/>
                <p:cNvCxnSpPr>
                  <a:endCxn id="287" idx="5"/>
                </p:cNvCxnSpPr>
                <p:nvPr/>
              </p:nvCxnSpPr>
              <p:spPr>
                <a:xfrm flipH="1" flipV="1">
                  <a:off x="784968" y="4903392"/>
                  <a:ext cx="297143" cy="14562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Gerade Verbindung 300"/>
                <p:cNvCxnSpPr>
                  <a:endCxn id="279" idx="3"/>
                </p:cNvCxnSpPr>
                <p:nvPr/>
              </p:nvCxnSpPr>
              <p:spPr>
                <a:xfrm flipV="1">
                  <a:off x="726700" y="5325603"/>
                  <a:ext cx="335936" cy="8845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Gerade Verbindung 301"/>
                <p:cNvCxnSpPr>
                  <a:endCxn id="283" idx="4"/>
                </p:cNvCxnSpPr>
                <p:nvPr/>
              </p:nvCxnSpPr>
              <p:spPr>
                <a:xfrm flipV="1">
                  <a:off x="240780" y="4783208"/>
                  <a:ext cx="88693" cy="411849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Gerade Verbindung 302"/>
                <p:cNvCxnSpPr>
                  <a:stCxn id="284" idx="1"/>
                </p:cNvCxnSpPr>
                <p:nvPr/>
              </p:nvCxnSpPr>
              <p:spPr>
                <a:xfrm flipH="1" flipV="1">
                  <a:off x="615375" y="4231656"/>
                  <a:ext cx="185959" cy="3568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6" name="Gerade Verbindung 275"/>
              <p:cNvCxnSpPr>
                <a:stCxn id="277" idx="1"/>
              </p:cNvCxnSpPr>
              <p:nvPr/>
            </p:nvCxnSpPr>
            <p:spPr>
              <a:xfrm flipH="1" flipV="1">
                <a:off x="496156" y="4729639"/>
                <a:ext cx="137059" cy="63934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chteck 7"/>
          <p:cNvSpPr/>
          <p:nvPr/>
        </p:nvSpPr>
        <p:spPr>
          <a:xfrm>
            <a:off x="1435279" y="6056421"/>
            <a:ext cx="6384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err="1">
                <a:solidFill>
                  <a:schemeClr val="bg1"/>
                </a:solidFill>
              </a:rPr>
              <a:t>Intensification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of</a:t>
            </a:r>
            <a:r>
              <a:rPr lang="de-DE" b="1" dirty="0">
                <a:solidFill>
                  <a:schemeClr val="bg1"/>
                </a:solidFill>
              </a:rPr>
              <a:t> Interaction Relations (</a:t>
            </a:r>
            <a:r>
              <a:rPr lang="de-DE" b="1" dirty="0" err="1">
                <a:solidFill>
                  <a:schemeClr val="bg1"/>
                </a:solidFill>
              </a:rPr>
              <a:t>usually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specialization</a:t>
            </a:r>
            <a:r>
              <a:rPr lang="de-DE" b="1" dirty="0">
                <a:solidFill>
                  <a:schemeClr val="bg1"/>
                </a:solidFill>
              </a:rPr>
              <a:t>) 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 err="1">
                <a:solidFill>
                  <a:schemeClr val="bg1"/>
                </a:solidFill>
              </a:rPr>
              <a:t>under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Conditions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of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Predictability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30420" y="3192912"/>
            <a:ext cx="157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Emergent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Properties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2648689" y="4633623"/>
            <a:ext cx="679376" cy="33551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Pfeil nach rechts 303"/>
          <p:cNvSpPr/>
          <p:nvPr/>
        </p:nvSpPr>
        <p:spPr>
          <a:xfrm>
            <a:off x="5980084" y="4692842"/>
            <a:ext cx="679376" cy="33551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3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28" grpId="0" animBg="1"/>
      <p:bldP spid="29" grpId="0"/>
      <p:bldP spid="229" grpId="0"/>
      <p:bldP spid="8" grpId="0"/>
      <p:bldP spid="9" grpId="0"/>
      <p:bldP spid="12" grpId="0" animBg="1"/>
      <p:bldP spid="3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8820472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 smtClean="0">
                <a:solidFill>
                  <a:schemeClr val="bg1"/>
                </a:solidFill>
              </a:rPr>
              <a:t>Adaptation = </a:t>
            </a:r>
            <a:r>
              <a:rPr lang="de-DE" sz="3600" b="1" dirty="0" err="1" smtClean="0">
                <a:solidFill>
                  <a:schemeClr val="bg1"/>
                </a:solidFill>
              </a:rPr>
              <a:t>Specialization</a:t>
            </a:r>
            <a:r>
              <a:rPr lang="de-DE" sz="3600" b="1" dirty="0" smtClean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platzhalter 2"/>
          <p:cNvSpPr txBox="1">
            <a:spLocks/>
          </p:cNvSpPr>
          <p:nvPr/>
        </p:nvSpPr>
        <p:spPr>
          <a:xfrm>
            <a:off x="457200" y="1941166"/>
            <a:ext cx="4040188" cy="9906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‚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Opportunistic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‘/Flexible </a:t>
            </a:r>
            <a:endParaRPr lang="de-DE" dirty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Hunter-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Gatherers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Inhaltsplatzhalter 3"/>
          <p:cNvSpPr txBox="1">
            <a:spLocks/>
          </p:cNvSpPr>
          <p:nvPr/>
        </p:nvSpPr>
        <p:spPr>
          <a:xfrm>
            <a:off x="457200" y="2903918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Autonomous</a:t>
            </a:r>
            <a:endParaRPr kumimoji="0" lang="de-DE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 Groups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Highly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Mobile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Fluctuations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Group Size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Composition</a:t>
            </a:r>
            <a:endParaRPr kumimoji="0" lang="de-DE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Generalized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Foraging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Strategies</a:t>
            </a:r>
            <a:endParaRPr kumimoji="0" lang="de-DE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Low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Territoriality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platzhalter 4"/>
          <p:cNvSpPr txBox="1">
            <a:spLocks/>
          </p:cNvSpPr>
          <p:nvPr/>
        </p:nvSpPr>
        <p:spPr>
          <a:xfrm>
            <a:off x="4645025" y="1862335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Specialized Hunter-Gatherer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Inhaltsplatzhalter 5"/>
          <p:cNvSpPr txBox="1">
            <a:spLocks/>
          </p:cNvSpPr>
          <p:nvPr/>
        </p:nvSpPr>
        <p:spPr>
          <a:xfrm>
            <a:off x="4645025" y="2502097"/>
            <a:ext cx="4041775" cy="4204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Strong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Networks (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against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quantity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Stable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season-dependent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Group Sizes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Compositions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Stronger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interconnectivity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indiviuals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Territoriality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lower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Residential Mobility due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stronger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interconnectivity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particular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localities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Specialized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Foraging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Strategies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6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641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7772400" cy="223224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The Case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Northern </a:t>
            </a:r>
            <a:r>
              <a:rPr lang="en-US" b="1" dirty="0" smtClean="0">
                <a:solidFill>
                  <a:schemeClr val="bg1"/>
                </a:solidFill>
              </a:rPr>
              <a:t>Iberia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Gravettian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7236296" y="221783"/>
            <a:ext cx="158417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20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92280" y="47667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endParaRPr lang="en-US" sz="54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9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Bildschirmpräsentation (4:3)</PresentationFormat>
  <Paragraphs>202</Paragraphs>
  <Slides>25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Larissa</vt:lpstr>
      <vt:lpstr>Agent-Based Modeling of  Hunter-Gatherer Adaptive Strategies</vt:lpstr>
      <vt:lpstr>Introduction</vt:lpstr>
      <vt:lpstr>PowerPoint-Präsentation</vt:lpstr>
      <vt:lpstr>Hunter-Gatherer Societies as Complex Adaptive Systems</vt:lpstr>
      <vt:lpstr>Hunter-Gatherer Adaptation</vt:lpstr>
      <vt:lpstr>Complex Systems</vt:lpstr>
      <vt:lpstr>Complex Adaptive Systems</vt:lpstr>
      <vt:lpstr>Adaptation = Specialization?</vt:lpstr>
      <vt:lpstr>The Case of Northern Iberia Gravettian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Two Hypotheses</vt:lpstr>
      <vt:lpstr>Modeling  Adaptive  Hunter-Gatherer  Societies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Agent-Based Modeling of  Hunter-Gatherer Adaptive Strategies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</dc:creator>
  <cp:lastModifiedBy>Martin</cp:lastModifiedBy>
  <cp:revision>293</cp:revision>
  <dcterms:created xsi:type="dcterms:W3CDTF">2015-07-07T09:09:29Z</dcterms:created>
  <dcterms:modified xsi:type="dcterms:W3CDTF">2016-04-08T11:18:48Z</dcterms:modified>
</cp:coreProperties>
</file>