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9ED913-EE6F-45E3-9F81-B47C5177F964}"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2391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ED913-EE6F-45E3-9F81-B47C5177F964}"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279913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ED913-EE6F-45E3-9F81-B47C5177F964}"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255777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ED913-EE6F-45E3-9F81-B47C5177F964}"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111215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ED913-EE6F-45E3-9F81-B47C5177F964}"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392398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ED913-EE6F-45E3-9F81-B47C5177F964}"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326691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ED913-EE6F-45E3-9F81-B47C5177F964}"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208421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ED913-EE6F-45E3-9F81-B47C5177F964}"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81983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ED913-EE6F-45E3-9F81-B47C5177F964}"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402493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ED913-EE6F-45E3-9F81-B47C5177F964}"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280191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ED913-EE6F-45E3-9F81-B47C5177F964}"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B674-3F4F-4794-8927-D952BB356E4C}" type="slidenum">
              <a:rPr lang="en-US" smtClean="0"/>
              <a:t>‹#›</a:t>
            </a:fld>
            <a:endParaRPr lang="en-US"/>
          </a:p>
        </p:txBody>
      </p:sp>
    </p:spTree>
    <p:extLst>
      <p:ext uri="{BB962C8B-B14F-4D97-AF65-F5344CB8AC3E}">
        <p14:creationId xmlns:p14="http://schemas.microsoft.com/office/powerpoint/2010/main" val="197366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ED913-EE6F-45E3-9F81-B47C5177F964}" type="datetimeFigureOut">
              <a:rPr lang="en-US" smtClean="0"/>
              <a:t>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4B674-3F4F-4794-8927-D952BB356E4C}" type="slidenum">
              <a:rPr lang="en-US" smtClean="0"/>
              <a:t>‹#›</a:t>
            </a:fld>
            <a:endParaRPr lang="en-US"/>
          </a:p>
        </p:txBody>
      </p:sp>
    </p:spTree>
    <p:extLst>
      <p:ext uri="{BB962C8B-B14F-4D97-AF65-F5344CB8AC3E}">
        <p14:creationId xmlns:p14="http://schemas.microsoft.com/office/powerpoint/2010/main" val="2928539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r>
            <a:br>
              <a:rPr lang="en-US" dirty="0"/>
            </a:br>
            <a:r>
              <a:rPr lang="en-US" dirty="0" smtClean="0"/>
              <a:t>Anthropological Approaches to Decision-Making</a:t>
            </a:r>
            <a:endParaRPr lang="en-US" dirty="0"/>
          </a:p>
        </p:txBody>
      </p:sp>
      <p:sp>
        <p:nvSpPr>
          <p:cNvPr id="5" name="Content Placeholder 4"/>
          <p:cNvSpPr>
            <a:spLocks noGrp="1"/>
          </p:cNvSpPr>
          <p:nvPr>
            <p:ph idx="1"/>
          </p:nvPr>
        </p:nvSpPr>
        <p:spPr/>
        <p:txBody>
          <a:bodyPr/>
          <a:lstStyle/>
          <a:p>
            <a:r>
              <a:rPr lang="en-US" dirty="0" smtClean="0"/>
              <a:t>Michael Chibnik</a:t>
            </a:r>
          </a:p>
          <a:p>
            <a:r>
              <a:rPr lang="en-US" dirty="0" smtClean="0"/>
              <a:t>Professor of Anthropology Emeritus</a:t>
            </a:r>
          </a:p>
          <a:p>
            <a:r>
              <a:rPr lang="en-US" dirty="0" smtClean="0"/>
              <a:t>University of Iowa</a:t>
            </a:r>
          </a:p>
          <a:p>
            <a:r>
              <a:rPr lang="en-US" dirty="0" smtClean="0"/>
              <a:t>Iowa City, Iowa, USA</a:t>
            </a:r>
            <a:endParaRPr lang="en-US" dirty="0"/>
          </a:p>
        </p:txBody>
      </p:sp>
    </p:spTree>
    <p:extLst>
      <p:ext uri="{BB962C8B-B14F-4D97-AF65-F5344CB8AC3E}">
        <p14:creationId xmlns:p14="http://schemas.microsoft.com/office/powerpoint/2010/main" val="532458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Choice</a:t>
            </a:r>
            <a:endParaRPr lang="en-US" dirty="0"/>
          </a:p>
        </p:txBody>
      </p:sp>
      <p:sp>
        <p:nvSpPr>
          <p:cNvPr id="3" name="Content Placeholder 2"/>
          <p:cNvSpPr>
            <a:spLocks noGrp="1"/>
          </p:cNvSpPr>
          <p:nvPr>
            <p:ph idx="1"/>
          </p:nvPr>
        </p:nvSpPr>
        <p:spPr/>
        <p:txBody>
          <a:bodyPr/>
          <a:lstStyle/>
          <a:p>
            <a:r>
              <a:rPr lang="en-US" dirty="0" smtClean="0"/>
              <a:t>Based on “expected utility”</a:t>
            </a:r>
          </a:p>
          <a:p>
            <a:r>
              <a:rPr lang="en-US" dirty="0" smtClean="0"/>
              <a:t>Assumption that decision-makers are able to make approximations of the expected utilities (payoffs) associated with alternative choices</a:t>
            </a:r>
          </a:p>
          <a:p>
            <a:r>
              <a:rPr lang="en-US" dirty="0" smtClean="0"/>
              <a:t>Basic idea – individuals select the option that provides the greatest expected </a:t>
            </a:r>
            <a:r>
              <a:rPr lang="en-US" dirty="0" smtClean="0"/>
              <a:t>utility</a:t>
            </a:r>
            <a:endParaRPr lang="en-US" dirty="0"/>
          </a:p>
        </p:txBody>
      </p:sp>
    </p:spTree>
    <p:extLst>
      <p:ext uri="{BB962C8B-B14F-4D97-AF65-F5344CB8AC3E}">
        <p14:creationId xmlns:p14="http://schemas.microsoft.com/office/powerpoint/2010/main" val="1905295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Rational Choice - Utility</a:t>
            </a:r>
            <a:endParaRPr lang="en-US" dirty="0"/>
          </a:p>
        </p:txBody>
      </p:sp>
      <p:sp>
        <p:nvSpPr>
          <p:cNvPr id="3" name="Content Placeholder 2"/>
          <p:cNvSpPr>
            <a:spLocks noGrp="1"/>
          </p:cNvSpPr>
          <p:nvPr>
            <p:ph idx="1"/>
          </p:nvPr>
        </p:nvSpPr>
        <p:spPr/>
        <p:txBody>
          <a:bodyPr/>
          <a:lstStyle/>
          <a:p>
            <a:r>
              <a:rPr lang="en-US" dirty="0" smtClean="0"/>
              <a:t>How can utility be measured or observed?</a:t>
            </a:r>
          </a:p>
          <a:p>
            <a:r>
              <a:rPr lang="en-US" dirty="0" smtClean="0"/>
              <a:t>Multiple goals</a:t>
            </a:r>
          </a:p>
          <a:p>
            <a:r>
              <a:rPr lang="en-US" dirty="0" smtClean="0"/>
              <a:t>Combining different types of outcomes (e.g. money, physical pleasure or pain, time away from home) into a single measure of utility</a:t>
            </a:r>
          </a:p>
          <a:p>
            <a:pPr marL="0" indent="0">
              <a:buNone/>
            </a:pPr>
            <a:endParaRPr lang="en-US" dirty="0"/>
          </a:p>
        </p:txBody>
      </p:sp>
    </p:spTree>
    <p:extLst>
      <p:ext uri="{BB962C8B-B14F-4D97-AF65-F5344CB8AC3E}">
        <p14:creationId xmlns:p14="http://schemas.microsoft.com/office/powerpoint/2010/main" val="2065335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rational choice – estimating probabilities of different outcomes</a:t>
            </a:r>
            <a:endParaRPr lang="en-US" dirty="0"/>
          </a:p>
        </p:txBody>
      </p:sp>
      <p:sp>
        <p:nvSpPr>
          <p:cNvPr id="3" name="Content Placeholder 2"/>
          <p:cNvSpPr>
            <a:spLocks noGrp="1"/>
          </p:cNvSpPr>
          <p:nvPr>
            <p:ph idx="1"/>
          </p:nvPr>
        </p:nvSpPr>
        <p:spPr/>
        <p:txBody>
          <a:bodyPr/>
          <a:lstStyle/>
          <a:p>
            <a:r>
              <a:rPr lang="en-US" dirty="0" smtClean="0"/>
              <a:t>Do people really estimate such probabilities when making most decisions?</a:t>
            </a:r>
          </a:p>
          <a:p>
            <a:r>
              <a:rPr lang="en-US" dirty="0" smtClean="0"/>
              <a:t>Even if they do try to make such estimates, how good are they at that?</a:t>
            </a:r>
          </a:p>
          <a:p>
            <a:r>
              <a:rPr lang="en-US" dirty="0" smtClean="0"/>
              <a:t>Many probabilities are difficult to estimate (e.g. chances of a new restaurant being “successful”)</a:t>
            </a:r>
            <a:endParaRPr lang="en-US" dirty="0"/>
          </a:p>
        </p:txBody>
      </p:sp>
    </p:spTree>
    <p:extLst>
      <p:ext uri="{BB962C8B-B14F-4D97-AF65-F5344CB8AC3E}">
        <p14:creationId xmlns:p14="http://schemas.microsoft.com/office/powerpoint/2010/main" val="342306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problems with rational choice</a:t>
            </a:r>
            <a:endParaRPr lang="en-US" dirty="0"/>
          </a:p>
        </p:txBody>
      </p:sp>
      <p:sp>
        <p:nvSpPr>
          <p:cNvPr id="3" name="Content Placeholder 2"/>
          <p:cNvSpPr>
            <a:spLocks noGrp="1"/>
          </p:cNvSpPr>
          <p:nvPr>
            <p:ph idx="1"/>
          </p:nvPr>
        </p:nvSpPr>
        <p:spPr/>
        <p:txBody>
          <a:bodyPr/>
          <a:lstStyle/>
          <a:p>
            <a:r>
              <a:rPr lang="en-US" dirty="0" smtClean="0"/>
              <a:t>Short-term vs long –term</a:t>
            </a:r>
          </a:p>
          <a:p>
            <a:r>
              <a:rPr lang="en-US" dirty="0" smtClean="0"/>
              <a:t>Who makes decisions (unit of analysis) – individuals? Groups? What happens when people in a group disagree?</a:t>
            </a:r>
            <a:endParaRPr lang="en-US" dirty="0"/>
          </a:p>
        </p:txBody>
      </p:sp>
    </p:spTree>
    <p:extLst>
      <p:ext uri="{BB962C8B-B14F-4D97-AF65-F5344CB8AC3E}">
        <p14:creationId xmlns:p14="http://schemas.microsoft.com/office/powerpoint/2010/main" val="3618151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Psychology</a:t>
            </a:r>
            <a:endParaRPr lang="en-US" dirty="0"/>
          </a:p>
        </p:txBody>
      </p:sp>
      <p:sp>
        <p:nvSpPr>
          <p:cNvPr id="3" name="Content Placeholder 2"/>
          <p:cNvSpPr>
            <a:spLocks noGrp="1"/>
          </p:cNvSpPr>
          <p:nvPr>
            <p:ph idx="1"/>
          </p:nvPr>
        </p:nvSpPr>
        <p:spPr/>
        <p:txBody>
          <a:bodyPr/>
          <a:lstStyle/>
          <a:p>
            <a:r>
              <a:rPr lang="en-US" dirty="0" smtClean="0"/>
              <a:t>Since late 1960s, cognitive psychologists have shown (at least in laboratory experiments) are not good at making the probabilistic judgments required by rational choice theorists</a:t>
            </a:r>
          </a:p>
          <a:p>
            <a:r>
              <a:rPr lang="en-US" dirty="0" smtClean="0"/>
              <a:t>Instead people use “heuristics” (rules of thumb)</a:t>
            </a:r>
          </a:p>
          <a:p>
            <a:r>
              <a:rPr lang="en-US" dirty="0" smtClean="0"/>
              <a:t>Daniel </a:t>
            </a:r>
            <a:r>
              <a:rPr lang="en-US" dirty="0" err="1" smtClean="0"/>
              <a:t>Kahneman</a:t>
            </a:r>
            <a:r>
              <a:rPr lang="en-US" dirty="0" smtClean="0"/>
              <a:t> – 2002 Nobel Prize, based on experiments with Amos </a:t>
            </a:r>
            <a:r>
              <a:rPr lang="en-US" dirty="0" err="1" smtClean="0"/>
              <a:t>Tversky</a:t>
            </a:r>
            <a:endParaRPr lang="en-US" dirty="0" smtClean="0"/>
          </a:p>
          <a:p>
            <a:r>
              <a:rPr lang="en-US" dirty="0" smtClean="0"/>
              <a:t>Good recent popular book by Michael Lewis about their collaboration (</a:t>
            </a:r>
            <a:r>
              <a:rPr lang="en-US" i="1" dirty="0"/>
              <a:t>The Undoing Project: A Friendship That Changed Our </a:t>
            </a:r>
            <a:r>
              <a:rPr lang="en-US" i="1" dirty="0" smtClean="0"/>
              <a:t>Minds</a:t>
            </a:r>
            <a:r>
              <a:rPr lang="en-US" b="1" dirty="0" smtClean="0"/>
              <a:t>)</a:t>
            </a:r>
            <a:endParaRPr lang="en-US" dirty="0"/>
          </a:p>
        </p:txBody>
      </p:sp>
    </p:spTree>
    <p:extLst>
      <p:ext uri="{BB962C8B-B14F-4D97-AF65-F5344CB8AC3E}">
        <p14:creationId xmlns:p14="http://schemas.microsoft.com/office/powerpoint/2010/main" val="2021011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issues associated with cognitive psychology</a:t>
            </a:r>
            <a:endParaRPr lang="en-US" dirty="0"/>
          </a:p>
        </p:txBody>
      </p:sp>
      <p:sp>
        <p:nvSpPr>
          <p:cNvPr id="3" name="Content Placeholder 2"/>
          <p:cNvSpPr>
            <a:spLocks noGrp="1"/>
          </p:cNvSpPr>
          <p:nvPr>
            <p:ph idx="1"/>
          </p:nvPr>
        </p:nvSpPr>
        <p:spPr/>
        <p:txBody>
          <a:bodyPr/>
          <a:lstStyle/>
          <a:p>
            <a:r>
              <a:rPr lang="en-US" dirty="0" smtClean="0"/>
              <a:t>To what extent can the results of laboratory experiments be extrapolated to real-life decision-making?</a:t>
            </a:r>
          </a:p>
          <a:p>
            <a:r>
              <a:rPr lang="en-US" dirty="0" smtClean="0"/>
              <a:t>Perhaps many heuristics are reasonable – being “selected for” over time (a view many anthropologists have taken)</a:t>
            </a:r>
          </a:p>
          <a:p>
            <a:endParaRPr lang="en-US" dirty="0"/>
          </a:p>
        </p:txBody>
      </p:sp>
    </p:spTree>
    <p:extLst>
      <p:ext uri="{BB962C8B-B14F-4D97-AF65-F5344CB8AC3E}">
        <p14:creationId xmlns:p14="http://schemas.microsoft.com/office/powerpoint/2010/main" val="2639781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in anthropology by cognitive psychologists (starting in 1970s)</a:t>
            </a:r>
            <a:endParaRPr lang="en-US" dirty="0"/>
          </a:p>
        </p:txBody>
      </p:sp>
      <p:sp>
        <p:nvSpPr>
          <p:cNvPr id="3" name="Content Placeholder 2"/>
          <p:cNvSpPr>
            <a:spLocks noGrp="1"/>
          </p:cNvSpPr>
          <p:nvPr>
            <p:ph idx="1"/>
          </p:nvPr>
        </p:nvSpPr>
        <p:spPr/>
        <p:txBody>
          <a:bodyPr/>
          <a:lstStyle/>
          <a:p>
            <a:r>
              <a:rPr lang="en-US" dirty="0" smtClean="0"/>
              <a:t>Attempt to elicit heuristics (Naomi Quinn on women market fish in Ghana; Allen Johnson on crop choices)</a:t>
            </a:r>
          </a:p>
          <a:p>
            <a:r>
              <a:rPr lang="en-US" dirty="0" smtClean="0"/>
              <a:t>Decision trees and flowcharts</a:t>
            </a:r>
            <a:endParaRPr lang="en-US" dirty="0"/>
          </a:p>
        </p:txBody>
      </p:sp>
    </p:spTree>
    <p:extLst>
      <p:ext uri="{BB962C8B-B14F-4D97-AF65-F5344CB8AC3E}">
        <p14:creationId xmlns:p14="http://schemas.microsoft.com/office/powerpoint/2010/main" val="3727239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40547" y="9525"/>
            <a:ext cx="5153025" cy="6848475"/>
          </a:xfrm>
          <a:prstGeom prst="rect">
            <a:avLst/>
          </a:prstGeom>
        </p:spPr>
      </p:pic>
    </p:spTree>
    <p:extLst>
      <p:ext uri="{BB962C8B-B14F-4D97-AF65-F5344CB8AC3E}">
        <p14:creationId xmlns:p14="http://schemas.microsoft.com/office/powerpoint/2010/main" val="2793040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a:t>
            </a:r>
            <a:endParaRPr lang="en-US" dirty="0"/>
          </a:p>
        </p:txBody>
      </p:sp>
      <p:sp>
        <p:nvSpPr>
          <p:cNvPr id="3" name="Content Placeholder 2"/>
          <p:cNvSpPr>
            <a:spLocks noGrp="1"/>
          </p:cNvSpPr>
          <p:nvPr>
            <p:ph idx="1"/>
          </p:nvPr>
        </p:nvSpPr>
        <p:spPr/>
        <p:txBody>
          <a:bodyPr/>
          <a:lstStyle/>
          <a:p>
            <a:r>
              <a:rPr lang="en-US" dirty="0" smtClean="0"/>
              <a:t>Do heuristics match actual behavior?</a:t>
            </a:r>
          </a:p>
          <a:p>
            <a:r>
              <a:rPr lang="en-US" dirty="0" smtClean="0"/>
              <a:t>Are some of the nodes in the decision tree tautological?</a:t>
            </a:r>
          </a:p>
          <a:p>
            <a:r>
              <a:rPr lang="en-US" dirty="0" smtClean="0"/>
              <a:t>To what extent are people aware of all the factors that influence their decisions?</a:t>
            </a:r>
            <a:endParaRPr lang="en-US" dirty="0"/>
          </a:p>
        </p:txBody>
      </p:sp>
    </p:spTree>
    <p:extLst>
      <p:ext uri="{BB962C8B-B14F-4D97-AF65-F5344CB8AC3E}">
        <p14:creationId xmlns:p14="http://schemas.microsoft.com/office/powerpoint/2010/main" val="2687574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Economics</a:t>
            </a:r>
            <a:endParaRPr lang="en-US" dirty="0"/>
          </a:p>
        </p:txBody>
      </p:sp>
      <p:sp>
        <p:nvSpPr>
          <p:cNvPr id="3" name="Content Placeholder 2"/>
          <p:cNvSpPr>
            <a:spLocks noGrp="1"/>
          </p:cNvSpPr>
          <p:nvPr>
            <p:ph idx="1"/>
          </p:nvPr>
        </p:nvSpPr>
        <p:spPr/>
        <p:txBody>
          <a:bodyPr/>
          <a:lstStyle/>
          <a:p>
            <a:r>
              <a:rPr lang="en-US" dirty="0" smtClean="0"/>
              <a:t>Some economists have long challenged rational choice theories (e.g., Keynes 1937)</a:t>
            </a:r>
          </a:p>
          <a:p>
            <a:r>
              <a:rPr lang="en-US" dirty="0" smtClean="0"/>
              <a:t>These critiques have been especially prominent after worldwide financial crisis starting around 2007 in which many decisions made by consumers, investors, bankers, and policy makers seemed “irrational” in their underestimation of the possibility of disastrous outcomes</a:t>
            </a:r>
          </a:p>
          <a:p>
            <a:r>
              <a:rPr lang="en-US" dirty="0" smtClean="0"/>
              <a:t>Behavior economists look at how people actually make choices (usually in laboratory settings)</a:t>
            </a:r>
          </a:p>
          <a:p>
            <a:r>
              <a:rPr lang="en-US" dirty="0" smtClean="0"/>
              <a:t>Most recent Nobel Prize in economics given to Richard </a:t>
            </a:r>
            <a:r>
              <a:rPr lang="en-US" dirty="0" err="1" smtClean="0"/>
              <a:t>Thaler</a:t>
            </a:r>
            <a:r>
              <a:rPr lang="en-US" dirty="0" smtClean="0"/>
              <a:t>, a proponent of behavioral economics</a:t>
            </a:r>
          </a:p>
          <a:p>
            <a:pPr marL="0" indent="0">
              <a:buNone/>
            </a:pPr>
            <a:endParaRPr lang="en-US" dirty="0"/>
          </a:p>
        </p:txBody>
      </p:sp>
    </p:spTree>
    <p:extLst>
      <p:ext uri="{BB962C8B-B14F-4D97-AF65-F5344CB8AC3E}">
        <p14:creationId xmlns:p14="http://schemas.microsoft.com/office/powerpoint/2010/main" val="2454462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longer part of talk</a:t>
            </a:r>
            <a:endParaRPr lang="en-US" dirty="0"/>
          </a:p>
        </p:txBody>
      </p:sp>
      <p:sp>
        <p:nvSpPr>
          <p:cNvPr id="3" name="Content Placeholder 2"/>
          <p:cNvSpPr>
            <a:spLocks noGrp="1"/>
          </p:cNvSpPr>
          <p:nvPr>
            <p:ph idx="1"/>
          </p:nvPr>
        </p:nvSpPr>
        <p:spPr/>
        <p:txBody>
          <a:bodyPr/>
          <a:lstStyle/>
          <a:p>
            <a:r>
              <a:rPr lang="en-US" dirty="0" smtClean="0"/>
              <a:t>Historical overview of anthropological approaches to decision-making</a:t>
            </a:r>
          </a:p>
          <a:p>
            <a:r>
              <a:rPr lang="en-US" dirty="0" smtClean="0"/>
              <a:t>Includes discussion of approaches by economists and cognitive psychologists</a:t>
            </a:r>
          </a:p>
          <a:p>
            <a:r>
              <a:rPr lang="en-US" dirty="0" smtClean="0"/>
              <a:t>Anthropologists have adopted some of these methods from other fields</a:t>
            </a:r>
          </a:p>
          <a:p>
            <a:r>
              <a:rPr lang="en-US" dirty="0" smtClean="0"/>
              <a:t>Anthropological approaches have sometimes been reactions against approaches in these fields</a:t>
            </a:r>
          </a:p>
          <a:p>
            <a:pPr marL="0" indent="0">
              <a:buNone/>
            </a:pPr>
            <a:endParaRPr lang="en-US" dirty="0"/>
          </a:p>
        </p:txBody>
      </p:sp>
    </p:spTree>
    <p:extLst>
      <p:ext uri="{BB962C8B-B14F-4D97-AF65-F5344CB8AC3E}">
        <p14:creationId xmlns:p14="http://schemas.microsoft.com/office/powerpoint/2010/main" val="916091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Differences between behavioral economists and most economic anthropologists looking at choice</a:t>
            </a:r>
            <a:endParaRPr lang="en-US" dirty="0"/>
          </a:p>
        </p:txBody>
      </p:sp>
      <p:sp>
        <p:nvSpPr>
          <p:cNvPr id="3" name="Content Placeholder 2"/>
          <p:cNvSpPr>
            <a:spLocks noGrp="1"/>
          </p:cNvSpPr>
          <p:nvPr>
            <p:ph idx="1"/>
          </p:nvPr>
        </p:nvSpPr>
        <p:spPr/>
        <p:txBody>
          <a:bodyPr/>
          <a:lstStyle/>
          <a:p>
            <a:r>
              <a:rPr lang="en-US" smtClean="0"/>
              <a:t>Behavioral economists, like most economists, generally rely on mathematical models using relatively few variables</a:t>
            </a:r>
          </a:p>
          <a:p>
            <a:r>
              <a:rPr lang="en-US" smtClean="0"/>
              <a:t>They assume that decisions are made by individuals or groups acting as a unit</a:t>
            </a:r>
          </a:p>
          <a:p>
            <a:r>
              <a:rPr lang="en-US" smtClean="0"/>
              <a:t>They deemphasize history and ethnography and usually separate “economy” and “society” in their analysies</a:t>
            </a:r>
          </a:p>
          <a:p>
            <a:r>
              <a:rPr lang="en-US" smtClean="0"/>
              <a:t>Their examples usually confined to decision-making in industrial countries</a:t>
            </a:r>
            <a:endParaRPr lang="en-US" dirty="0"/>
          </a:p>
        </p:txBody>
      </p:sp>
    </p:spTree>
    <p:extLst>
      <p:ext uri="{BB962C8B-B14F-4D97-AF65-F5344CB8AC3E}">
        <p14:creationId xmlns:p14="http://schemas.microsoft.com/office/powerpoint/2010/main" val="4082182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Economics in Anthropology</a:t>
            </a:r>
            <a:endParaRPr lang="en-US" dirty="0"/>
          </a:p>
        </p:txBody>
      </p:sp>
      <p:sp>
        <p:nvSpPr>
          <p:cNvPr id="3" name="Content Placeholder 2"/>
          <p:cNvSpPr>
            <a:spLocks noGrp="1"/>
          </p:cNvSpPr>
          <p:nvPr>
            <p:ph idx="1"/>
          </p:nvPr>
        </p:nvSpPr>
        <p:spPr/>
        <p:txBody>
          <a:bodyPr/>
          <a:lstStyle/>
          <a:p>
            <a:r>
              <a:rPr lang="en-US" dirty="0" smtClean="0"/>
              <a:t>Influential in past 15 years – more so perhaps ten years ago than now, big grant from National Science Foundation</a:t>
            </a:r>
          </a:p>
          <a:p>
            <a:r>
              <a:rPr lang="en-US" dirty="0" smtClean="0"/>
              <a:t>Conduct economic experiments  in diverse societies – often “games” (especially Ultimatum Game)</a:t>
            </a:r>
          </a:p>
          <a:p>
            <a:r>
              <a:rPr lang="en-US" dirty="0" smtClean="0"/>
              <a:t>Part of inspiration – behavioral economics – do findings from industrial societies  hold true in other kinds of societies (often where anthropologists conduct research)</a:t>
            </a:r>
          </a:p>
          <a:p>
            <a:r>
              <a:rPr lang="en-US" dirty="0" smtClean="0"/>
              <a:t>But much of inspiration (probably more) from evolutionary biology</a:t>
            </a:r>
          </a:p>
          <a:p>
            <a:endParaRPr lang="en-US" dirty="0"/>
          </a:p>
        </p:txBody>
      </p:sp>
    </p:spTree>
    <p:extLst>
      <p:ext uri="{BB962C8B-B14F-4D97-AF65-F5344CB8AC3E}">
        <p14:creationId xmlns:p14="http://schemas.microsoft.com/office/powerpoint/2010/main" val="702642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in evolutionary biology and sociocultural anthropology</a:t>
            </a:r>
            <a:endParaRPr lang="en-US" dirty="0"/>
          </a:p>
        </p:txBody>
      </p:sp>
      <p:sp>
        <p:nvSpPr>
          <p:cNvPr id="3" name="Content Placeholder 2"/>
          <p:cNvSpPr>
            <a:spLocks noGrp="1"/>
          </p:cNvSpPr>
          <p:nvPr>
            <p:ph idx="1"/>
          </p:nvPr>
        </p:nvSpPr>
        <p:spPr/>
        <p:txBody>
          <a:bodyPr/>
          <a:lstStyle/>
          <a:p>
            <a:r>
              <a:rPr lang="en-US" dirty="0" smtClean="0"/>
              <a:t>To what extent do non-human animals engage in cooperative and altruistic behavior that entails a cost to them but benefits others</a:t>
            </a:r>
          </a:p>
          <a:p>
            <a:r>
              <a:rPr lang="en-US" dirty="0" smtClean="0"/>
              <a:t>If so, how did this behavior evolve (usual explanation “kin selection” and “inclusive fitness”)</a:t>
            </a:r>
          </a:p>
          <a:p>
            <a:r>
              <a:rPr lang="en-US" dirty="0" smtClean="0"/>
              <a:t>Sociocultural anthropologists have made the obvious observation </a:t>
            </a:r>
            <a:r>
              <a:rPr lang="en-US" dirty="0" err="1" smtClean="0"/>
              <a:t>ath</a:t>
            </a:r>
            <a:r>
              <a:rPr lang="en-US" dirty="0" smtClean="0"/>
              <a:t> human beings cooperate (often altruistically) with others who are not closely related</a:t>
            </a:r>
          </a:p>
          <a:p>
            <a:r>
              <a:rPr lang="en-US" dirty="0" smtClean="0"/>
              <a:t>One focus of interest is the evolution of such behavior among our forager ancestors</a:t>
            </a:r>
            <a:endParaRPr lang="en-US" dirty="0"/>
          </a:p>
        </p:txBody>
      </p:sp>
    </p:spTree>
    <p:extLst>
      <p:ext uri="{BB962C8B-B14F-4D97-AF65-F5344CB8AC3E}">
        <p14:creationId xmlns:p14="http://schemas.microsoft.com/office/powerpoint/2010/main" val="87671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experiments by anthropologists</a:t>
            </a:r>
            <a:endParaRPr lang="en-US" dirty="0"/>
          </a:p>
        </p:txBody>
      </p:sp>
      <p:sp>
        <p:nvSpPr>
          <p:cNvPr id="3" name="Content Placeholder 2"/>
          <p:cNvSpPr>
            <a:spLocks noGrp="1"/>
          </p:cNvSpPr>
          <p:nvPr>
            <p:ph idx="1"/>
          </p:nvPr>
        </p:nvSpPr>
        <p:spPr/>
        <p:txBody>
          <a:bodyPr/>
          <a:lstStyle/>
          <a:p>
            <a:r>
              <a:rPr lang="en-US" dirty="0" smtClean="0"/>
              <a:t>Games among groups of different types (often regarded as cultural evolutionary levels) designed to see:</a:t>
            </a:r>
          </a:p>
          <a:p>
            <a:r>
              <a:rPr lang="en-US" dirty="0" smtClean="0"/>
              <a:t>Under what circumstances people are willing to cooperate altruistically</a:t>
            </a:r>
          </a:p>
          <a:p>
            <a:r>
              <a:rPr lang="en-US" dirty="0" smtClean="0"/>
              <a:t>How people punish non-cooperators</a:t>
            </a:r>
            <a:endParaRPr lang="en-US" dirty="0"/>
          </a:p>
        </p:txBody>
      </p:sp>
    </p:spTree>
    <p:extLst>
      <p:ext uri="{BB962C8B-B14F-4D97-AF65-F5344CB8AC3E}">
        <p14:creationId xmlns:p14="http://schemas.microsoft.com/office/powerpoint/2010/main" val="3084182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Critiques</a:t>
            </a:r>
            <a:endParaRPr lang="en-US" dirty="0"/>
          </a:p>
        </p:txBody>
      </p:sp>
      <p:sp>
        <p:nvSpPr>
          <p:cNvPr id="3" name="Content Placeholder 2"/>
          <p:cNvSpPr>
            <a:spLocks noGrp="1"/>
          </p:cNvSpPr>
          <p:nvPr>
            <p:ph idx="1"/>
          </p:nvPr>
        </p:nvSpPr>
        <p:spPr/>
        <p:txBody>
          <a:bodyPr/>
          <a:lstStyle/>
          <a:p>
            <a:r>
              <a:rPr lang="en-US" dirty="0" smtClean="0"/>
              <a:t>Can the results of these experiments be extrapolated to real world behavior (increasing amount of research on this)?</a:t>
            </a:r>
          </a:p>
          <a:p>
            <a:r>
              <a:rPr lang="en-US" dirty="0" smtClean="0"/>
              <a:t>To what extent can contemporary foragers and shifting cultivators be regarded as representative of human groups in the past?</a:t>
            </a:r>
          </a:p>
          <a:p>
            <a:pPr marL="0" indent="0">
              <a:buNone/>
            </a:pPr>
            <a:endParaRPr lang="en-US" dirty="0"/>
          </a:p>
        </p:txBody>
      </p:sp>
    </p:spTree>
    <p:extLst>
      <p:ext uri="{BB962C8B-B14F-4D97-AF65-F5344CB8AC3E}">
        <p14:creationId xmlns:p14="http://schemas.microsoft.com/office/powerpoint/2010/main" val="2345781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19312" y="1728787"/>
            <a:ext cx="7953375" cy="3400425"/>
          </a:xfrm>
          <a:prstGeom prst="rect">
            <a:avLst/>
          </a:prstGeom>
        </p:spPr>
      </p:pic>
    </p:spTree>
    <p:extLst>
      <p:ext uri="{BB962C8B-B14F-4D97-AF65-F5344CB8AC3E}">
        <p14:creationId xmlns:p14="http://schemas.microsoft.com/office/powerpoint/2010/main" val="2254678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412"/>
            <a:ext cx="10515600" cy="1325563"/>
          </a:xfrm>
        </p:spPr>
        <p:txBody>
          <a:bodyPr/>
          <a:lstStyle/>
          <a:p>
            <a:r>
              <a:rPr lang="en-US" dirty="0" smtClean="0"/>
              <a:t>Approaches placing less emphasis on decision making -</a:t>
            </a:r>
            <a:r>
              <a:rPr lang="en-US" dirty="0" err="1" smtClean="0"/>
              <a:t>culturalists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err="1" smtClean="0"/>
              <a:t>Sahlins</a:t>
            </a:r>
            <a:r>
              <a:rPr lang="en-US" dirty="0" smtClean="0"/>
              <a:t> – objecting to reductionist explanations of cultural practices based on usefulness to individuals and groups (“</a:t>
            </a:r>
            <a:r>
              <a:rPr lang="en-US" dirty="0" err="1" smtClean="0"/>
              <a:t>economism</a:t>
            </a:r>
            <a:r>
              <a:rPr lang="en-US" dirty="0" smtClean="0"/>
              <a:t> of the rationalizing individual” or “</a:t>
            </a:r>
            <a:r>
              <a:rPr lang="en-US" dirty="0" err="1" smtClean="0"/>
              <a:t>ecologism</a:t>
            </a:r>
            <a:r>
              <a:rPr lang="en-US" dirty="0" smtClean="0"/>
              <a:t> of selective advantage”)</a:t>
            </a:r>
          </a:p>
          <a:p>
            <a:r>
              <a:rPr lang="en-US" dirty="0" smtClean="0"/>
              <a:t>Mary Douglas – when people estimate probability and credibility, their judgments are influenced by culturally learned conventions, expectations, and categories</a:t>
            </a:r>
            <a:endParaRPr lang="en-US" dirty="0"/>
          </a:p>
        </p:txBody>
      </p:sp>
    </p:spTree>
    <p:extLst>
      <p:ext uri="{BB962C8B-B14F-4D97-AF65-F5344CB8AC3E}">
        <p14:creationId xmlns:p14="http://schemas.microsoft.com/office/powerpoint/2010/main" val="1855686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Approaches placing less emphasis on decision </a:t>
            </a:r>
            <a:r>
              <a:rPr lang="en-US" dirty="0" smtClean="0"/>
              <a:t>making - power, centers, and peripheries</a:t>
            </a:r>
            <a:endParaRPr lang="en-US" dirty="0"/>
          </a:p>
        </p:txBody>
      </p:sp>
      <p:sp>
        <p:nvSpPr>
          <p:cNvPr id="3" name="Content Placeholder 2"/>
          <p:cNvSpPr>
            <a:spLocks noGrp="1"/>
          </p:cNvSpPr>
          <p:nvPr>
            <p:ph idx="1"/>
          </p:nvPr>
        </p:nvSpPr>
        <p:spPr/>
        <p:txBody>
          <a:bodyPr/>
          <a:lstStyle/>
          <a:p>
            <a:r>
              <a:rPr lang="en-US" dirty="0" smtClean="0"/>
              <a:t>Constraints on decision-making by power relations among and within local communities, regions, and nation-states (Wolf, </a:t>
            </a:r>
            <a:r>
              <a:rPr lang="en-US" dirty="0" err="1" smtClean="0"/>
              <a:t>Mintz</a:t>
            </a:r>
            <a:r>
              <a:rPr lang="en-US" dirty="0" smtClean="0"/>
              <a:t>)</a:t>
            </a:r>
          </a:p>
          <a:p>
            <a:r>
              <a:rPr lang="en-US" dirty="0" smtClean="0"/>
              <a:t>Debates about how much “agency” poor, powerless individuals and households have</a:t>
            </a:r>
          </a:p>
          <a:p>
            <a:pPr marL="0" indent="0">
              <a:buNone/>
            </a:pPr>
            <a:endParaRPr lang="en-US" i="1" dirty="0"/>
          </a:p>
        </p:txBody>
      </p:sp>
    </p:spTree>
    <p:extLst>
      <p:ext uri="{BB962C8B-B14F-4D97-AF65-F5344CB8AC3E}">
        <p14:creationId xmlns:p14="http://schemas.microsoft.com/office/powerpoint/2010/main" val="25729306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quotes</a:t>
            </a:r>
            <a:endParaRPr lang="en-US" dirty="0"/>
          </a:p>
        </p:txBody>
      </p:sp>
      <p:sp>
        <p:nvSpPr>
          <p:cNvPr id="3" name="Content Placeholder 2"/>
          <p:cNvSpPr>
            <a:spLocks noGrp="1"/>
          </p:cNvSpPr>
          <p:nvPr>
            <p:ph idx="1"/>
          </p:nvPr>
        </p:nvSpPr>
        <p:spPr/>
        <p:txBody>
          <a:bodyPr/>
          <a:lstStyle/>
          <a:p>
            <a:r>
              <a:rPr lang="en-US" i="1" dirty="0" smtClean="0"/>
              <a:t>The difference between economics and sociology is very simple. Economics is all about how people make choices. Sociology is why they don’t have any choices to make. (</a:t>
            </a:r>
            <a:r>
              <a:rPr lang="en-US" i="1" dirty="0" err="1" smtClean="0"/>
              <a:t>Duesenberry</a:t>
            </a:r>
            <a:r>
              <a:rPr lang="en-US" i="1" dirty="0" smtClean="0"/>
              <a:t> 1960)</a:t>
            </a:r>
          </a:p>
          <a:p>
            <a:r>
              <a:rPr lang="en-US" i="1" dirty="0" smtClean="0"/>
              <a:t>A theory of how people make their economic choices is without interest and probably impossible until we have tackled the question of the factors determining the choices available to them (White 1976)</a:t>
            </a:r>
            <a:endParaRPr lang="en-US" i="1" dirty="0"/>
          </a:p>
        </p:txBody>
      </p:sp>
    </p:spTree>
    <p:extLst>
      <p:ext uri="{BB962C8B-B14F-4D97-AF65-F5344CB8AC3E}">
        <p14:creationId xmlns:p14="http://schemas.microsoft.com/office/powerpoint/2010/main" val="3414929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Risk and uncertainty</a:t>
            </a:r>
          </a:p>
          <a:p>
            <a:r>
              <a:rPr lang="en-US" dirty="0" smtClean="0"/>
              <a:t>Gender</a:t>
            </a:r>
          </a:p>
          <a:p>
            <a:r>
              <a:rPr lang="en-US" dirty="0" smtClean="0"/>
              <a:t>Units of analysis</a:t>
            </a:r>
            <a:endParaRPr lang="en-US" dirty="0"/>
          </a:p>
        </p:txBody>
      </p:sp>
    </p:spTree>
    <p:extLst>
      <p:ext uri="{BB962C8B-B14F-4D97-AF65-F5344CB8AC3E}">
        <p14:creationId xmlns:p14="http://schemas.microsoft.com/office/powerpoint/2010/main" val="55064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shorter part of talk</a:t>
            </a:r>
            <a:endParaRPr lang="en-US" dirty="0"/>
          </a:p>
        </p:txBody>
      </p:sp>
      <p:sp>
        <p:nvSpPr>
          <p:cNvPr id="3" name="Content Placeholder 2"/>
          <p:cNvSpPr>
            <a:spLocks noGrp="1"/>
          </p:cNvSpPr>
          <p:nvPr>
            <p:ph idx="1"/>
          </p:nvPr>
        </p:nvSpPr>
        <p:spPr/>
        <p:txBody>
          <a:bodyPr/>
          <a:lstStyle/>
          <a:p>
            <a:r>
              <a:rPr lang="en-US" dirty="0" smtClean="0"/>
              <a:t>Brief discussion of issues associated with looking at decision-making among foragers</a:t>
            </a:r>
          </a:p>
          <a:p>
            <a:r>
              <a:rPr lang="en-US" dirty="0" smtClean="0"/>
              <a:t>Most (but far from all) anthropological research on choice has been among people involved to some extent in market societies (as are some foragers nowadays)</a:t>
            </a:r>
          </a:p>
          <a:p>
            <a:r>
              <a:rPr lang="en-US" dirty="0" smtClean="0"/>
              <a:t>Not all the methods used in such research work well for foragers, especially those with little or no contact with markets</a:t>
            </a:r>
            <a:endParaRPr lang="en-US" dirty="0"/>
          </a:p>
        </p:txBody>
      </p:sp>
    </p:spTree>
    <p:extLst>
      <p:ext uri="{BB962C8B-B14F-4D97-AF65-F5344CB8AC3E}">
        <p14:creationId xmlns:p14="http://schemas.microsoft.com/office/powerpoint/2010/main" val="641269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Foragers Past and Present</a:t>
            </a:r>
            <a:endParaRPr lang="en-US" dirty="0"/>
          </a:p>
        </p:txBody>
      </p:sp>
      <p:sp>
        <p:nvSpPr>
          <p:cNvPr id="3" name="Content Placeholder 2"/>
          <p:cNvSpPr>
            <a:spLocks noGrp="1"/>
          </p:cNvSpPr>
          <p:nvPr>
            <p:ph idx="1"/>
          </p:nvPr>
        </p:nvSpPr>
        <p:spPr/>
        <p:txBody>
          <a:bodyPr/>
          <a:lstStyle/>
          <a:p>
            <a:r>
              <a:rPr lang="en-US" dirty="0" smtClean="0"/>
              <a:t>Key question in looking at choices by recent foragers – to what extent is it possible to make inferences about foragers in the distant past.</a:t>
            </a:r>
          </a:p>
          <a:p>
            <a:r>
              <a:rPr lang="en-US" dirty="0" smtClean="0"/>
              <a:t>These has often been the goal of forager studies (e.g. use of San in introductory anthropology classes)</a:t>
            </a:r>
          </a:p>
          <a:p>
            <a:r>
              <a:rPr lang="en-US" dirty="0" smtClean="0"/>
              <a:t>As mentioned, such inferences not restricted to the last century – often made by anthropologists doing economic experiments</a:t>
            </a:r>
            <a:endParaRPr lang="en-US" dirty="0"/>
          </a:p>
        </p:txBody>
      </p:sp>
    </p:spTree>
    <p:extLst>
      <p:ext uri="{BB962C8B-B14F-4D97-AF65-F5344CB8AC3E}">
        <p14:creationId xmlns:p14="http://schemas.microsoft.com/office/powerpoint/2010/main" val="1113034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problems associated with looking at decision making among past foragers</a:t>
            </a:r>
            <a:endParaRPr lang="en-US" dirty="0"/>
          </a:p>
        </p:txBody>
      </p:sp>
      <p:sp>
        <p:nvSpPr>
          <p:cNvPr id="3" name="Content Placeholder 2"/>
          <p:cNvSpPr>
            <a:spLocks noGrp="1"/>
          </p:cNvSpPr>
          <p:nvPr>
            <p:ph idx="1"/>
          </p:nvPr>
        </p:nvSpPr>
        <p:spPr/>
        <p:txBody>
          <a:bodyPr/>
          <a:lstStyle/>
          <a:p>
            <a:r>
              <a:rPr lang="en-US" dirty="0" smtClean="0"/>
              <a:t>Often done by archaeologists</a:t>
            </a:r>
          </a:p>
          <a:p>
            <a:r>
              <a:rPr lang="en-US" dirty="0" smtClean="0"/>
              <a:t>They lack the tools of ethnographers and historians looking at decision-making – no interviews, observations, archives</a:t>
            </a:r>
          </a:p>
          <a:p>
            <a:r>
              <a:rPr lang="en-US" dirty="0" smtClean="0"/>
              <a:t>They therefore have often used methods that do not involve interviews, </a:t>
            </a:r>
            <a:r>
              <a:rPr lang="en-US" dirty="0"/>
              <a:t>o</a:t>
            </a:r>
            <a:r>
              <a:rPr lang="en-US" dirty="0" smtClean="0"/>
              <a:t>bservations, archives such as optimal foraging theory</a:t>
            </a:r>
          </a:p>
          <a:p>
            <a:r>
              <a:rPr lang="en-US" dirty="0" smtClean="0"/>
              <a:t>Another common method is </a:t>
            </a:r>
            <a:r>
              <a:rPr lang="en-US" dirty="0" err="1" smtClean="0"/>
              <a:t>ethnoarchaeology</a:t>
            </a:r>
            <a:endParaRPr lang="en-US" dirty="0"/>
          </a:p>
        </p:txBody>
      </p:sp>
    </p:spTree>
    <p:extLst>
      <p:ext uri="{BB962C8B-B14F-4D97-AF65-F5344CB8AC3E}">
        <p14:creationId xmlns:p14="http://schemas.microsoft.com/office/powerpoint/2010/main" val="96097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decision-making among contemporary foragers</a:t>
            </a:r>
            <a:endParaRPr lang="en-US" dirty="0"/>
          </a:p>
        </p:txBody>
      </p:sp>
      <p:sp>
        <p:nvSpPr>
          <p:cNvPr id="3" name="Content Placeholder 2"/>
          <p:cNvSpPr>
            <a:spLocks noGrp="1"/>
          </p:cNvSpPr>
          <p:nvPr>
            <p:ph idx="1"/>
          </p:nvPr>
        </p:nvSpPr>
        <p:spPr/>
        <p:txBody>
          <a:bodyPr/>
          <a:lstStyle/>
          <a:p>
            <a:r>
              <a:rPr lang="en-US" dirty="0" smtClean="0"/>
              <a:t>Almost always partly involved in market economies, tied to nation-states, not solely foraging</a:t>
            </a:r>
          </a:p>
          <a:p>
            <a:r>
              <a:rPr lang="en-US" dirty="0" smtClean="0"/>
              <a:t>Many of the methods ethnographers looking at decision-making among other kinds of groups seem applicable.</a:t>
            </a:r>
          </a:p>
          <a:p>
            <a:r>
              <a:rPr lang="en-US" dirty="0" smtClean="0"/>
              <a:t>Not clear why methods for looking at foraging decision-making should differ much in principle from those used in analyses of choice of other groups living in the hinterlands of nation-states (each with their own particular economic, ecological, political, and historical circumstances)</a:t>
            </a:r>
            <a:endParaRPr lang="en-US" dirty="0"/>
          </a:p>
        </p:txBody>
      </p:sp>
    </p:spTree>
    <p:extLst>
      <p:ext uri="{BB962C8B-B14F-4D97-AF65-F5344CB8AC3E}">
        <p14:creationId xmlns:p14="http://schemas.microsoft.com/office/powerpoint/2010/main" val="582266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can anthropology contribute to the study of decision-making</a:t>
            </a:r>
            <a:endParaRPr lang="en-US" dirty="0"/>
          </a:p>
        </p:txBody>
      </p:sp>
      <p:sp>
        <p:nvSpPr>
          <p:cNvPr id="5" name="Content Placeholder 4"/>
          <p:cNvSpPr>
            <a:spLocks noGrp="1"/>
          </p:cNvSpPr>
          <p:nvPr>
            <p:ph idx="1"/>
          </p:nvPr>
        </p:nvSpPr>
        <p:spPr/>
        <p:txBody>
          <a:bodyPr/>
          <a:lstStyle/>
          <a:p>
            <a:r>
              <a:rPr lang="en-US" dirty="0" smtClean="0"/>
              <a:t>Ethnography</a:t>
            </a:r>
          </a:p>
          <a:p>
            <a:r>
              <a:rPr lang="en-US" dirty="0" smtClean="0"/>
              <a:t>Holism</a:t>
            </a:r>
          </a:p>
          <a:p>
            <a:r>
              <a:rPr lang="en-US" dirty="0" smtClean="0"/>
              <a:t>Realism</a:t>
            </a:r>
          </a:p>
          <a:p>
            <a:r>
              <a:rPr lang="en-US" dirty="0" smtClean="0"/>
              <a:t>Complement to formal model-based approaches emphasizing a few variables</a:t>
            </a:r>
            <a:endParaRPr lang="en-US" dirty="0"/>
          </a:p>
        </p:txBody>
      </p:sp>
    </p:spTree>
    <p:extLst>
      <p:ext uri="{BB962C8B-B14F-4D97-AF65-F5344CB8AC3E}">
        <p14:creationId xmlns:p14="http://schemas.microsoft.com/office/powerpoint/2010/main" val="254021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idx="1"/>
          </p:nvPr>
        </p:nvSpPr>
        <p:spPr/>
        <p:txBody>
          <a:bodyPr>
            <a:normAutofit fontScale="92500"/>
          </a:bodyPr>
          <a:lstStyle/>
          <a:p>
            <a:r>
              <a:rPr lang="en-US" dirty="0" smtClean="0"/>
              <a:t>Economic anthropologist – principal interest in decision-making and work organization</a:t>
            </a:r>
          </a:p>
          <a:p>
            <a:r>
              <a:rPr lang="en-US" dirty="0" smtClean="0"/>
              <a:t>Most recent book (</a:t>
            </a:r>
            <a:r>
              <a:rPr lang="en-US" i="1" dirty="0" smtClean="0"/>
              <a:t>Anthropology, Economics, and Choice</a:t>
            </a:r>
            <a:r>
              <a:rPr lang="en-US" dirty="0" smtClean="0"/>
              <a:t>) detailed comparison of approaches to decision-making among anthropologists, economists, and cognitive psychologists</a:t>
            </a:r>
          </a:p>
          <a:p>
            <a:r>
              <a:rPr lang="en-US" dirty="0" smtClean="0"/>
              <a:t>Fieldwork 1970s in Belize and 1980s in the Peruvian Amazon among people primarily small-scale farmers, 1990s to present among people primarily artisans in Oaxaca, Mexico, also various small projects in the US</a:t>
            </a:r>
          </a:p>
          <a:p>
            <a:r>
              <a:rPr lang="en-US" dirty="0" smtClean="0"/>
              <a:t>No fieldwork experience with foragers</a:t>
            </a:r>
          </a:p>
          <a:p>
            <a:r>
              <a:rPr lang="en-US" dirty="0" smtClean="0"/>
              <a:t>Editor-in-chief, </a:t>
            </a:r>
            <a:r>
              <a:rPr lang="en-US" i="1" dirty="0" smtClean="0"/>
              <a:t>American Anthropologist</a:t>
            </a:r>
            <a:r>
              <a:rPr lang="en-US" dirty="0" smtClean="0"/>
              <a:t>, 2012-2016</a:t>
            </a:r>
            <a:endParaRPr lang="en-US" dirty="0"/>
          </a:p>
        </p:txBody>
      </p:sp>
    </p:spTree>
    <p:extLst>
      <p:ext uri="{BB962C8B-B14F-4D97-AF65-F5344CB8AC3E}">
        <p14:creationId xmlns:p14="http://schemas.microsoft.com/office/powerpoint/2010/main" val="164176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to 1955 or so</a:t>
            </a:r>
            <a:endParaRPr lang="en-US" dirty="0"/>
          </a:p>
        </p:txBody>
      </p:sp>
      <p:sp>
        <p:nvSpPr>
          <p:cNvPr id="3" name="Content Placeholder 2"/>
          <p:cNvSpPr>
            <a:spLocks noGrp="1"/>
          </p:cNvSpPr>
          <p:nvPr>
            <p:ph idx="1"/>
          </p:nvPr>
        </p:nvSpPr>
        <p:spPr/>
        <p:txBody>
          <a:bodyPr/>
          <a:lstStyle/>
          <a:p>
            <a:r>
              <a:rPr lang="en-US" dirty="0" smtClean="0"/>
              <a:t>Relatively little attention by anthropologists to decision-making</a:t>
            </a:r>
          </a:p>
          <a:p>
            <a:r>
              <a:rPr lang="en-US" dirty="0" smtClean="0"/>
              <a:t>Assumption that much behavior (including decision-making) prescribed by “culture”</a:t>
            </a:r>
          </a:p>
          <a:p>
            <a:r>
              <a:rPr lang="en-US" dirty="0" smtClean="0"/>
              <a:t>More attention to norms than behavioral variations (such as those resulting from differences in decisions)</a:t>
            </a:r>
          </a:p>
          <a:p>
            <a:r>
              <a:rPr lang="en-US" dirty="0" smtClean="0"/>
              <a:t>Less research than now on economic and environmental anthropology – subfields in which decision-making is central</a:t>
            </a:r>
            <a:endParaRPr lang="en-US" dirty="0"/>
          </a:p>
        </p:txBody>
      </p:sp>
    </p:spTree>
    <p:extLst>
      <p:ext uri="{BB962C8B-B14F-4D97-AF65-F5344CB8AC3E}">
        <p14:creationId xmlns:p14="http://schemas.microsoft.com/office/powerpoint/2010/main" val="3151062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1725" y="150941"/>
            <a:ext cx="10515600" cy="1325563"/>
          </a:xfrm>
        </p:spPr>
        <p:txBody>
          <a:bodyPr/>
          <a:lstStyle/>
          <a:p>
            <a:r>
              <a:rPr lang="en-US" dirty="0" smtClean="0"/>
              <a:t>Articles in </a:t>
            </a:r>
            <a:r>
              <a:rPr lang="en-US" i="1" dirty="0" smtClean="0"/>
              <a:t>American Anthropologist</a:t>
            </a:r>
            <a:endParaRPr lang="en-US" dirty="0"/>
          </a:p>
        </p:txBody>
      </p:sp>
      <p:pic>
        <p:nvPicPr>
          <p:cNvPr id="4" name="Picture 3"/>
          <p:cNvPicPr>
            <a:picLocks noChangeAspect="1"/>
          </p:cNvPicPr>
          <p:nvPr/>
        </p:nvPicPr>
        <p:blipFill>
          <a:blip r:embed="rId2"/>
          <a:stretch>
            <a:fillRect/>
          </a:stretch>
        </p:blipFill>
        <p:spPr>
          <a:xfrm>
            <a:off x="3312127" y="1371600"/>
            <a:ext cx="4991100" cy="5486400"/>
          </a:xfrm>
          <a:prstGeom prst="rect">
            <a:avLst/>
          </a:prstGeom>
        </p:spPr>
      </p:pic>
    </p:spTree>
    <p:extLst>
      <p:ext uri="{BB962C8B-B14F-4D97-AF65-F5344CB8AC3E}">
        <p14:creationId xmlns:p14="http://schemas.microsoft.com/office/powerpoint/2010/main" val="451901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Formalists </a:t>
            </a:r>
            <a:r>
              <a:rPr lang="en-US" dirty="0" smtClean="0"/>
              <a:t>and </a:t>
            </a:r>
            <a:r>
              <a:rPr lang="en-US" dirty="0" err="1" smtClean="0"/>
              <a:t>Substantivists</a:t>
            </a:r>
            <a:r>
              <a:rPr lang="en-US" dirty="0" smtClean="0"/>
              <a:t> in Economic Anthropology – late 1950s to about 1980</a:t>
            </a:r>
            <a:endParaRPr lang="en-US" dirty="0"/>
          </a:p>
        </p:txBody>
      </p:sp>
      <p:sp>
        <p:nvSpPr>
          <p:cNvPr id="3" name="Content Placeholder 2"/>
          <p:cNvSpPr>
            <a:spLocks noGrp="1"/>
          </p:cNvSpPr>
          <p:nvPr>
            <p:ph idx="1"/>
          </p:nvPr>
        </p:nvSpPr>
        <p:spPr/>
        <p:txBody>
          <a:bodyPr/>
          <a:lstStyle/>
          <a:p>
            <a:r>
              <a:rPr lang="en-US" dirty="0" smtClean="0"/>
              <a:t>Formalists thought methods from economics – in particular “rational choice” could be applied to all </a:t>
            </a:r>
            <a:r>
              <a:rPr lang="en-US" dirty="0" err="1" smtClean="0"/>
              <a:t>socieites</a:t>
            </a:r>
            <a:r>
              <a:rPr lang="en-US" dirty="0" smtClean="0"/>
              <a:t>, including those without markets</a:t>
            </a:r>
          </a:p>
          <a:p>
            <a:r>
              <a:rPr lang="en-US" dirty="0" err="1" smtClean="0"/>
              <a:t>Substantivists</a:t>
            </a:r>
            <a:r>
              <a:rPr lang="en-US" dirty="0" smtClean="0"/>
              <a:t> thought choice in all societies (perhaps especially nonmarket societies) were “embedded” in social organization and “culture”</a:t>
            </a:r>
            <a:endParaRPr lang="en-US" dirty="0"/>
          </a:p>
        </p:txBody>
      </p:sp>
    </p:spTree>
    <p:extLst>
      <p:ext uri="{BB962C8B-B14F-4D97-AF65-F5344CB8AC3E}">
        <p14:creationId xmlns:p14="http://schemas.microsoft.com/office/powerpoint/2010/main" val="1495911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Formalists in anthropology</a:t>
            </a:r>
            <a:endParaRPr lang="en-US" dirty="0"/>
          </a:p>
        </p:txBody>
      </p:sp>
      <p:sp>
        <p:nvSpPr>
          <p:cNvPr id="3" name="Content Placeholder 2"/>
          <p:cNvSpPr>
            <a:spLocks noGrp="1"/>
          </p:cNvSpPr>
          <p:nvPr>
            <p:ph idx="1"/>
          </p:nvPr>
        </p:nvSpPr>
        <p:spPr/>
        <p:txBody>
          <a:bodyPr/>
          <a:lstStyle/>
          <a:p>
            <a:r>
              <a:rPr lang="en-US" dirty="0" smtClean="0"/>
              <a:t>Directly influenced model-based mathematical approaches based on rational choice such as optimal foraging theory</a:t>
            </a:r>
          </a:p>
          <a:p>
            <a:r>
              <a:rPr lang="en-US" dirty="0" smtClean="0"/>
              <a:t>Indirectly influenced critiques of rational choice and development of alternative quantitative empirical methods and topics such as decision trees, heuristics, and economic experiments</a:t>
            </a:r>
            <a:endParaRPr lang="en-US" dirty="0"/>
          </a:p>
        </p:txBody>
      </p:sp>
    </p:spTree>
    <p:extLst>
      <p:ext uri="{BB962C8B-B14F-4D97-AF65-F5344CB8AC3E}">
        <p14:creationId xmlns:p14="http://schemas.microsoft.com/office/powerpoint/2010/main" val="1384941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Similarities between </a:t>
            </a:r>
            <a:r>
              <a:rPr lang="en-US" dirty="0" err="1" smtClean="0"/>
              <a:t>substantivists</a:t>
            </a:r>
            <a:r>
              <a:rPr lang="en-US" dirty="0" smtClean="0"/>
              <a:t> and some subsequent anthropological approaches deemphasizing choice</a:t>
            </a:r>
            <a:endParaRPr lang="en-US" dirty="0"/>
          </a:p>
        </p:txBody>
      </p:sp>
      <p:sp>
        <p:nvSpPr>
          <p:cNvPr id="3" name="Content Placeholder 2"/>
          <p:cNvSpPr>
            <a:spLocks noGrp="1"/>
          </p:cNvSpPr>
          <p:nvPr>
            <p:ph idx="1"/>
          </p:nvPr>
        </p:nvSpPr>
        <p:spPr/>
        <p:txBody>
          <a:bodyPr/>
          <a:lstStyle/>
          <a:p>
            <a:r>
              <a:rPr lang="en-US" dirty="0" err="1" smtClean="0"/>
              <a:t>Substantivists</a:t>
            </a:r>
            <a:r>
              <a:rPr lang="en-US" dirty="0" smtClean="0"/>
              <a:t> – limited direct influence on subsequent research</a:t>
            </a:r>
          </a:p>
          <a:p>
            <a:r>
              <a:rPr lang="en-US" dirty="0" smtClean="0"/>
              <a:t>But two approaches share </a:t>
            </a:r>
            <a:r>
              <a:rPr lang="en-US" dirty="0" err="1" smtClean="0"/>
              <a:t>substantivists</a:t>
            </a:r>
            <a:r>
              <a:rPr lang="en-US" dirty="0" smtClean="0"/>
              <a:t>’ de-emphasis of decision-making</a:t>
            </a:r>
          </a:p>
          <a:p>
            <a:r>
              <a:rPr lang="en-US" dirty="0" smtClean="0"/>
              <a:t>“</a:t>
            </a:r>
            <a:r>
              <a:rPr lang="en-US" dirty="0" err="1" smtClean="0"/>
              <a:t>culturalists</a:t>
            </a:r>
            <a:r>
              <a:rPr lang="en-US" dirty="0" smtClean="0"/>
              <a:t>” such as Marshall </a:t>
            </a:r>
            <a:r>
              <a:rPr lang="en-US" dirty="0" err="1" smtClean="0"/>
              <a:t>Sahlins</a:t>
            </a:r>
            <a:r>
              <a:rPr lang="en-US" dirty="0" smtClean="0"/>
              <a:t> and Mary Douglas – look at </a:t>
            </a:r>
            <a:r>
              <a:rPr lang="en-US" dirty="0" smtClean="0"/>
              <a:t>how</a:t>
            </a:r>
            <a:r>
              <a:rPr lang="en-US" dirty="0" smtClean="0"/>
              <a:t> choices are </a:t>
            </a:r>
            <a:r>
              <a:rPr lang="en-US" dirty="0" smtClean="0"/>
              <a:t>constrained by cultural ideologies</a:t>
            </a:r>
          </a:p>
          <a:p>
            <a:r>
              <a:rPr lang="en-US" dirty="0" smtClean="0"/>
              <a:t>World systems theorists/dependency theories/globalists such as Eric Wolf and Sidney </a:t>
            </a:r>
            <a:r>
              <a:rPr lang="en-US" dirty="0" err="1" smtClean="0"/>
              <a:t>Mintz</a:t>
            </a:r>
            <a:r>
              <a:rPr lang="en-US" dirty="0" smtClean="0"/>
              <a:t> looking at how economic and political relations between “centers” and “peripheries” constrain choice</a:t>
            </a:r>
            <a:endParaRPr lang="en-US" dirty="0"/>
          </a:p>
        </p:txBody>
      </p:sp>
    </p:spTree>
    <p:extLst>
      <p:ext uri="{BB962C8B-B14F-4D97-AF65-F5344CB8AC3E}">
        <p14:creationId xmlns:p14="http://schemas.microsoft.com/office/powerpoint/2010/main" val="2948555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1616</Words>
  <Application>Microsoft Office PowerPoint</Application>
  <PresentationFormat>Widescreen</PresentationFormat>
  <Paragraphs>126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 Anthropological Approaches to Decision-Making</vt:lpstr>
      <vt:lpstr>First longer part of talk</vt:lpstr>
      <vt:lpstr>Second shorter part of talk</vt:lpstr>
      <vt:lpstr>My background</vt:lpstr>
      <vt:lpstr>Prior to 1955 or so</vt:lpstr>
      <vt:lpstr>Articles in American Anthropologist</vt:lpstr>
      <vt:lpstr>Formalists and Substantivists in Economic Anthropology – late 1950s to about 1980</vt:lpstr>
      <vt:lpstr>Influence of Formalists in anthropology</vt:lpstr>
      <vt:lpstr>Similarities between substantivists and some subsequent anthropological approaches deemphasizing choice</vt:lpstr>
      <vt:lpstr>Rational Choice</vt:lpstr>
      <vt:lpstr>Problems with Rational Choice - Utility</vt:lpstr>
      <vt:lpstr>Problems with rational choice – estimating probabilities of different outcomes</vt:lpstr>
      <vt:lpstr>Other problems with rational choice</vt:lpstr>
      <vt:lpstr>Cognitive Psychology</vt:lpstr>
      <vt:lpstr>Two issues associated with cognitive psychology</vt:lpstr>
      <vt:lpstr>Influence in anthropology by cognitive psychologists (starting in 1970s)</vt:lpstr>
      <vt:lpstr>PowerPoint Presentation</vt:lpstr>
      <vt:lpstr>Critiques</vt:lpstr>
      <vt:lpstr>Behavioral Economics</vt:lpstr>
      <vt:lpstr>Differences between behavioral economists and most economic anthropologists looking at choice</vt:lpstr>
      <vt:lpstr>Experimental Economics in Anthropology</vt:lpstr>
      <vt:lpstr>Questions in evolutionary biology and sociocultural anthropology</vt:lpstr>
      <vt:lpstr>Economic experiments by anthropologists</vt:lpstr>
      <vt:lpstr>Critiques</vt:lpstr>
      <vt:lpstr>PowerPoint Presentation</vt:lpstr>
      <vt:lpstr>Approaches placing less emphasis on decision making -culturalists</vt:lpstr>
      <vt:lpstr>Approaches placing less emphasis on decision making - power, centers, and peripheries</vt:lpstr>
      <vt:lpstr>Two quotes</vt:lpstr>
      <vt:lpstr>Other Issues</vt:lpstr>
      <vt:lpstr>Foragers Past and Present</vt:lpstr>
      <vt:lpstr>Methodological problems associated with looking at decision making among past foragers</vt:lpstr>
      <vt:lpstr>Examining decision-making among contemporary foragers</vt:lpstr>
      <vt:lpstr>What can anthropology contribute to the study of decision-making</vt:lpstr>
    </vt:vector>
  </TitlesOfParts>
  <Company>The 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Chibnik, Michael S</dc:creator>
  <cp:lastModifiedBy>Chibnik, Michael S</cp:lastModifiedBy>
  <cp:revision>49</cp:revision>
  <cp:lastPrinted>2017-11-17T18:48:05Z</cp:lastPrinted>
  <dcterms:created xsi:type="dcterms:W3CDTF">2017-11-17T16:48:05Z</dcterms:created>
  <dcterms:modified xsi:type="dcterms:W3CDTF">2017-12-08T20:50:54Z</dcterms:modified>
</cp:coreProperties>
</file>