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4" r:id="rId9"/>
    <p:sldId id="265" r:id="rId10"/>
    <p:sldId id="266" r:id="rId11"/>
    <p:sldId id="269" r:id="rId12"/>
    <p:sldId id="268" r:id="rId13"/>
    <p:sldId id="267" r:id="rId14"/>
    <p:sldId id="270" r:id="rId15"/>
    <p:sldId id="271" r:id="rId16"/>
    <p:sldId id="275" r:id="rId17"/>
    <p:sldId id="281" r:id="rId18"/>
    <p:sldId id="274" r:id="rId19"/>
    <p:sldId id="285" r:id="rId20"/>
    <p:sldId id="278" r:id="rId21"/>
    <p:sldId id="280" r:id="rId22"/>
    <p:sldId id="277" r:id="rId23"/>
    <p:sldId id="289" r:id="rId24"/>
    <p:sldId id="272" r:id="rId25"/>
    <p:sldId id="284" r:id="rId26"/>
    <p:sldId id="273" r:id="rId27"/>
    <p:sldId id="288" r:id="rId28"/>
    <p:sldId id="290" r:id="rId29"/>
    <p:sldId id="286" r:id="rId30"/>
    <p:sldId id="287" r:id="rId31"/>
    <p:sldId id="294" r:id="rId32"/>
    <p:sldId id="293" r:id="rId33"/>
    <p:sldId id="263" r:id="rId34"/>
    <p:sldId id="279" r:id="rId35"/>
    <p:sldId id="297" r:id="rId36"/>
    <p:sldId id="295" r:id="rId37"/>
    <p:sldId id="298" r:id="rId38"/>
  </p:sldIdLst>
  <p:sldSz cx="9144000" cy="6858000" type="screen4x3"/>
  <p:notesSz cx="67945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6009"/>
    <a:srgbClr val="F4ECAE"/>
    <a:srgbClr val="BC5908"/>
    <a:srgbClr val="CD6209"/>
    <a:srgbClr val="C45D08"/>
    <a:srgbClr val="9966FF"/>
    <a:srgbClr val="FF33CC"/>
    <a:srgbClr val="FAE906"/>
    <a:srgbClr val="FFE2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AA8BB-FAA0-4D14-BA94-9FE2BAD15FE7}" type="datetimeFigureOut">
              <a:rPr lang="en-GB" smtClean="0"/>
              <a:t>15/12/2017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43A7D-1B27-4C65-8AA4-CBF84226731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319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E327F-B020-434F-9899-9E85AF868949}" type="datetimeFigureOut">
              <a:rPr lang="en-GB" smtClean="0"/>
              <a:t>15/12/2017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0F2B9-160D-4BE2-BBD4-E80987ECE88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859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AB22C-5CFF-457E-B088-C84FF5419BF8}" type="datetime1">
              <a:rPr lang="en-GB" smtClean="0"/>
              <a:t>15/12/2017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AC4-F76E-498D-ADF7-547A1E0A902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9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1844B-7515-4976-BFFE-2426FE307020}" type="datetime1">
              <a:rPr lang="en-GB" smtClean="0"/>
              <a:t>15/12/2017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AC4-F76E-498D-ADF7-547A1E0A902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88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AC3C-225E-48AB-B182-62A55DBDA183}" type="datetime1">
              <a:rPr lang="en-GB" smtClean="0"/>
              <a:t>15/12/2017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AC4-F76E-498D-ADF7-547A1E0A902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15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BE4C4-247A-41A6-9727-BA33B8B2CE40}" type="datetime1">
              <a:rPr lang="en-GB" smtClean="0"/>
              <a:t>15/12/2017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AC4-F76E-498D-ADF7-547A1E0A902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66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7F2D-CB0D-47D5-A210-EA9BC8B5883A}" type="datetime1">
              <a:rPr lang="en-GB" smtClean="0"/>
              <a:t>15/12/2017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AC4-F76E-498D-ADF7-547A1E0A902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52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1069D-2289-4118-9D6C-84ED7E82DF60}" type="datetime1">
              <a:rPr lang="en-GB" smtClean="0"/>
              <a:t>15/12/2017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AC4-F76E-498D-ADF7-547A1E0A902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09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F038-2784-45AE-B149-87C4C58A3401}" type="datetime1">
              <a:rPr lang="en-GB" smtClean="0"/>
              <a:t>15/12/2017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AC4-F76E-498D-ADF7-547A1E0A902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55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34BA-05C8-420D-B536-5C5020413517}" type="datetime1">
              <a:rPr lang="en-GB" smtClean="0"/>
              <a:t>15/12/2017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AC4-F76E-498D-ADF7-547A1E0A902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75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A8BB-5BEA-47A1-9D4F-2E1E625066BB}" type="datetime1">
              <a:rPr lang="en-GB" smtClean="0"/>
              <a:t>15/12/2017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AC4-F76E-498D-ADF7-547A1E0A902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21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4A523-10A7-4E48-B952-27B8E9F942DF}" type="datetime1">
              <a:rPr lang="en-GB" smtClean="0"/>
              <a:t>15/12/2017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AC4-F76E-498D-ADF7-547A1E0A902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28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3793-8C9C-4A18-B678-A8237239F883}" type="datetime1">
              <a:rPr lang="en-GB" smtClean="0"/>
              <a:t>15/12/2017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AC4-F76E-498D-ADF7-547A1E0A902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65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185AF-4956-4BF6-99C2-0A9D7F7263D0}" type="datetime1">
              <a:rPr lang="en-GB" smtClean="0"/>
              <a:t>15/12/2017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B5AC4-F76E-498D-ADF7-547A1E0A902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388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49" y="8207"/>
            <a:ext cx="8363215" cy="683907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340768"/>
            <a:ext cx="7772400" cy="1470025"/>
          </a:xfrm>
          <a:solidFill>
            <a:schemeClr val="accent1">
              <a:alpha val="14000"/>
            </a:schemeClr>
          </a:solidFill>
        </p:spPr>
        <p:txBody>
          <a:bodyPr/>
          <a:lstStyle/>
          <a:p>
            <a:r>
              <a:rPr lang="de-DE" dirty="0" err="1" smtClean="0">
                <a:solidFill>
                  <a:srgbClr val="002060"/>
                </a:solidFill>
                <a:latin typeface="Informal Roman" panose="030604020304060B0204" pitchFamily="66" charset="0"/>
              </a:rPr>
              <a:t>Maps</a:t>
            </a:r>
            <a:r>
              <a:rPr lang="de-DE" dirty="0" smtClean="0">
                <a:solidFill>
                  <a:srgbClr val="002060"/>
                </a:solidFill>
                <a:latin typeface="Informal Roman" panose="030604020304060B0204" pitchFamily="66" charset="0"/>
              </a:rPr>
              <a:t>, hand-</a:t>
            </a:r>
            <a:r>
              <a:rPr lang="de-DE" dirty="0" err="1" smtClean="0">
                <a:solidFill>
                  <a:srgbClr val="002060"/>
                </a:solidFill>
                <a:latin typeface="Informal Roman" panose="030604020304060B0204" pitchFamily="66" charset="0"/>
              </a:rPr>
              <a:t>drawn</a:t>
            </a:r>
            <a:r>
              <a:rPr lang="de-DE" dirty="0" smtClean="0">
                <a:solidFill>
                  <a:srgbClr val="002060"/>
                </a:solidFill>
                <a:latin typeface="Informal Roman" panose="030604020304060B0204" pitchFamily="66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Informal Roman" panose="030604020304060B0204" pitchFamily="66" charset="0"/>
              </a:rPr>
              <a:t>by</a:t>
            </a:r>
            <a:r>
              <a:rPr lang="de-DE" dirty="0" smtClean="0">
                <a:solidFill>
                  <a:srgbClr val="002060"/>
                </a:solidFill>
                <a:latin typeface="Informal Roman" panose="030604020304060B0204" pitchFamily="66" charset="0"/>
              </a:rPr>
              <a:t> San </a:t>
            </a:r>
            <a:br>
              <a:rPr lang="de-DE" dirty="0" smtClean="0">
                <a:solidFill>
                  <a:srgbClr val="002060"/>
                </a:solidFill>
                <a:latin typeface="Informal Roman" panose="030604020304060B0204" pitchFamily="66" charset="0"/>
              </a:rPr>
            </a:br>
            <a:r>
              <a:rPr lang="de-DE" dirty="0" smtClean="0">
                <a:solidFill>
                  <a:srgbClr val="002060"/>
                </a:solidFill>
                <a:latin typeface="Informal Roman" panose="030604020304060B0204" pitchFamily="66" charset="0"/>
              </a:rPr>
              <a:t>in </a:t>
            </a:r>
            <a:r>
              <a:rPr lang="de-DE" dirty="0" err="1" smtClean="0">
                <a:solidFill>
                  <a:srgbClr val="002060"/>
                </a:solidFill>
                <a:latin typeface="Informal Roman" panose="030604020304060B0204" pitchFamily="66" charset="0"/>
              </a:rPr>
              <a:t>late</a:t>
            </a:r>
            <a:r>
              <a:rPr lang="de-DE" dirty="0" smtClean="0">
                <a:solidFill>
                  <a:srgbClr val="002060"/>
                </a:solidFill>
                <a:latin typeface="Informal Roman" panose="030604020304060B0204" pitchFamily="66" charset="0"/>
              </a:rPr>
              <a:t> 19th </a:t>
            </a:r>
            <a:r>
              <a:rPr lang="de-DE" dirty="0" err="1" smtClean="0">
                <a:solidFill>
                  <a:srgbClr val="002060"/>
                </a:solidFill>
                <a:latin typeface="Informal Roman" panose="030604020304060B0204" pitchFamily="66" charset="0"/>
              </a:rPr>
              <a:t>century</a:t>
            </a:r>
            <a:endParaRPr lang="en-GB" dirty="0">
              <a:solidFill>
                <a:srgbClr val="002060"/>
              </a:solidFill>
              <a:latin typeface="Informal Roman" panose="030604020304060B0204" pitchFamily="66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217940" y="4725144"/>
            <a:ext cx="4712568" cy="864096"/>
          </a:xfrm>
          <a:solidFill>
            <a:schemeClr val="accent1">
              <a:alpha val="14000"/>
            </a:schemeClr>
          </a:solidFill>
        </p:spPr>
        <p:txBody>
          <a:bodyPr>
            <a:normAutofit lnSpcReduction="10000"/>
          </a:bodyPr>
          <a:lstStyle/>
          <a:p>
            <a:r>
              <a:rPr lang="de-DE" sz="2400" dirty="0" smtClean="0">
                <a:solidFill>
                  <a:srgbClr val="002060"/>
                </a:solidFill>
                <a:latin typeface="Informal Roman" panose="030604020304060B0204" pitchFamily="66" charset="0"/>
              </a:rPr>
              <a:t>Tilman Lenssen-Erz</a:t>
            </a:r>
          </a:p>
          <a:p>
            <a:r>
              <a:rPr lang="de-DE" sz="2400" dirty="0" smtClean="0">
                <a:solidFill>
                  <a:srgbClr val="002060"/>
                </a:solidFill>
                <a:latin typeface="Informal Roman" panose="030604020304060B0204" pitchFamily="66" charset="0"/>
              </a:rPr>
              <a:t>African </a:t>
            </a:r>
            <a:r>
              <a:rPr lang="de-DE" sz="2400" dirty="0" err="1" smtClean="0">
                <a:solidFill>
                  <a:srgbClr val="002060"/>
                </a:solidFill>
                <a:latin typeface="Informal Roman" panose="030604020304060B0204" pitchFamily="66" charset="0"/>
              </a:rPr>
              <a:t>Archaeology</a:t>
            </a:r>
            <a:r>
              <a:rPr lang="de-DE" sz="2400" dirty="0" smtClean="0">
                <a:solidFill>
                  <a:srgbClr val="002060"/>
                </a:solidFill>
                <a:latin typeface="Informal Roman" panose="030604020304060B0204" pitchFamily="66" charset="0"/>
              </a:rPr>
              <a:t>, Cologne</a:t>
            </a:r>
            <a:endParaRPr lang="en-GB" sz="2400" dirty="0">
              <a:solidFill>
                <a:srgbClr val="002060"/>
              </a:solidFill>
              <a:latin typeface="Informal Roman" panose="030604020304060B0204" pitchFamily="66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876256" y="6381328"/>
            <a:ext cx="2133600" cy="365125"/>
          </a:xfrm>
        </p:spPr>
        <p:txBody>
          <a:bodyPr/>
          <a:lstStyle/>
          <a:p>
            <a:fld id="{627B5AC4-F76E-498D-ADF7-547A1E0A9027}" type="slidenum">
              <a:rPr lang="en-GB" smtClean="0">
                <a:solidFill>
                  <a:srgbClr val="C96009"/>
                </a:solidFill>
                <a:latin typeface="Arial Rounded MT Bold" panose="020F0704030504030204" pitchFamily="34" charset="0"/>
              </a:rPr>
              <a:t>1</a:t>
            </a:fld>
            <a:endParaRPr lang="en-GB" dirty="0">
              <a:solidFill>
                <a:srgbClr val="C96009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0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llipse 16"/>
          <p:cNvSpPr/>
          <p:nvPr/>
        </p:nvSpPr>
        <p:spPr>
          <a:xfrm rot="5400000">
            <a:off x="2186143" y="1695693"/>
            <a:ext cx="341325" cy="3134242"/>
          </a:xfrm>
          <a:prstGeom prst="ellipse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Ellipse 15"/>
          <p:cNvSpPr/>
          <p:nvPr/>
        </p:nvSpPr>
        <p:spPr>
          <a:xfrm rot="5400000">
            <a:off x="1877826" y="374787"/>
            <a:ext cx="369483" cy="2570591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lipse 12"/>
          <p:cNvSpPr/>
          <p:nvPr/>
        </p:nvSpPr>
        <p:spPr>
          <a:xfrm rot="5400000">
            <a:off x="1411380" y="5092916"/>
            <a:ext cx="377535" cy="1623225"/>
          </a:xfrm>
          <a:prstGeom prst="ellipse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lipse 10"/>
          <p:cNvSpPr/>
          <p:nvPr/>
        </p:nvSpPr>
        <p:spPr>
          <a:xfrm rot="5400000">
            <a:off x="1079612" y="4518490"/>
            <a:ext cx="432048" cy="108011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llipse 8"/>
          <p:cNvSpPr/>
          <p:nvPr/>
        </p:nvSpPr>
        <p:spPr>
          <a:xfrm rot="5400000">
            <a:off x="2159731" y="1304763"/>
            <a:ext cx="432048" cy="324036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lipse 6"/>
          <p:cNvSpPr/>
          <p:nvPr/>
        </p:nvSpPr>
        <p:spPr>
          <a:xfrm rot="5400000">
            <a:off x="1259632" y="1700808"/>
            <a:ext cx="432048" cy="1584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Ellipse 4"/>
          <p:cNvSpPr/>
          <p:nvPr/>
        </p:nvSpPr>
        <p:spPr>
          <a:xfrm rot="5400000">
            <a:off x="1259632" y="1268760"/>
            <a:ext cx="432048" cy="1584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2"/>
          <p:cNvSpPr txBox="1"/>
          <p:nvPr/>
        </p:nvSpPr>
        <p:spPr>
          <a:xfrm>
            <a:off x="395536" y="188640"/>
            <a:ext cx="4032448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!Nanni</a:t>
            </a:r>
          </a:p>
          <a:p>
            <a:r>
              <a:rPr lang="de-DE" sz="1200" dirty="0" smtClean="0"/>
              <a:t>(This </a:t>
            </a:r>
            <a:r>
              <a:rPr lang="de-DE" sz="1200" dirty="0" err="1" smtClean="0"/>
              <a:t>is</a:t>
            </a:r>
            <a:r>
              <a:rPr lang="de-DE" sz="1200" dirty="0" smtClean="0"/>
              <a:t> a </a:t>
            </a:r>
            <a:r>
              <a:rPr lang="de-DE" sz="1200" dirty="0" err="1" smtClean="0"/>
              <a:t>map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a </a:t>
            </a:r>
            <a:r>
              <a:rPr lang="de-DE" sz="1200" dirty="0" err="1" smtClean="0"/>
              <a:t>settlement</a:t>
            </a:r>
            <a:r>
              <a:rPr lang="de-DE" sz="1200" dirty="0" smtClean="0"/>
              <a:t> at </a:t>
            </a:r>
            <a:r>
              <a:rPr lang="de-DE" sz="1200" dirty="0" err="1" smtClean="0"/>
              <a:t>which</a:t>
            </a:r>
            <a:r>
              <a:rPr lang="de-DE" sz="1200" dirty="0" smtClean="0"/>
              <a:t> a </a:t>
            </a:r>
            <a:r>
              <a:rPr lang="de-DE" sz="1200" dirty="0" err="1" smtClean="0"/>
              <a:t>death</a:t>
            </a:r>
            <a:r>
              <a:rPr lang="de-DE" sz="1200" dirty="0" smtClean="0"/>
              <a:t> </a:t>
            </a:r>
            <a:r>
              <a:rPr lang="de-DE" sz="1200" dirty="0" err="1" smtClean="0"/>
              <a:t>has</a:t>
            </a:r>
            <a:r>
              <a:rPr lang="de-DE" sz="1200" dirty="0" smtClean="0"/>
              <a:t> </a:t>
            </a:r>
            <a:r>
              <a:rPr lang="de-DE" sz="1200" dirty="0" err="1" smtClean="0"/>
              <a:t>occurred</a:t>
            </a:r>
            <a:r>
              <a:rPr lang="de-DE" sz="1200" dirty="0" smtClean="0"/>
              <a:t>)</a:t>
            </a:r>
          </a:p>
          <a:p>
            <a:endParaRPr lang="de-DE" sz="1200" dirty="0"/>
          </a:p>
          <a:p>
            <a:r>
              <a:rPr lang="de-DE" sz="1600" dirty="0" smtClean="0"/>
              <a:t>Legend:</a:t>
            </a:r>
          </a:p>
          <a:p>
            <a:pPr marL="342900" indent="-342900">
              <a:buAutoNum type="arabicPeriod"/>
            </a:pPr>
            <a:r>
              <a:rPr lang="de-DE" sz="1400" i="1" dirty="0" smtClean="0"/>
              <a:t>Food (i.e., </a:t>
            </a:r>
            <a:r>
              <a:rPr lang="de-DE" sz="1400" i="1" dirty="0" err="1" smtClean="0"/>
              <a:t>cooking</a:t>
            </a:r>
            <a:r>
              <a:rPr lang="de-DE" sz="1400" i="1" dirty="0" smtClean="0"/>
              <a:t>) </a:t>
            </a:r>
            <a:r>
              <a:rPr lang="de-DE" sz="1400" i="1" dirty="0" err="1" smtClean="0"/>
              <a:t>fire</a:t>
            </a:r>
            <a:endParaRPr lang="de-DE" sz="1400" i="1" dirty="0" smtClean="0"/>
          </a:p>
          <a:p>
            <a:pPr marL="342900" indent="-342900">
              <a:buAutoNum type="arabicPeriod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parental </a:t>
            </a:r>
            <a:r>
              <a:rPr lang="de-DE" sz="1400" i="1" dirty="0" err="1" smtClean="0"/>
              <a:t>grandmother's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2a    </a:t>
            </a:r>
            <a:r>
              <a:rPr lang="de-DE" sz="1400" i="1" dirty="0" err="1" smtClean="0"/>
              <a:t>My</a:t>
            </a:r>
            <a:r>
              <a:rPr lang="de-DE" sz="1400" i="1" dirty="0" smtClean="0"/>
              <a:t> parental </a:t>
            </a:r>
            <a:r>
              <a:rPr lang="de-DE" sz="1400" i="1" dirty="0" err="1" smtClean="0"/>
              <a:t>grandmother's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fire</a:t>
            </a:r>
            <a:endParaRPr lang="de-DE" sz="1400" i="1" dirty="0" smtClean="0"/>
          </a:p>
          <a:p>
            <a:pPr marL="342900" indent="-342900">
              <a:buAutoNum type="arabicPeriod" startAt="3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father's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3a    </a:t>
            </a: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/>
              <a:t>f</a:t>
            </a:r>
            <a:r>
              <a:rPr lang="de-DE" sz="1400" i="1" dirty="0" err="1" smtClean="0"/>
              <a:t>ather's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fire</a:t>
            </a:r>
            <a:r>
              <a:rPr lang="de-DE" sz="1400" i="1" dirty="0" smtClean="0"/>
              <a:t> </a:t>
            </a:r>
          </a:p>
          <a:p>
            <a:pPr marL="342900" indent="-342900">
              <a:buAutoNum type="arabicPeriod" startAt="4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mother's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4a    </a:t>
            </a: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mother's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fire</a:t>
            </a:r>
            <a:endParaRPr lang="de-DE" sz="1400" i="1" dirty="0" smtClean="0"/>
          </a:p>
          <a:p>
            <a:pPr marL="342900" indent="-342900">
              <a:buAutoNum type="arabicPeriod" startAt="5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older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brother's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5a    </a:t>
            </a:r>
            <a:r>
              <a:rPr lang="de-DE" sz="1400" i="1" dirty="0" err="1" smtClean="0"/>
              <a:t>Fire</a:t>
            </a:r>
            <a:r>
              <a:rPr lang="de-DE" sz="1400" i="1" dirty="0" smtClean="0"/>
              <a:t> at </a:t>
            </a:r>
            <a:r>
              <a:rPr lang="de-DE" sz="1400" i="1" dirty="0" err="1" smtClean="0"/>
              <a:t>which</a:t>
            </a:r>
            <a:r>
              <a:rPr lang="de-DE" sz="1400" i="1" dirty="0" smtClean="0"/>
              <a:t> !Nanni </a:t>
            </a:r>
            <a:r>
              <a:rPr lang="de-DE" sz="1400" i="1" dirty="0" err="1" smtClean="0"/>
              <a:t>and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his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brother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cried</a:t>
            </a:r>
            <a:endParaRPr lang="de-DE" sz="1400" i="1" dirty="0" smtClean="0"/>
          </a:p>
          <a:p>
            <a:pPr marL="342900" indent="-342900">
              <a:buAutoNum type="arabicPeriod" startAt="6"/>
            </a:pPr>
            <a:r>
              <a:rPr lang="de-DE" sz="1400" i="1" dirty="0" smtClean="0"/>
              <a:t>!</a:t>
            </a:r>
            <a:r>
              <a:rPr lang="de-DE" sz="1400" i="1" dirty="0" err="1" smtClean="0"/>
              <a:t>Nannis's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little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r>
              <a:rPr lang="de-DE" sz="1400" i="1" dirty="0" smtClean="0"/>
              <a:t> (litt. "</a:t>
            </a:r>
            <a:r>
              <a:rPr lang="de-DE" sz="1400" i="1" dirty="0" err="1" smtClean="0"/>
              <a:t>space</a:t>
            </a:r>
            <a:r>
              <a:rPr lang="de-DE" sz="1400" i="1" dirty="0" smtClean="0"/>
              <a:t>", "</a:t>
            </a:r>
            <a:r>
              <a:rPr lang="de-DE" sz="1400" i="1" dirty="0" err="1" smtClean="0"/>
              <a:t>place</a:t>
            </a:r>
            <a:r>
              <a:rPr lang="de-DE" sz="1400" i="1" dirty="0" smtClean="0"/>
              <a:t>", </a:t>
            </a:r>
          </a:p>
          <a:p>
            <a:r>
              <a:rPr lang="de-DE" sz="1400" i="1" dirty="0"/>
              <a:t> </a:t>
            </a:r>
            <a:r>
              <a:rPr lang="de-DE" sz="1400" i="1" dirty="0" smtClean="0"/>
              <a:t>        "</a:t>
            </a:r>
            <a:r>
              <a:rPr lang="de-DE" sz="1400" i="1" dirty="0" err="1" smtClean="0"/>
              <a:t>compound</a:t>
            </a:r>
            <a:r>
              <a:rPr lang="de-DE" sz="1400" i="1" dirty="0" smtClean="0"/>
              <a:t>"</a:t>
            </a:r>
          </a:p>
          <a:p>
            <a:pPr marL="342900" indent="-342900">
              <a:buAutoNum type="arabicPeriod" startAt="7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sister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Karuma</a:t>
            </a:r>
            <a:r>
              <a:rPr lang="de-DE" sz="1400" i="1" dirty="0" smtClean="0"/>
              <a:t> (</a:t>
            </a:r>
            <a:r>
              <a:rPr lang="de-DE" sz="1400" i="1" dirty="0" err="1" smtClean="0"/>
              <a:t>the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corpse</a:t>
            </a:r>
            <a:r>
              <a:rPr lang="de-DE" sz="1400" i="1" dirty="0" smtClean="0"/>
              <a:t>)</a:t>
            </a:r>
          </a:p>
          <a:p>
            <a:pPr marL="342900" indent="-342900">
              <a:buAutoNum type="arabicPeriod" startAt="7"/>
            </a:pPr>
            <a:r>
              <a:rPr lang="de-DE" sz="1400" i="1" dirty="0" err="1" smtClean="0"/>
              <a:t>Mouth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of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the</a:t>
            </a:r>
            <a:r>
              <a:rPr lang="de-DE" sz="1400" i="1" dirty="0" smtClean="0"/>
              <a:t> grave</a:t>
            </a:r>
          </a:p>
          <a:p>
            <a:pPr marL="342900" indent="-342900">
              <a:buAutoNum type="arabicPeriod" startAt="7"/>
            </a:pPr>
            <a:r>
              <a:rPr lang="de-DE" sz="1400" i="1" dirty="0" smtClean="0"/>
              <a:t>Mound </a:t>
            </a:r>
            <a:r>
              <a:rPr lang="de-DE" sz="1400" i="1" dirty="0" err="1" smtClean="0"/>
              <a:t>of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earth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and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stones</a:t>
            </a:r>
            <a:r>
              <a:rPr lang="de-DE" sz="1400" i="1" dirty="0" smtClean="0"/>
              <a:t>  </a:t>
            </a:r>
            <a:r>
              <a:rPr lang="de-DE" sz="1200" i="1" dirty="0" smtClean="0"/>
              <a:t>(</a:t>
            </a:r>
            <a:r>
              <a:rPr lang="de-DE" sz="1200" i="1" dirty="0" err="1" smtClean="0"/>
              <a:t>the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latter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uppermost</a:t>
            </a:r>
            <a:r>
              <a:rPr lang="de-DE" sz="1200" i="1" dirty="0" smtClean="0"/>
              <a:t>)</a:t>
            </a:r>
          </a:p>
          <a:p>
            <a:pPr marL="342900" indent="-342900">
              <a:buAutoNum type="arabicPeriod" startAt="7"/>
            </a:pPr>
            <a:r>
              <a:rPr lang="de-DE" sz="1400" i="1" dirty="0" err="1" smtClean="0"/>
              <a:t>Fires</a:t>
            </a:r>
            <a:endParaRPr lang="de-DE" sz="1400" i="1" dirty="0" smtClean="0"/>
          </a:p>
          <a:p>
            <a:pPr marL="342900" indent="-342900">
              <a:buAutoNum type="arabicPeriod" startAt="7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parental </a:t>
            </a:r>
            <a:r>
              <a:rPr lang="de-DE" sz="1400" i="1" dirty="0" err="1" smtClean="0"/>
              <a:t>grandfather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Karu</a:t>
            </a:r>
            <a:endParaRPr lang="de-DE" sz="1400" i="1" dirty="0" smtClean="0"/>
          </a:p>
          <a:p>
            <a:pPr marL="342900" indent="-342900">
              <a:buAutoNum type="arabicPeriod" startAt="7"/>
            </a:pPr>
            <a:r>
              <a:rPr lang="de-DE" sz="1400" i="1" dirty="0" smtClean="0"/>
              <a:t>Stones (large) </a:t>
            </a:r>
          </a:p>
          <a:p>
            <a:pPr marL="342900" indent="-342900">
              <a:buAutoNum type="arabicPeriod" startAt="7"/>
            </a:pPr>
            <a:r>
              <a:rPr lang="de-DE" sz="1400" i="1" dirty="0" err="1" smtClean="0"/>
              <a:t>Karu's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13a  </a:t>
            </a:r>
            <a:r>
              <a:rPr lang="de-DE" sz="1400" i="1" dirty="0" err="1" smtClean="0"/>
              <a:t>Karu's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fire</a:t>
            </a:r>
            <a:endParaRPr lang="de-DE" sz="1400" i="1" dirty="0" smtClean="0"/>
          </a:p>
          <a:p>
            <a:pPr marL="342900" indent="-342900">
              <a:buAutoNum type="arabicPeriod" startAt="14"/>
            </a:pPr>
            <a:r>
              <a:rPr lang="de-DE" sz="1400" i="1" dirty="0" smtClean="0"/>
              <a:t>Stones (</a:t>
            </a:r>
            <a:r>
              <a:rPr lang="de-DE" sz="1400" i="1" dirty="0" err="1" smtClean="0"/>
              <a:t>small</a:t>
            </a:r>
            <a:r>
              <a:rPr lang="de-DE" sz="1400" i="1" dirty="0" smtClean="0"/>
              <a:t>)</a:t>
            </a:r>
          </a:p>
          <a:p>
            <a:pPr marL="342900" indent="-342900">
              <a:buAutoNum type="arabicPeriod" startAt="14"/>
            </a:pPr>
            <a:r>
              <a:rPr lang="de-DE" sz="1400" i="1" dirty="0" smtClean="0"/>
              <a:t>Grave </a:t>
            </a:r>
            <a:r>
              <a:rPr lang="de-DE" sz="1400" i="1" dirty="0" err="1" smtClean="0"/>
              <a:t>mouth</a:t>
            </a:r>
            <a:r>
              <a:rPr lang="de-DE" sz="1400" i="1" dirty="0" smtClean="0"/>
              <a:t> (</a:t>
            </a:r>
            <a:r>
              <a:rPr lang="de-DE" sz="1400" i="1" dirty="0" err="1" smtClean="0"/>
              <a:t>closed</a:t>
            </a:r>
            <a:r>
              <a:rPr lang="de-DE" sz="1400" i="1" dirty="0" smtClean="0"/>
              <a:t>) </a:t>
            </a:r>
          </a:p>
          <a:p>
            <a:pPr marL="342900" indent="-342900">
              <a:buAutoNum type="arabicPeriod" startAt="14"/>
            </a:pPr>
            <a:r>
              <a:rPr lang="de-DE" sz="1400" i="1" dirty="0" err="1" smtClean="0"/>
              <a:t>Karu's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son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Bo's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16a  His </a:t>
            </a:r>
            <a:r>
              <a:rPr lang="de-DE" sz="1400" i="1" dirty="0" err="1" smtClean="0"/>
              <a:t>fire</a:t>
            </a:r>
            <a:r>
              <a:rPr lang="de-DE" sz="1400" i="1" dirty="0" smtClean="0"/>
              <a:t> </a:t>
            </a:r>
            <a:endParaRPr lang="en-GB" sz="1600" i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90" y="188640"/>
            <a:ext cx="4161998" cy="6525344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 rot="21081139">
            <a:off x="6611204" y="163526"/>
            <a:ext cx="432048" cy="12961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Ellipse 5"/>
          <p:cNvSpPr/>
          <p:nvPr/>
        </p:nvSpPr>
        <p:spPr>
          <a:xfrm rot="3077251">
            <a:off x="7911778" y="141271"/>
            <a:ext cx="432048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lipse 7"/>
          <p:cNvSpPr/>
          <p:nvPr/>
        </p:nvSpPr>
        <p:spPr>
          <a:xfrm rot="1171388">
            <a:off x="6671922" y="1521664"/>
            <a:ext cx="432048" cy="899913"/>
          </a:xfrm>
          <a:prstGeom prst="ellipse">
            <a:avLst/>
          </a:prstGeom>
          <a:noFill/>
          <a:ln>
            <a:solidFill>
              <a:srgbClr val="FAE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lipse 9"/>
          <p:cNvSpPr/>
          <p:nvPr/>
        </p:nvSpPr>
        <p:spPr>
          <a:xfrm rot="3178756">
            <a:off x="6179329" y="3178179"/>
            <a:ext cx="432048" cy="119989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llipse 11"/>
          <p:cNvSpPr/>
          <p:nvPr/>
        </p:nvSpPr>
        <p:spPr>
          <a:xfrm rot="4956867">
            <a:off x="7811457" y="4002295"/>
            <a:ext cx="341325" cy="870183"/>
          </a:xfrm>
          <a:prstGeom prst="ellipse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Ellipse 13"/>
          <p:cNvSpPr/>
          <p:nvPr/>
        </p:nvSpPr>
        <p:spPr>
          <a:xfrm rot="4956867">
            <a:off x="7248999" y="1330119"/>
            <a:ext cx="341325" cy="356478"/>
          </a:xfrm>
          <a:prstGeom prst="ellipse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lipse 14"/>
          <p:cNvSpPr/>
          <p:nvPr/>
        </p:nvSpPr>
        <p:spPr>
          <a:xfrm rot="4956867">
            <a:off x="5909889" y="354251"/>
            <a:ext cx="341325" cy="870183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2"/>
          </p:nvPr>
        </p:nvSpPr>
        <p:spPr>
          <a:xfrm>
            <a:off x="7046912" y="6448251"/>
            <a:ext cx="2133600" cy="365125"/>
          </a:xfrm>
        </p:spPr>
        <p:txBody>
          <a:bodyPr/>
          <a:lstStyle/>
          <a:p>
            <a:fld id="{627B5AC4-F76E-498D-ADF7-547A1E0A9027}" type="slidenum">
              <a:rPr lang="en-GB" sz="1400" smtClean="0">
                <a:solidFill>
                  <a:srgbClr val="C96009"/>
                </a:solidFill>
              </a:rPr>
              <a:t>10</a:t>
            </a:fld>
            <a:endParaRPr lang="en-GB" sz="1400" dirty="0">
              <a:solidFill>
                <a:srgbClr val="C960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0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90" y="188640"/>
            <a:ext cx="4161998" cy="652534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95536" y="188640"/>
            <a:ext cx="403244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!Nanni</a:t>
            </a:r>
          </a:p>
          <a:p>
            <a:pPr lvl="0"/>
            <a:r>
              <a:rPr lang="de-DE" sz="1200" dirty="0">
                <a:solidFill>
                  <a:prstClr val="black"/>
                </a:solidFill>
              </a:rPr>
              <a:t>(This </a:t>
            </a:r>
            <a:r>
              <a:rPr lang="de-DE" sz="1200" dirty="0" err="1">
                <a:solidFill>
                  <a:prstClr val="black"/>
                </a:solidFill>
              </a:rPr>
              <a:t>is</a:t>
            </a:r>
            <a:r>
              <a:rPr lang="de-DE" sz="1200" dirty="0">
                <a:solidFill>
                  <a:prstClr val="black"/>
                </a:solidFill>
              </a:rPr>
              <a:t> a </a:t>
            </a:r>
            <a:r>
              <a:rPr lang="de-DE" sz="1200" dirty="0" err="1">
                <a:solidFill>
                  <a:prstClr val="black"/>
                </a:solidFill>
              </a:rPr>
              <a:t>map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of</a:t>
            </a:r>
            <a:r>
              <a:rPr lang="de-DE" sz="1200" dirty="0">
                <a:solidFill>
                  <a:prstClr val="black"/>
                </a:solidFill>
              </a:rPr>
              <a:t> a </a:t>
            </a:r>
            <a:r>
              <a:rPr lang="de-DE" sz="1200" dirty="0" err="1">
                <a:solidFill>
                  <a:prstClr val="black"/>
                </a:solidFill>
              </a:rPr>
              <a:t>settlement</a:t>
            </a:r>
            <a:r>
              <a:rPr lang="de-DE" sz="1200" dirty="0">
                <a:solidFill>
                  <a:prstClr val="black"/>
                </a:solidFill>
              </a:rPr>
              <a:t> at </a:t>
            </a:r>
            <a:r>
              <a:rPr lang="de-DE" sz="1200" dirty="0" err="1">
                <a:solidFill>
                  <a:prstClr val="black"/>
                </a:solidFill>
              </a:rPr>
              <a:t>which</a:t>
            </a:r>
            <a:r>
              <a:rPr lang="de-DE" sz="1200" dirty="0">
                <a:solidFill>
                  <a:prstClr val="black"/>
                </a:solidFill>
              </a:rPr>
              <a:t> a </a:t>
            </a:r>
            <a:r>
              <a:rPr lang="de-DE" sz="1200" dirty="0" err="1">
                <a:solidFill>
                  <a:prstClr val="black"/>
                </a:solidFill>
              </a:rPr>
              <a:t>death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has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occurred</a:t>
            </a:r>
            <a:r>
              <a:rPr lang="de-DE" sz="1200" dirty="0">
                <a:solidFill>
                  <a:prstClr val="black"/>
                </a:solidFill>
              </a:rPr>
              <a:t>)</a:t>
            </a:r>
          </a:p>
          <a:p>
            <a:endParaRPr lang="de-DE" dirty="0"/>
          </a:p>
          <a:p>
            <a:r>
              <a:rPr lang="de-DE" sz="1600" dirty="0" smtClean="0"/>
              <a:t>Legend:</a:t>
            </a:r>
          </a:p>
          <a:p>
            <a:pPr marL="342900" indent="-342900">
              <a:buAutoNum type="arabicPeriod"/>
            </a:pPr>
            <a:r>
              <a:rPr lang="de-DE" sz="1400" i="1" dirty="0" smtClean="0"/>
              <a:t>Food (i.e., </a:t>
            </a:r>
            <a:r>
              <a:rPr lang="de-DE" sz="1400" i="1" dirty="0" err="1" smtClean="0"/>
              <a:t>cooking</a:t>
            </a:r>
            <a:r>
              <a:rPr lang="de-DE" sz="1400" i="1" dirty="0" smtClean="0"/>
              <a:t>) </a:t>
            </a:r>
            <a:r>
              <a:rPr lang="de-DE" sz="1400" i="1" dirty="0" err="1" smtClean="0"/>
              <a:t>fire</a:t>
            </a:r>
            <a:endParaRPr lang="de-DE" sz="1400" i="1" dirty="0" smtClean="0"/>
          </a:p>
          <a:p>
            <a:pPr marL="342900" indent="-342900">
              <a:buAutoNum type="arabicPeriod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parental </a:t>
            </a:r>
            <a:r>
              <a:rPr lang="de-DE" sz="1400" i="1" dirty="0" err="1" smtClean="0"/>
              <a:t>grandmother's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2a    </a:t>
            </a:r>
            <a:r>
              <a:rPr lang="de-DE" sz="1400" i="1" dirty="0" err="1" smtClean="0"/>
              <a:t>My</a:t>
            </a:r>
            <a:r>
              <a:rPr lang="de-DE" sz="1400" i="1" dirty="0" smtClean="0"/>
              <a:t> parental </a:t>
            </a:r>
            <a:r>
              <a:rPr lang="de-DE" sz="1400" i="1" dirty="0" err="1" smtClean="0"/>
              <a:t>grandmother's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fire</a:t>
            </a:r>
            <a:endParaRPr lang="de-DE" sz="1400" i="1" dirty="0" smtClean="0"/>
          </a:p>
          <a:p>
            <a:pPr marL="342900" indent="-342900">
              <a:buAutoNum type="arabicPeriod" startAt="3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father's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3a    </a:t>
            </a: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Father's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fire</a:t>
            </a:r>
            <a:r>
              <a:rPr lang="de-DE" sz="1400" i="1" dirty="0" smtClean="0"/>
              <a:t> </a:t>
            </a:r>
          </a:p>
          <a:p>
            <a:pPr marL="342900" indent="-342900">
              <a:buAutoNum type="arabicPeriod" startAt="4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mother's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4a    </a:t>
            </a: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mother's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fire</a:t>
            </a:r>
            <a:endParaRPr lang="de-DE" sz="1400" i="1" dirty="0" smtClean="0"/>
          </a:p>
          <a:p>
            <a:pPr marL="342900" indent="-342900">
              <a:buAutoNum type="arabicPeriod" startAt="5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older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brother's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5a    </a:t>
            </a:r>
            <a:r>
              <a:rPr lang="de-DE" sz="1400" i="1" dirty="0" err="1" smtClean="0"/>
              <a:t>Fire</a:t>
            </a:r>
            <a:r>
              <a:rPr lang="de-DE" sz="1400" i="1" dirty="0" smtClean="0"/>
              <a:t> at </a:t>
            </a:r>
            <a:r>
              <a:rPr lang="de-DE" sz="1400" i="1" dirty="0" err="1" smtClean="0"/>
              <a:t>which</a:t>
            </a:r>
            <a:r>
              <a:rPr lang="de-DE" sz="1400" i="1" dirty="0" smtClean="0"/>
              <a:t> !Nanni </a:t>
            </a:r>
            <a:r>
              <a:rPr lang="de-DE" sz="1400" i="1" dirty="0" err="1" smtClean="0"/>
              <a:t>and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his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brother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cried</a:t>
            </a:r>
            <a:endParaRPr lang="de-DE" sz="1400" i="1" dirty="0" smtClean="0"/>
          </a:p>
          <a:p>
            <a:pPr marL="342900" indent="-342900">
              <a:buAutoNum type="arabicPeriod" startAt="6"/>
            </a:pPr>
            <a:r>
              <a:rPr lang="de-DE" sz="1400" i="1" dirty="0" smtClean="0"/>
              <a:t>!</a:t>
            </a:r>
            <a:r>
              <a:rPr lang="de-DE" sz="1400" i="1" dirty="0" err="1" smtClean="0"/>
              <a:t>Nannis's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little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r>
              <a:rPr lang="de-DE" sz="1400" i="1" dirty="0" smtClean="0"/>
              <a:t> (litt. "</a:t>
            </a:r>
            <a:r>
              <a:rPr lang="de-DE" sz="1400" i="1" dirty="0" err="1" smtClean="0"/>
              <a:t>space</a:t>
            </a:r>
            <a:r>
              <a:rPr lang="de-DE" sz="1400" i="1" dirty="0" smtClean="0"/>
              <a:t>", "</a:t>
            </a:r>
            <a:r>
              <a:rPr lang="de-DE" sz="1400" i="1" dirty="0" err="1" smtClean="0"/>
              <a:t>place</a:t>
            </a:r>
            <a:r>
              <a:rPr lang="de-DE" sz="1400" i="1" dirty="0" smtClean="0"/>
              <a:t>", </a:t>
            </a:r>
          </a:p>
          <a:p>
            <a:r>
              <a:rPr lang="de-DE" sz="1400" i="1" dirty="0"/>
              <a:t> </a:t>
            </a:r>
            <a:r>
              <a:rPr lang="de-DE" sz="1400" i="1" dirty="0" smtClean="0"/>
              <a:t>        "</a:t>
            </a:r>
            <a:r>
              <a:rPr lang="de-DE" sz="1400" i="1" dirty="0" err="1" smtClean="0"/>
              <a:t>compound</a:t>
            </a:r>
            <a:r>
              <a:rPr lang="de-DE" sz="1400" i="1" dirty="0" smtClean="0"/>
              <a:t>"</a:t>
            </a:r>
          </a:p>
          <a:p>
            <a:pPr marL="342900" indent="-342900">
              <a:buAutoNum type="arabicPeriod" startAt="7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sister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Karuma</a:t>
            </a:r>
            <a:r>
              <a:rPr lang="de-DE" sz="1400" i="1" dirty="0" smtClean="0"/>
              <a:t> (</a:t>
            </a:r>
            <a:r>
              <a:rPr lang="de-DE" sz="1400" i="1" dirty="0" err="1" smtClean="0"/>
              <a:t>the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corpse</a:t>
            </a:r>
            <a:r>
              <a:rPr lang="de-DE" sz="1400" i="1" dirty="0" smtClean="0"/>
              <a:t>)</a:t>
            </a:r>
          </a:p>
          <a:p>
            <a:pPr marL="342900" indent="-342900">
              <a:buAutoNum type="arabicPeriod" startAt="7"/>
            </a:pPr>
            <a:r>
              <a:rPr lang="de-DE" sz="1400" i="1" dirty="0" err="1" smtClean="0"/>
              <a:t>Mouth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of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the</a:t>
            </a:r>
            <a:r>
              <a:rPr lang="de-DE" sz="1400" i="1" dirty="0" smtClean="0"/>
              <a:t> grave</a:t>
            </a:r>
          </a:p>
          <a:p>
            <a:pPr marL="342900" indent="-342900">
              <a:buAutoNum type="arabicPeriod" startAt="7"/>
            </a:pPr>
            <a:r>
              <a:rPr lang="de-DE" sz="1400" i="1" dirty="0" smtClean="0"/>
              <a:t>Mound </a:t>
            </a:r>
            <a:r>
              <a:rPr lang="de-DE" sz="1400" i="1" dirty="0" err="1" smtClean="0"/>
              <a:t>of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earth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and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stones</a:t>
            </a:r>
            <a:r>
              <a:rPr lang="de-DE" sz="1400" i="1" dirty="0" smtClean="0"/>
              <a:t>  </a:t>
            </a:r>
            <a:r>
              <a:rPr lang="de-DE" sz="1200" i="1" dirty="0" smtClean="0"/>
              <a:t>(</a:t>
            </a:r>
            <a:r>
              <a:rPr lang="de-DE" sz="1200" i="1" dirty="0" err="1" smtClean="0"/>
              <a:t>the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latter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uppermost</a:t>
            </a:r>
            <a:r>
              <a:rPr lang="de-DE" sz="1200" i="1" dirty="0" smtClean="0"/>
              <a:t>)</a:t>
            </a:r>
          </a:p>
          <a:p>
            <a:pPr marL="342900" indent="-342900">
              <a:buAutoNum type="arabicPeriod" startAt="7"/>
            </a:pPr>
            <a:r>
              <a:rPr lang="de-DE" sz="1400" i="1" dirty="0" err="1" smtClean="0"/>
              <a:t>Fires</a:t>
            </a:r>
            <a:endParaRPr lang="de-DE" sz="1400" i="1" dirty="0" smtClean="0"/>
          </a:p>
          <a:p>
            <a:pPr marL="342900" indent="-342900">
              <a:buAutoNum type="arabicPeriod" startAt="7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parental </a:t>
            </a:r>
            <a:r>
              <a:rPr lang="de-DE" sz="1400" i="1" dirty="0" err="1" smtClean="0"/>
              <a:t>grandfather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Karu</a:t>
            </a:r>
            <a:endParaRPr lang="de-DE" sz="1400" i="1" dirty="0" smtClean="0"/>
          </a:p>
          <a:p>
            <a:pPr marL="342900" indent="-342900">
              <a:buAutoNum type="arabicPeriod" startAt="7"/>
            </a:pPr>
            <a:r>
              <a:rPr lang="de-DE" sz="1400" i="1" dirty="0" smtClean="0"/>
              <a:t>Stones (large) </a:t>
            </a:r>
          </a:p>
          <a:p>
            <a:pPr marL="342900" indent="-342900">
              <a:buAutoNum type="arabicPeriod" startAt="7"/>
            </a:pPr>
            <a:r>
              <a:rPr lang="de-DE" sz="1400" i="1" dirty="0" err="1" smtClean="0"/>
              <a:t>Karu's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13a  </a:t>
            </a:r>
            <a:r>
              <a:rPr lang="de-DE" sz="1400" i="1" dirty="0" err="1" smtClean="0"/>
              <a:t>Karu's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fire</a:t>
            </a:r>
            <a:endParaRPr lang="de-DE" sz="1400" i="1" dirty="0" smtClean="0"/>
          </a:p>
          <a:p>
            <a:pPr marL="342900" indent="-342900">
              <a:buAutoNum type="arabicPeriod" startAt="14"/>
            </a:pPr>
            <a:r>
              <a:rPr lang="de-DE" sz="1400" i="1" dirty="0" smtClean="0"/>
              <a:t>Stones (</a:t>
            </a:r>
            <a:r>
              <a:rPr lang="de-DE" sz="1400" i="1" dirty="0" err="1" smtClean="0"/>
              <a:t>small</a:t>
            </a:r>
            <a:r>
              <a:rPr lang="de-DE" sz="1400" i="1" dirty="0" smtClean="0"/>
              <a:t>)</a:t>
            </a:r>
          </a:p>
          <a:p>
            <a:pPr marL="342900" indent="-342900">
              <a:buAutoNum type="arabicPeriod" startAt="14"/>
            </a:pPr>
            <a:r>
              <a:rPr lang="de-DE" sz="1400" i="1" dirty="0" smtClean="0"/>
              <a:t>Grave </a:t>
            </a:r>
            <a:r>
              <a:rPr lang="de-DE" sz="1400" i="1" dirty="0" err="1" smtClean="0"/>
              <a:t>mouth</a:t>
            </a:r>
            <a:r>
              <a:rPr lang="de-DE" sz="1400" i="1" dirty="0" smtClean="0"/>
              <a:t> (</a:t>
            </a:r>
            <a:r>
              <a:rPr lang="de-DE" sz="1400" i="1" dirty="0" err="1" smtClean="0"/>
              <a:t>closed</a:t>
            </a:r>
            <a:r>
              <a:rPr lang="de-DE" sz="1400" i="1" dirty="0" smtClean="0"/>
              <a:t>) </a:t>
            </a:r>
          </a:p>
          <a:p>
            <a:pPr marL="342900" indent="-342900">
              <a:buAutoNum type="arabicPeriod" startAt="14"/>
            </a:pPr>
            <a:r>
              <a:rPr lang="de-DE" sz="1400" i="1" dirty="0" err="1" smtClean="0"/>
              <a:t>Karu's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son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Bo's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16a  His </a:t>
            </a:r>
            <a:r>
              <a:rPr lang="de-DE" sz="1400" i="1" dirty="0" err="1" smtClean="0"/>
              <a:t>fire</a:t>
            </a:r>
            <a:r>
              <a:rPr lang="de-DE" sz="1400" i="1" dirty="0" smtClean="0"/>
              <a:t> </a:t>
            </a:r>
            <a:endParaRPr lang="en-GB" sz="1600" i="1" dirty="0"/>
          </a:p>
        </p:txBody>
      </p:sp>
      <p:sp>
        <p:nvSpPr>
          <p:cNvPr id="4" name="Textfeld 3"/>
          <p:cNvSpPr txBox="1"/>
          <p:nvPr/>
        </p:nvSpPr>
        <p:spPr>
          <a:xfrm>
            <a:off x="5004048" y="1196752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FF0000"/>
                </a:solidFill>
              </a:rPr>
              <a:t>Fires</a:t>
            </a:r>
            <a:endParaRPr lang="de-DE" dirty="0" smtClean="0">
              <a:solidFill>
                <a:srgbClr val="FF0000"/>
              </a:solidFill>
            </a:endParaRPr>
          </a:p>
          <a:p>
            <a:r>
              <a:rPr lang="de-DE" dirty="0" err="1" smtClean="0">
                <a:solidFill>
                  <a:srgbClr val="0070C0"/>
                </a:solidFill>
              </a:rPr>
              <a:t>Houses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6101924" y="575314"/>
            <a:ext cx="360040" cy="360040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Ellipse 5"/>
          <p:cNvSpPr/>
          <p:nvPr/>
        </p:nvSpPr>
        <p:spPr>
          <a:xfrm>
            <a:off x="7596336" y="907734"/>
            <a:ext cx="360040" cy="360040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lipse 6"/>
          <p:cNvSpPr/>
          <p:nvPr/>
        </p:nvSpPr>
        <p:spPr>
          <a:xfrm>
            <a:off x="6703469" y="1087754"/>
            <a:ext cx="360040" cy="360040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lipse 7"/>
          <p:cNvSpPr/>
          <p:nvPr/>
        </p:nvSpPr>
        <p:spPr>
          <a:xfrm>
            <a:off x="6804248" y="1447794"/>
            <a:ext cx="360040" cy="360040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llipse 8"/>
          <p:cNvSpPr/>
          <p:nvPr/>
        </p:nvSpPr>
        <p:spPr>
          <a:xfrm>
            <a:off x="6548115" y="3356992"/>
            <a:ext cx="360040" cy="360040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lipse 9"/>
          <p:cNvSpPr/>
          <p:nvPr/>
        </p:nvSpPr>
        <p:spPr>
          <a:xfrm>
            <a:off x="7776356" y="3441076"/>
            <a:ext cx="360040" cy="360040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lipse 10"/>
          <p:cNvSpPr/>
          <p:nvPr/>
        </p:nvSpPr>
        <p:spPr>
          <a:xfrm>
            <a:off x="7812360" y="3692610"/>
            <a:ext cx="360040" cy="360040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llipse 11"/>
          <p:cNvSpPr/>
          <p:nvPr/>
        </p:nvSpPr>
        <p:spPr>
          <a:xfrm>
            <a:off x="7515450" y="4310852"/>
            <a:ext cx="360040" cy="360040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lipse 12"/>
          <p:cNvSpPr/>
          <p:nvPr/>
        </p:nvSpPr>
        <p:spPr>
          <a:xfrm>
            <a:off x="6908155" y="4369781"/>
            <a:ext cx="360040" cy="360040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Ellipse 13"/>
          <p:cNvSpPr/>
          <p:nvPr/>
        </p:nvSpPr>
        <p:spPr>
          <a:xfrm>
            <a:off x="5616608" y="657425"/>
            <a:ext cx="360040" cy="360040"/>
          </a:xfrm>
          <a:prstGeom prst="ellipse">
            <a:avLst/>
          </a:prstGeom>
          <a:solidFill>
            <a:srgbClr val="0070C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lipse 14"/>
          <p:cNvSpPr/>
          <p:nvPr/>
        </p:nvSpPr>
        <p:spPr>
          <a:xfrm>
            <a:off x="6548115" y="199354"/>
            <a:ext cx="360040" cy="360040"/>
          </a:xfrm>
          <a:prstGeom prst="ellipse">
            <a:avLst/>
          </a:prstGeom>
          <a:solidFill>
            <a:srgbClr val="0070C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Ellipse 15"/>
          <p:cNvSpPr/>
          <p:nvPr/>
        </p:nvSpPr>
        <p:spPr>
          <a:xfrm>
            <a:off x="8316416" y="332897"/>
            <a:ext cx="360040" cy="360040"/>
          </a:xfrm>
          <a:prstGeom prst="ellipse">
            <a:avLst/>
          </a:prstGeom>
          <a:solidFill>
            <a:srgbClr val="0070C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Ellipse 16"/>
          <p:cNvSpPr/>
          <p:nvPr/>
        </p:nvSpPr>
        <p:spPr>
          <a:xfrm>
            <a:off x="7259483" y="1339897"/>
            <a:ext cx="360040" cy="360040"/>
          </a:xfrm>
          <a:prstGeom prst="ellipse">
            <a:avLst/>
          </a:prstGeom>
          <a:solidFill>
            <a:srgbClr val="0070C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Ellipse 17"/>
          <p:cNvSpPr/>
          <p:nvPr/>
        </p:nvSpPr>
        <p:spPr>
          <a:xfrm>
            <a:off x="6638537" y="2034214"/>
            <a:ext cx="360040" cy="360040"/>
          </a:xfrm>
          <a:prstGeom prst="ellipse">
            <a:avLst/>
          </a:prstGeom>
          <a:solidFill>
            <a:srgbClr val="0070C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Ellipse 18"/>
          <p:cNvSpPr/>
          <p:nvPr/>
        </p:nvSpPr>
        <p:spPr>
          <a:xfrm>
            <a:off x="8028384" y="4189761"/>
            <a:ext cx="360040" cy="360040"/>
          </a:xfrm>
          <a:prstGeom prst="ellipse">
            <a:avLst/>
          </a:prstGeom>
          <a:solidFill>
            <a:srgbClr val="0070C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Ellipse 19"/>
          <p:cNvSpPr/>
          <p:nvPr/>
        </p:nvSpPr>
        <p:spPr>
          <a:xfrm>
            <a:off x="6799822" y="445093"/>
            <a:ext cx="1228562" cy="360040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Ellipse 20"/>
          <p:cNvSpPr/>
          <p:nvPr/>
        </p:nvSpPr>
        <p:spPr>
          <a:xfrm>
            <a:off x="5021804" y="1241140"/>
            <a:ext cx="612560" cy="289018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Ellipse 21"/>
          <p:cNvSpPr/>
          <p:nvPr/>
        </p:nvSpPr>
        <p:spPr>
          <a:xfrm>
            <a:off x="5049932" y="1539035"/>
            <a:ext cx="764451" cy="277677"/>
          </a:xfrm>
          <a:prstGeom prst="ellipse">
            <a:avLst/>
          </a:prstGeom>
          <a:solidFill>
            <a:srgbClr val="0070C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Ellipse 22"/>
          <p:cNvSpPr/>
          <p:nvPr/>
        </p:nvSpPr>
        <p:spPr>
          <a:xfrm>
            <a:off x="5850393" y="3885931"/>
            <a:ext cx="360040" cy="360040"/>
          </a:xfrm>
          <a:prstGeom prst="ellipse">
            <a:avLst/>
          </a:prstGeom>
          <a:solidFill>
            <a:srgbClr val="0070C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Foliennummernplatzhalter 23"/>
          <p:cNvSpPr>
            <a:spLocks noGrp="1"/>
          </p:cNvSpPr>
          <p:nvPr>
            <p:ph type="sldNum" sz="quarter" idx="12"/>
          </p:nvPr>
        </p:nvSpPr>
        <p:spPr>
          <a:xfrm>
            <a:off x="7020272" y="6474129"/>
            <a:ext cx="2133600" cy="365125"/>
          </a:xfrm>
        </p:spPr>
        <p:txBody>
          <a:bodyPr/>
          <a:lstStyle/>
          <a:p>
            <a:fld id="{627B5AC4-F76E-498D-ADF7-547A1E0A9027}" type="slidenum">
              <a:rPr lang="en-GB" sz="1400" smtClean="0">
                <a:solidFill>
                  <a:srgbClr val="C96009"/>
                </a:solidFill>
              </a:rPr>
              <a:t>11</a:t>
            </a:fld>
            <a:endParaRPr lang="en-GB" dirty="0">
              <a:solidFill>
                <a:srgbClr val="C960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76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90" y="188640"/>
            <a:ext cx="4161998" cy="652534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95536" y="188640"/>
            <a:ext cx="403244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!Nanni</a:t>
            </a:r>
          </a:p>
          <a:p>
            <a:pPr lvl="0"/>
            <a:r>
              <a:rPr lang="de-DE" sz="1200" dirty="0">
                <a:solidFill>
                  <a:prstClr val="black"/>
                </a:solidFill>
              </a:rPr>
              <a:t>(This </a:t>
            </a:r>
            <a:r>
              <a:rPr lang="de-DE" sz="1200" dirty="0" err="1">
                <a:solidFill>
                  <a:prstClr val="black"/>
                </a:solidFill>
              </a:rPr>
              <a:t>is</a:t>
            </a:r>
            <a:r>
              <a:rPr lang="de-DE" sz="1200" dirty="0">
                <a:solidFill>
                  <a:prstClr val="black"/>
                </a:solidFill>
              </a:rPr>
              <a:t> a </a:t>
            </a:r>
            <a:r>
              <a:rPr lang="de-DE" sz="1200" dirty="0" err="1">
                <a:solidFill>
                  <a:prstClr val="black"/>
                </a:solidFill>
              </a:rPr>
              <a:t>map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of</a:t>
            </a:r>
            <a:r>
              <a:rPr lang="de-DE" sz="1200" dirty="0">
                <a:solidFill>
                  <a:prstClr val="black"/>
                </a:solidFill>
              </a:rPr>
              <a:t> a </a:t>
            </a:r>
            <a:r>
              <a:rPr lang="de-DE" sz="1200" dirty="0" err="1">
                <a:solidFill>
                  <a:prstClr val="black"/>
                </a:solidFill>
              </a:rPr>
              <a:t>settlement</a:t>
            </a:r>
            <a:r>
              <a:rPr lang="de-DE" sz="1200" dirty="0">
                <a:solidFill>
                  <a:prstClr val="black"/>
                </a:solidFill>
              </a:rPr>
              <a:t> at </a:t>
            </a:r>
            <a:r>
              <a:rPr lang="de-DE" sz="1200" dirty="0" err="1">
                <a:solidFill>
                  <a:prstClr val="black"/>
                </a:solidFill>
              </a:rPr>
              <a:t>which</a:t>
            </a:r>
            <a:r>
              <a:rPr lang="de-DE" sz="1200" dirty="0">
                <a:solidFill>
                  <a:prstClr val="black"/>
                </a:solidFill>
              </a:rPr>
              <a:t> a </a:t>
            </a:r>
            <a:r>
              <a:rPr lang="de-DE" sz="1200" dirty="0" err="1">
                <a:solidFill>
                  <a:prstClr val="black"/>
                </a:solidFill>
              </a:rPr>
              <a:t>death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has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occurred</a:t>
            </a:r>
            <a:r>
              <a:rPr lang="de-DE" sz="1200" dirty="0">
                <a:solidFill>
                  <a:prstClr val="black"/>
                </a:solidFill>
              </a:rPr>
              <a:t>)</a:t>
            </a:r>
          </a:p>
          <a:p>
            <a:endParaRPr lang="de-DE" dirty="0"/>
          </a:p>
          <a:p>
            <a:r>
              <a:rPr lang="de-DE" sz="1600" dirty="0" smtClean="0"/>
              <a:t>Legend:</a:t>
            </a:r>
          </a:p>
          <a:p>
            <a:pPr marL="342900" indent="-342900">
              <a:buAutoNum type="arabicPeriod"/>
            </a:pPr>
            <a:r>
              <a:rPr lang="de-DE" sz="1400" i="1" dirty="0" smtClean="0"/>
              <a:t>Food (i.e., </a:t>
            </a:r>
            <a:r>
              <a:rPr lang="de-DE" sz="1400" i="1" dirty="0" err="1" smtClean="0"/>
              <a:t>cooking</a:t>
            </a:r>
            <a:r>
              <a:rPr lang="de-DE" sz="1400" i="1" dirty="0" smtClean="0"/>
              <a:t>) </a:t>
            </a:r>
            <a:r>
              <a:rPr lang="de-DE" sz="1400" i="1" dirty="0" err="1" smtClean="0"/>
              <a:t>fire</a:t>
            </a:r>
            <a:endParaRPr lang="de-DE" sz="1400" i="1" dirty="0" smtClean="0"/>
          </a:p>
          <a:p>
            <a:pPr marL="342900" indent="-342900">
              <a:buAutoNum type="arabicPeriod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parental </a:t>
            </a:r>
            <a:r>
              <a:rPr lang="de-DE" sz="1400" i="1" dirty="0" err="1" smtClean="0"/>
              <a:t>grandmother's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2a    </a:t>
            </a:r>
            <a:r>
              <a:rPr lang="de-DE" sz="1400" i="1" dirty="0" err="1" smtClean="0"/>
              <a:t>My</a:t>
            </a:r>
            <a:r>
              <a:rPr lang="de-DE" sz="1400" i="1" dirty="0" smtClean="0"/>
              <a:t> parental </a:t>
            </a:r>
            <a:r>
              <a:rPr lang="de-DE" sz="1400" i="1" dirty="0" err="1" smtClean="0"/>
              <a:t>grandmother's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fire</a:t>
            </a:r>
            <a:endParaRPr lang="de-DE" sz="1400" i="1" dirty="0" smtClean="0"/>
          </a:p>
          <a:p>
            <a:pPr marL="342900" indent="-342900">
              <a:buAutoNum type="arabicPeriod" startAt="3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father's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3a    </a:t>
            </a: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Father's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fire</a:t>
            </a:r>
            <a:r>
              <a:rPr lang="de-DE" sz="1400" i="1" dirty="0" smtClean="0"/>
              <a:t> </a:t>
            </a:r>
          </a:p>
          <a:p>
            <a:pPr marL="342900" indent="-342900">
              <a:buAutoNum type="arabicPeriod" startAt="4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mother's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4a    </a:t>
            </a: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mother's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fire</a:t>
            </a:r>
            <a:endParaRPr lang="de-DE" sz="1400" i="1" dirty="0" smtClean="0"/>
          </a:p>
          <a:p>
            <a:pPr marL="342900" indent="-342900">
              <a:buAutoNum type="arabicPeriod" startAt="5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older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brother's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5a    </a:t>
            </a:r>
            <a:r>
              <a:rPr lang="de-DE" sz="1400" i="1" dirty="0" err="1" smtClean="0"/>
              <a:t>Fire</a:t>
            </a:r>
            <a:r>
              <a:rPr lang="de-DE" sz="1400" i="1" dirty="0" smtClean="0"/>
              <a:t> at </a:t>
            </a:r>
            <a:r>
              <a:rPr lang="de-DE" sz="1400" i="1" dirty="0" err="1" smtClean="0"/>
              <a:t>which</a:t>
            </a:r>
            <a:r>
              <a:rPr lang="de-DE" sz="1400" i="1" dirty="0" smtClean="0"/>
              <a:t> !Nanni </a:t>
            </a:r>
            <a:r>
              <a:rPr lang="de-DE" sz="1400" i="1" dirty="0" err="1" smtClean="0"/>
              <a:t>and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his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brother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cried</a:t>
            </a:r>
            <a:endParaRPr lang="de-DE" sz="1400" i="1" dirty="0" smtClean="0"/>
          </a:p>
          <a:p>
            <a:pPr marL="342900" indent="-342900">
              <a:buAutoNum type="arabicPeriod" startAt="6"/>
            </a:pPr>
            <a:r>
              <a:rPr lang="de-DE" sz="1400" i="1" dirty="0" smtClean="0"/>
              <a:t>!</a:t>
            </a:r>
            <a:r>
              <a:rPr lang="de-DE" sz="1400" i="1" dirty="0" err="1" smtClean="0"/>
              <a:t>Nannis's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little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r>
              <a:rPr lang="de-DE" sz="1400" i="1" dirty="0" smtClean="0"/>
              <a:t> (litt. "</a:t>
            </a:r>
            <a:r>
              <a:rPr lang="de-DE" sz="1400" i="1" dirty="0" err="1" smtClean="0"/>
              <a:t>space</a:t>
            </a:r>
            <a:r>
              <a:rPr lang="de-DE" sz="1400" i="1" dirty="0" smtClean="0"/>
              <a:t>", "</a:t>
            </a:r>
            <a:r>
              <a:rPr lang="de-DE" sz="1400" i="1" dirty="0" err="1" smtClean="0"/>
              <a:t>place</a:t>
            </a:r>
            <a:r>
              <a:rPr lang="de-DE" sz="1400" i="1" dirty="0" smtClean="0"/>
              <a:t>", </a:t>
            </a:r>
          </a:p>
          <a:p>
            <a:r>
              <a:rPr lang="de-DE" sz="1400" i="1" dirty="0"/>
              <a:t> </a:t>
            </a:r>
            <a:r>
              <a:rPr lang="de-DE" sz="1400" i="1" dirty="0" smtClean="0"/>
              <a:t>        "</a:t>
            </a:r>
            <a:r>
              <a:rPr lang="de-DE" sz="1400" i="1" dirty="0" err="1" smtClean="0"/>
              <a:t>compound</a:t>
            </a:r>
            <a:r>
              <a:rPr lang="de-DE" sz="1400" i="1" dirty="0" smtClean="0"/>
              <a:t>"</a:t>
            </a:r>
          </a:p>
          <a:p>
            <a:pPr marL="342900" indent="-342900">
              <a:buAutoNum type="arabicPeriod" startAt="7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sister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Karuma</a:t>
            </a:r>
            <a:r>
              <a:rPr lang="de-DE" sz="1400" i="1" dirty="0" smtClean="0"/>
              <a:t> (</a:t>
            </a:r>
            <a:r>
              <a:rPr lang="de-DE" sz="1400" i="1" dirty="0" err="1" smtClean="0"/>
              <a:t>the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corpse</a:t>
            </a:r>
            <a:r>
              <a:rPr lang="de-DE" sz="1400" i="1" dirty="0" smtClean="0"/>
              <a:t>)</a:t>
            </a:r>
          </a:p>
          <a:p>
            <a:pPr marL="342900" indent="-342900">
              <a:buAutoNum type="arabicPeriod" startAt="7"/>
            </a:pPr>
            <a:r>
              <a:rPr lang="de-DE" sz="1400" i="1" dirty="0" err="1" smtClean="0"/>
              <a:t>Mouth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of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the</a:t>
            </a:r>
            <a:r>
              <a:rPr lang="de-DE" sz="1400" i="1" dirty="0" smtClean="0"/>
              <a:t> grave</a:t>
            </a:r>
          </a:p>
          <a:p>
            <a:pPr marL="342900" indent="-342900">
              <a:buAutoNum type="arabicPeriod" startAt="7"/>
            </a:pPr>
            <a:r>
              <a:rPr lang="de-DE" sz="1400" i="1" dirty="0" smtClean="0"/>
              <a:t>Mound </a:t>
            </a:r>
            <a:r>
              <a:rPr lang="de-DE" sz="1400" i="1" dirty="0" err="1" smtClean="0"/>
              <a:t>of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earth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and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stones</a:t>
            </a:r>
            <a:r>
              <a:rPr lang="de-DE" sz="1400" i="1" dirty="0" smtClean="0"/>
              <a:t>  </a:t>
            </a:r>
            <a:r>
              <a:rPr lang="de-DE" sz="1200" i="1" dirty="0" smtClean="0"/>
              <a:t>(</a:t>
            </a:r>
            <a:r>
              <a:rPr lang="de-DE" sz="1200" i="1" dirty="0" err="1" smtClean="0"/>
              <a:t>the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latter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uppermost</a:t>
            </a:r>
            <a:r>
              <a:rPr lang="de-DE" sz="1200" i="1" dirty="0" smtClean="0"/>
              <a:t>)</a:t>
            </a:r>
          </a:p>
          <a:p>
            <a:pPr marL="342900" indent="-342900">
              <a:buAutoNum type="arabicPeriod" startAt="7"/>
            </a:pPr>
            <a:r>
              <a:rPr lang="de-DE" sz="1400" i="1" dirty="0" err="1" smtClean="0"/>
              <a:t>Fires</a:t>
            </a:r>
            <a:endParaRPr lang="de-DE" sz="1400" i="1" dirty="0" smtClean="0"/>
          </a:p>
          <a:p>
            <a:pPr marL="342900" indent="-342900">
              <a:buAutoNum type="arabicPeriod" startAt="7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parental </a:t>
            </a:r>
            <a:r>
              <a:rPr lang="de-DE" sz="1400" i="1" dirty="0" err="1" smtClean="0"/>
              <a:t>grandfather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Karu</a:t>
            </a:r>
            <a:endParaRPr lang="de-DE" sz="1400" i="1" dirty="0" smtClean="0"/>
          </a:p>
          <a:p>
            <a:pPr marL="342900" indent="-342900">
              <a:buAutoNum type="arabicPeriod" startAt="7"/>
            </a:pPr>
            <a:r>
              <a:rPr lang="de-DE" sz="1400" i="1" dirty="0" smtClean="0"/>
              <a:t>Stones (large) </a:t>
            </a:r>
          </a:p>
          <a:p>
            <a:pPr marL="342900" indent="-342900">
              <a:buAutoNum type="arabicPeriod" startAt="7"/>
            </a:pPr>
            <a:r>
              <a:rPr lang="de-DE" sz="1400" i="1" dirty="0" err="1" smtClean="0"/>
              <a:t>Karu's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13a  </a:t>
            </a:r>
            <a:r>
              <a:rPr lang="de-DE" sz="1400" i="1" dirty="0" err="1" smtClean="0"/>
              <a:t>Karu's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fire</a:t>
            </a:r>
            <a:endParaRPr lang="de-DE" sz="1400" i="1" dirty="0" smtClean="0"/>
          </a:p>
          <a:p>
            <a:pPr marL="342900" indent="-342900">
              <a:buAutoNum type="arabicPeriod" startAt="14"/>
            </a:pPr>
            <a:r>
              <a:rPr lang="de-DE" sz="1400" i="1" dirty="0" smtClean="0"/>
              <a:t>Stones (</a:t>
            </a:r>
            <a:r>
              <a:rPr lang="de-DE" sz="1400" i="1" dirty="0" err="1" smtClean="0"/>
              <a:t>small</a:t>
            </a:r>
            <a:r>
              <a:rPr lang="de-DE" sz="1400" i="1" dirty="0" smtClean="0"/>
              <a:t>)</a:t>
            </a:r>
          </a:p>
          <a:p>
            <a:pPr marL="342900" indent="-342900">
              <a:buAutoNum type="arabicPeriod" startAt="14"/>
            </a:pPr>
            <a:r>
              <a:rPr lang="de-DE" sz="1400" i="1" dirty="0" smtClean="0"/>
              <a:t>Grave </a:t>
            </a:r>
            <a:r>
              <a:rPr lang="de-DE" sz="1400" i="1" dirty="0" err="1" smtClean="0"/>
              <a:t>mouth</a:t>
            </a:r>
            <a:r>
              <a:rPr lang="de-DE" sz="1400" i="1" dirty="0" smtClean="0"/>
              <a:t> (</a:t>
            </a:r>
            <a:r>
              <a:rPr lang="de-DE" sz="1400" i="1" dirty="0" err="1" smtClean="0"/>
              <a:t>closed</a:t>
            </a:r>
            <a:r>
              <a:rPr lang="de-DE" sz="1400" i="1" dirty="0" smtClean="0"/>
              <a:t>) </a:t>
            </a:r>
          </a:p>
          <a:p>
            <a:pPr marL="342900" indent="-342900">
              <a:buAutoNum type="arabicPeriod" startAt="14"/>
            </a:pPr>
            <a:r>
              <a:rPr lang="de-DE" sz="1400" i="1" dirty="0" err="1" smtClean="0"/>
              <a:t>Karu's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son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Bo's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16a  His </a:t>
            </a:r>
            <a:r>
              <a:rPr lang="de-DE" sz="1400" i="1" dirty="0" err="1" smtClean="0"/>
              <a:t>fire</a:t>
            </a:r>
            <a:r>
              <a:rPr lang="de-DE" sz="1400" i="1" dirty="0" smtClean="0"/>
              <a:t> </a:t>
            </a:r>
            <a:endParaRPr lang="en-GB" sz="1600" i="1" dirty="0"/>
          </a:p>
        </p:txBody>
      </p:sp>
      <p:sp>
        <p:nvSpPr>
          <p:cNvPr id="4" name="Textfeld 3"/>
          <p:cNvSpPr txBox="1"/>
          <p:nvPr/>
        </p:nvSpPr>
        <p:spPr>
          <a:xfrm>
            <a:off x="4860032" y="1660738"/>
            <a:ext cx="1368152" cy="400110"/>
          </a:xfrm>
          <a:prstGeom prst="rect">
            <a:avLst/>
          </a:prstGeom>
          <a:solidFill>
            <a:srgbClr val="0070C0">
              <a:alpha val="1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/>
              <a:t>The </a:t>
            </a:r>
            <a:r>
              <a:rPr lang="de-DE" sz="2000" b="1" dirty="0" err="1" smtClean="0"/>
              <a:t>graves</a:t>
            </a:r>
            <a:endParaRPr lang="en-GB" sz="2000" b="1" dirty="0"/>
          </a:p>
        </p:txBody>
      </p:sp>
      <p:sp>
        <p:nvSpPr>
          <p:cNvPr id="5" name="Rechteck 4"/>
          <p:cNvSpPr/>
          <p:nvPr/>
        </p:nvSpPr>
        <p:spPr>
          <a:xfrm>
            <a:off x="2915816" y="620688"/>
            <a:ext cx="1296144" cy="144016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046912" y="6474129"/>
            <a:ext cx="2133600" cy="365125"/>
          </a:xfrm>
        </p:spPr>
        <p:txBody>
          <a:bodyPr/>
          <a:lstStyle/>
          <a:p>
            <a:fld id="{627B5AC4-F76E-498D-ADF7-547A1E0A9027}" type="slidenum">
              <a:rPr lang="en-GB" sz="1400" smtClean="0">
                <a:solidFill>
                  <a:srgbClr val="C96009"/>
                </a:solidFill>
              </a:rPr>
              <a:t>12</a:t>
            </a:fld>
            <a:endParaRPr lang="en-GB" dirty="0">
              <a:solidFill>
                <a:srgbClr val="C960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01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90" y="188640"/>
            <a:ext cx="4161998" cy="652534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95536" y="188640"/>
            <a:ext cx="403244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!Nanni</a:t>
            </a:r>
          </a:p>
          <a:p>
            <a:pPr lvl="0"/>
            <a:r>
              <a:rPr lang="de-DE" sz="1200" dirty="0">
                <a:solidFill>
                  <a:prstClr val="black"/>
                </a:solidFill>
              </a:rPr>
              <a:t>(This </a:t>
            </a:r>
            <a:r>
              <a:rPr lang="de-DE" sz="1200" dirty="0" err="1">
                <a:solidFill>
                  <a:prstClr val="black"/>
                </a:solidFill>
              </a:rPr>
              <a:t>is</a:t>
            </a:r>
            <a:r>
              <a:rPr lang="de-DE" sz="1200" dirty="0">
                <a:solidFill>
                  <a:prstClr val="black"/>
                </a:solidFill>
              </a:rPr>
              <a:t> a </a:t>
            </a:r>
            <a:r>
              <a:rPr lang="de-DE" sz="1200" dirty="0" err="1">
                <a:solidFill>
                  <a:prstClr val="black"/>
                </a:solidFill>
              </a:rPr>
              <a:t>map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of</a:t>
            </a:r>
            <a:r>
              <a:rPr lang="de-DE" sz="1200" dirty="0">
                <a:solidFill>
                  <a:prstClr val="black"/>
                </a:solidFill>
              </a:rPr>
              <a:t> a </a:t>
            </a:r>
            <a:r>
              <a:rPr lang="de-DE" sz="1200" dirty="0" err="1">
                <a:solidFill>
                  <a:prstClr val="black"/>
                </a:solidFill>
              </a:rPr>
              <a:t>settlement</a:t>
            </a:r>
            <a:r>
              <a:rPr lang="de-DE" sz="1200" dirty="0">
                <a:solidFill>
                  <a:prstClr val="black"/>
                </a:solidFill>
              </a:rPr>
              <a:t> at </a:t>
            </a:r>
            <a:r>
              <a:rPr lang="de-DE" sz="1200" dirty="0" err="1">
                <a:solidFill>
                  <a:prstClr val="black"/>
                </a:solidFill>
              </a:rPr>
              <a:t>which</a:t>
            </a:r>
            <a:r>
              <a:rPr lang="de-DE" sz="1200" dirty="0">
                <a:solidFill>
                  <a:prstClr val="black"/>
                </a:solidFill>
              </a:rPr>
              <a:t> a </a:t>
            </a:r>
            <a:r>
              <a:rPr lang="de-DE" sz="1200" dirty="0" err="1">
                <a:solidFill>
                  <a:prstClr val="black"/>
                </a:solidFill>
              </a:rPr>
              <a:t>death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has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occurred</a:t>
            </a:r>
            <a:r>
              <a:rPr lang="de-DE" sz="1200" dirty="0">
                <a:solidFill>
                  <a:prstClr val="black"/>
                </a:solidFill>
              </a:rPr>
              <a:t>)</a:t>
            </a:r>
          </a:p>
          <a:p>
            <a:endParaRPr lang="de-DE" dirty="0"/>
          </a:p>
          <a:p>
            <a:r>
              <a:rPr lang="de-DE" sz="1600" dirty="0" smtClean="0"/>
              <a:t>Legend:</a:t>
            </a:r>
          </a:p>
          <a:p>
            <a:pPr marL="342900" indent="-342900">
              <a:buAutoNum type="arabicPeriod"/>
            </a:pPr>
            <a:r>
              <a:rPr lang="de-DE" sz="1400" i="1" dirty="0" smtClean="0"/>
              <a:t>Food (i.e., </a:t>
            </a:r>
            <a:r>
              <a:rPr lang="de-DE" sz="1400" i="1" dirty="0" err="1" smtClean="0"/>
              <a:t>cooking</a:t>
            </a:r>
            <a:r>
              <a:rPr lang="de-DE" sz="1400" i="1" dirty="0" smtClean="0"/>
              <a:t>) </a:t>
            </a:r>
            <a:r>
              <a:rPr lang="de-DE" sz="1400" i="1" dirty="0" err="1" smtClean="0"/>
              <a:t>fire</a:t>
            </a:r>
            <a:endParaRPr lang="de-DE" sz="1400" i="1" dirty="0" smtClean="0"/>
          </a:p>
          <a:p>
            <a:pPr marL="342900" indent="-342900">
              <a:buAutoNum type="arabicPeriod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parental </a:t>
            </a:r>
            <a:r>
              <a:rPr lang="de-DE" sz="1400" i="1" dirty="0" err="1" smtClean="0"/>
              <a:t>grandmother's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2a    </a:t>
            </a:r>
            <a:r>
              <a:rPr lang="de-DE" sz="1400" i="1" dirty="0" err="1" smtClean="0"/>
              <a:t>My</a:t>
            </a:r>
            <a:r>
              <a:rPr lang="de-DE" sz="1400" i="1" dirty="0" smtClean="0"/>
              <a:t> parental </a:t>
            </a:r>
            <a:r>
              <a:rPr lang="de-DE" sz="1400" i="1" dirty="0" err="1" smtClean="0"/>
              <a:t>grandmother's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fire</a:t>
            </a:r>
            <a:endParaRPr lang="de-DE" sz="1400" i="1" dirty="0" smtClean="0"/>
          </a:p>
          <a:p>
            <a:pPr marL="342900" indent="-342900">
              <a:buAutoNum type="arabicPeriod" startAt="3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father's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3a    </a:t>
            </a: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Father's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fire</a:t>
            </a:r>
            <a:r>
              <a:rPr lang="de-DE" sz="1400" i="1" dirty="0" smtClean="0"/>
              <a:t> </a:t>
            </a:r>
          </a:p>
          <a:p>
            <a:pPr marL="342900" indent="-342900">
              <a:buAutoNum type="arabicPeriod" startAt="4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mother's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4a    </a:t>
            </a: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mother's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fire</a:t>
            </a:r>
            <a:endParaRPr lang="de-DE" sz="1400" i="1" dirty="0" smtClean="0"/>
          </a:p>
          <a:p>
            <a:pPr marL="342900" indent="-342900">
              <a:buAutoNum type="arabicPeriod" startAt="5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older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brother's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5a    </a:t>
            </a:r>
            <a:r>
              <a:rPr lang="de-DE" sz="1400" i="1" dirty="0" err="1" smtClean="0"/>
              <a:t>Fire</a:t>
            </a:r>
            <a:r>
              <a:rPr lang="de-DE" sz="1400" i="1" dirty="0" smtClean="0"/>
              <a:t> at </a:t>
            </a:r>
            <a:r>
              <a:rPr lang="de-DE" sz="1400" i="1" dirty="0" err="1" smtClean="0"/>
              <a:t>which</a:t>
            </a:r>
            <a:r>
              <a:rPr lang="de-DE" sz="1400" i="1" dirty="0" smtClean="0"/>
              <a:t> !Nanni </a:t>
            </a:r>
            <a:r>
              <a:rPr lang="de-DE" sz="1400" i="1" dirty="0" err="1" smtClean="0"/>
              <a:t>and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his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brother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cried</a:t>
            </a:r>
            <a:endParaRPr lang="de-DE" sz="1400" i="1" dirty="0" smtClean="0"/>
          </a:p>
          <a:p>
            <a:pPr marL="342900" indent="-342900">
              <a:buAutoNum type="arabicPeriod" startAt="6"/>
            </a:pPr>
            <a:r>
              <a:rPr lang="de-DE" sz="1400" i="1" dirty="0" smtClean="0"/>
              <a:t>!</a:t>
            </a:r>
            <a:r>
              <a:rPr lang="de-DE" sz="1400" i="1" dirty="0" err="1" smtClean="0"/>
              <a:t>Nannis's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little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r>
              <a:rPr lang="de-DE" sz="1400" i="1" dirty="0" smtClean="0"/>
              <a:t> (litt. "</a:t>
            </a:r>
            <a:r>
              <a:rPr lang="de-DE" sz="1400" i="1" dirty="0" err="1" smtClean="0"/>
              <a:t>space</a:t>
            </a:r>
            <a:r>
              <a:rPr lang="de-DE" sz="1400" i="1" dirty="0" smtClean="0"/>
              <a:t>", "</a:t>
            </a:r>
            <a:r>
              <a:rPr lang="de-DE" sz="1400" i="1" dirty="0" err="1" smtClean="0"/>
              <a:t>place</a:t>
            </a:r>
            <a:r>
              <a:rPr lang="de-DE" sz="1400" i="1" dirty="0" smtClean="0"/>
              <a:t>", </a:t>
            </a:r>
          </a:p>
          <a:p>
            <a:r>
              <a:rPr lang="de-DE" sz="1400" i="1" dirty="0"/>
              <a:t> </a:t>
            </a:r>
            <a:r>
              <a:rPr lang="de-DE" sz="1400" i="1" dirty="0" smtClean="0"/>
              <a:t>        "</a:t>
            </a:r>
            <a:r>
              <a:rPr lang="de-DE" sz="1400" i="1" dirty="0" err="1" smtClean="0"/>
              <a:t>compound</a:t>
            </a:r>
            <a:r>
              <a:rPr lang="de-DE" sz="1400" i="1" dirty="0" smtClean="0"/>
              <a:t>"</a:t>
            </a:r>
          </a:p>
          <a:p>
            <a:pPr marL="342900" indent="-342900">
              <a:buAutoNum type="arabicPeriod" startAt="7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sister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Karuma</a:t>
            </a:r>
            <a:r>
              <a:rPr lang="de-DE" sz="1400" i="1" dirty="0" smtClean="0"/>
              <a:t> (</a:t>
            </a:r>
            <a:r>
              <a:rPr lang="de-DE" sz="1400" i="1" dirty="0" err="1" smtClean="0"/>
              <a:t>the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corpse</a:t>
            </a:r>
            <a:r>
              <a:rPr lang="de-DE" sz="1400" i="1" dirty="0" smtClean="0"/>
              <a:t>)</a:t>
            </a:r>
          </a:p>
          <a:p>
            <a:pPr marL="342900" indent="-342900">
              <a:buAutoNum type="arabicPeriod" startAt="7"/>
            </a:pPr>
            <a:r>
              <a:rPr lang="de-DE" sz="1400" i="1" dirty="0" err="1" smtClean="0"/>
              <a:t>Mouth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of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the</a:t>
            </a:r>
            <a:r>
              <a:rPr lang="de-DE" sz="1400" i="1" dirty="0" smtClean="0"/>
              <a:t> grave</a:t>
            </a:r>
          </a:p>
          <a:p>
            <a:pPr marL="342900" indent="-342900">
              <a:buAutoNum type="arabicPeriod" startAt="7"/>
            </a:pPr>
            <a:r>
              <a:rPr lang="de-DE" sz="1400" i="1" dirty="0" smtClean="0"/>
              <a:t>Mound </a:t>
            </a:r>
            <a:r>
              <a:rPr lang="de-DE" sz="1400" i="1" dirty="0" err="1" smtClean="0"/>
              <a:t>of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earth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and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stones</a:t>
            </a:r>
            <a:r>
              <a:rPr lang="de-DE" sz="1400" i="1" dirty="0" smtClean="0"/>
              <a:t>  </a:t>
            </a:r>
            <a:r>
              <a:rPr lang="de-DE" sz="1200" i="1" dirty="0" smtClean="0"/>
              <a:t>(</a:t>
            </a:r>
            <a:r>
              <a:rPr lang="de-DE" sz="1200" i="1" dirty="0" err="1" smtClean="0"/>
              <a:t>the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latter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uppermost</a:t>
            </a:r>
            <a:r>
              <a:rPr lang="de-DE" sz="1200" i="1" dirty="0" smtClean="0"/>
              <a:t>)</a:t>
            </a:r>
          </a:p>
          <a:p>
            <a:pPr marL="342900" indent="-342900">
              <a:buAutoNum type="arabicPeriod" startAt="7"/>
            </a:pPr>
            <a:r>
              <a:rPr lang="de-DE" sz="1400" i="1" dirty="0" err="1" smtClean="0"/>
              <a:t>Fires</a:t>
            </a:r>
            <a:endParaRPr lang="de-DE" sz="1400" i="1" dirty="0" smtClean="0"/>
          </a:p>
          <a:p>
            <a:pPr marL="342900" indent="-342900">
              <a:buAutoNum type="arabicPeriod" startAt="7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parental </a:t>
            </a:r>
            <a:r>
              <a:rPr lang="de-DE" sz="1400" i="1" dirty="0" err="1" smtClean="0"/>
              <a:t>grandfather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Karu</a:t>
            </a:r>
            <a:endParaRPr lang="de-DE" sz="1400" i="1" dirty="0" smtClean="0"/>
          </a:p>
          <a:p>
            <a:pPr marL="342900" indent="-342900">
              <a:buAutoNum type="arabicPeriod" startAt="7"/>
            </a:pPr>
            <a:r>
              <a:rPr lang="de-DE" sz="1400" i="1" dirty="0" smtClean="0"/>
              <a:t>Stones (large) </a:t>
            </a:r>
          </a:p>
          <a:p>
            <a:pPr marL="342900" indent="-342900">
              <a:buAutoNum type="arabicPeriod" startAt="7"/>
            </a:pPr>
            <a:r>
              <a:rPr lang="de-DE" sz="1400" i="1" dirty="0" err="1" smtClean="0"/>
              <a:t>Karu's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13a  </a:t>
            </a:r>
            <a:r>
              <a:rPr lang="de-DE" sz="1400" i="1" dirty="0" err="1" smtClean="0"/>
              <a:t>Karu's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fire</a:t>
            </a:r>
            <a:endParaRPr lang="de-DE" sz="1400" i="1" dirty="0" smtClean="0"/>
          </a:p>
          <a:p>
            <a:pPr marL="342900" indent="-342900">
              <a:buAutoNum type="arabicPeriod" startAt="14"/>
            </a:pPr>
            <a:r>
              <a:rPr lang="de-DE" sz="1400" i="1" dirty="0" smtClean="0"/>
              <a:t>Stones (</a:t>
            </a:r>
            <a:r>
              <a:rPr lang="de-DE" sz="1400" i="1" dirty="0" err="1" smtClean="0"/>
              <a:t>small</a:t>
            </a:r>
            <a:r>
              <a:rPr lang="de-DE" sz="1400" i="1" dirty="0" smtClean="0"/>
              <a:t>)</a:t>
            </a:r>
          </a:p>
          <a:p>
            <a:pPr marL="342900" indent="-342900">
              <a:buAutoNum type="arabicPeriod" startAt="14"/>
            </a:pPr>
            <a:r>
              <a:rPr lang="de-DE" sz="1400" i="1" dirty="0" smtClean="0"/>
              <a:t>Grave </a:t>
            </a:r>
            <a:r>
              <a:rPr lang="de-DE" sz="1400" i="1" dirty="0" err="1" smtClean="0"/>
              <a:t>mouth</a:t>
            </a:r>
            <a:r>
              <a:rPr lang="de-DE" sz="1400" i="1" dirty="0" smtClean="0"/>
              <a:t> (</a:t>
            </a:r>
            <a:r>
              <a:rPr lang="de-DE" sz="1400" i="1" dirty="0" err="1" smtClean="0"/>
              <a:t>closed</a:t>
            </a:r>
            <a:r>
              <a:rPr lang="de-DE" sz="1400" i="1" dirty="0" smtClean="0"/>
              <a:t>) </a:t>
            </a:r>
          </a:p>
          <a:p>
            <a:pPr marL="342900" indent="-342900">
              <a:buAutoNum type="arabicPeriod" startAt="14"/>
            </a:pPr>
            <a:r>
              <a:rPr lang="de-DE" sz="1400" i="1" dirty="0" err="1" smtClean="0"/>
              <a:t>Karu's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son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Bo's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16a  His </a:t>
            </a:r>
            <a:r>
              <a:rPr lang="de-DE" sz="1400" i="1" dirty="0" err="1" smtClean="0"/>
              <a:t>fire</a:t>
            </a:r>
            <a:r>
              <a:rPr lang="de-DE" sz="1400" i="1" dirty="0" smtClean="0"/>
              <a:t> </a:t>
            </a:r>
            <a:endParaRPr lang="en-GB" sz="1600" i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2492896"/>
            <a:ext cx="228400" cy="31167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935" y="2060848"/>
            <a:ext cx="228400" cy="31167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52" y="1844824"/>
            <a:ext cx="228400" cy="31167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152" y="2216683"/>
            <a:ext cx="228400" cy="31167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152" y="2625302"/>
            <a:ext cx="228400" cy="31167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340840"/>
            <a:ext cx="288032" cy="18751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348880"/>
            <a:ext cx="288032" cy="18751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737430"/>
            <a:ext cx="288032" cy="18751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456" y="3097470"/>
            <a:ext cx="288032" cy="18751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881446"/>
            <a:ext cx="288032" cy="187514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 rot="2678873">
            <a:off x="7987504" y="2108237"/>
            <a:ext cx="15634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 smtClean="0">
                <a:solidFill>
                  <a:schemeClr val="accent6">
                    <a:lumMod val="75000"/>
                  </a:schemeClr>
                </a:solidFill>
              </a:rPr>
              <a:t>mound</a:t>
            </a:r>
            <a:r>
              <a:rPr lang="de-DE" sz="11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100" dirty="0" err="1" smtClean="0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de-DE" sz="11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100" dirty="0" err="1" smtClean="0">
                <a:solidFill>
                  <a:schemeClr val="accent6">
                    <a:lumMod val="75000"/>
                  </a:schemeClr>
                </a:solidFill>
              </a:rPr>
              <a:t>earth</a:t>
            </a:r>
            <a:endParaRPr lang="en-GB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 rot="1197558">
            <a:off x="4789424" y="3450921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 smtClean="0">
                <a:solidFill>
                  <a:schemeClr val="accent6">
                    <a:lumMod val="75000"/>
                  </a:schemeClr>
                </a:solidFill>
              </a:rPr>
              <a:t>small</a:t>
            </a:r>
            <a:r>
              <a:rPr lang="de-DE" sz="11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100" dirty="0" err="1" smtClean="0">
                <a:solidFill>
                  <a:schemeClr val="accent6">
                    <a:lumMod val="75000"/>
                  </a:schemeClr>
                </a:solidFill>
              </a:rPr>
              <a:t>stones</a:t>
            </a:r>
            <a:endParaRPr lang="en-GB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7" name="Gerade Verbindung mit Pfeil 16"/>
          <p:cNvCxnSpPr/>
          <p:nvPr/>
        </p:nvCxnSpPr>
        <p:spPr>
          <a:xfrm flipV="1">
            <a:off x="5004048" y="2975203"/>
            <a:ext cx="216024" cy="30978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5228456" y="169151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0070C0"/>
                </a:solidFill>
              </a:rPr>
              <a:t>Mouth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of</a:t>
            </a:r>
            <a:r>
              <a:rPr lang="de-DE" dirty="0" smtClean="0">
                <a:solidFill>
                  <a:srgbClr val="0070C0"/>
                </a:solidFill>
              </a:rPr>
              <a:t> grave</a:t>
            </a:r>
            <a:endParaRPr lang="en-GB" dirty="0">
              <a:solidFill>
                <a:srgbClr val="0070C0"/>
              </a:solidFill>
            </a:endParaRPr>
          </a:p>
        </p:txBody>
      </p:sp>
      <p:cxnSp>
        <p:nvCxnSpPr>
          <p:cNvPr id="21" name="Gerade Verbindung mit Pfeil 20"/>
          <p:cNvCxnSpPr/>
          <p:nvPr/>
        </p:nvCxnSpPr>
        <p:spPr>
          <a:xfrm flipH="1">
            <a:off x="5436096" y="2000659"/>
            <a:ext cx="504056" cy="830528"/>
          </a:xfrm>
          <a:prstGeom prst="straightConnector1">
            <a:avLst/>
          </a:prstGeom>
          <a:ln w="158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>
            <a:off x="6230984" y="2000659"/>
            <a:ext cx="1851968" cy="371860"/>
          </a:xfrm>
          <a:prstGeom prst="straightConnector1">
            <a:avLst/>
          </a:prstGeom>
          <a:ln w="158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fik 23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7389">
            <a:off x="7149861" y="2399651"/>
            <a:ext cx="278417" cy="544606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 rot="3875730">
            <a:off x="6642429" y="3053805"/>
            <a:ext cx="140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rgbClr val="7030A0"/>
                </a:solidFill>
              </a:rPr>
              <a:t>Sister</a:t>
            </a:r>
            <a:r>
              <a:rPr lang="de-DE" dirty="0" smtClean="0"/>
              <a:t> </a:t>
            </a:r>
            <a:endParaRPr lang="en-GB" dirty="0"/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7802">
            <a:off x="5967259" y="2654542"/>
            <a:ext cx="237546" cy="608098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 rot="4070966">
            <a:off x="5733215" y="3132156"/>
            <a:ext cx="15245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 smtClean="0">
                <a:solidFill>
                  <a:srgbClr val="7030A0"/>
                </a:solidFill>
              </a:rPr>
              <a:t>Grandfather</a:t>
            </a:r>
            <a:endParaRPr lang="en-GB" sz="1100" dirty="0">
              <a:solidFill>
                <a:srgbClr val="7030A0"/>
              </a:solidFill>
            </a:endParaRPr>
          </a:p>
        </p:txBody>
      </p:sp>
      <p:cxnSp>
        <p:nvCxnSpPr>
          <p:cNvPr id="29" name="Gerade Verbindung mit Pfeil 28"/>
          <p:cNvCxnSpPr/>
          <p:nvPr/>
        </p:nvCxnSpPr>
        <p:spPr>
          <a:xfrm flipH="1">
            <a:off x="8497560" y="2181225"/>
            <a:ext cx="106888" cy="95647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liennummernplatzhalter 15"/>
          <p:cNvSpPr>
            <a:spLocks noGrp="1"/>
          </p:cNvSpPr>
          <p:nvPr>
            <p:ph type="sldNum" sz="quarter" idx="12"/>
          </p:nvPr>
        </p:nvSpPr>
        <p:spPr>
          <a:xfrm>
            <a:off x="7046912" y="6468488"/>
            <a:ext cx="2133600" cy="365125"/>
          </a:xfrm>
        </p:spPr>
        <p:txBody>
          <a:bodyPr/>
          <a:lstStyle/>
          <a:p>
            <a:fld id="{627B5AC4-F76E-498D-ADF7-547A1E0A9027}" type="slidenum">
              <a:rPr lang="en-GB" sz="1400" smtClean="0">
                <a:solidFill>
                  <a:srgbClr val="C96009"/>
                </a:solidFill>
              </a:rPr>
              <a:t>13</a:t>
            </a:fld>
            <a:endParaRPr lang="en-GB" dirty="0">
              <a:solidFill>
                <a:srgbClr val="C960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4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218" y="872619"/>
            <a:ext cx="6289277" cy="514866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915816" y="116632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/>
              <a:t>Narrative </a:t>
            </a:r>
            <a:r>
              <a:rPr lang="de-DE" sz="2800" dirty="0" err="1" smtClean="0"/>
              <a:t>map</a:t>
            </a:r>
            <a:r>
              <a:rPr lang="de-DE" sz="2800" dirty="0" smtClean="0"/>
              <a:t>/</a:t>
            </a:r>
            <a:r>
              <a:rPr lang="de-DE" sz="2800" dirty="0" err="1" smtClean="0"/>
              <a:t>diagram</a:t>
            </a:r>
            <a:endParaRPr lang="en-GB" sz="2800" dirty="0"/>
          </a:p>
        </p:txBody>
      </p:sp>
      <p:sp>
        <p:nvSpPr>
          <p:cNvPr id="7" name="Textfeld 6"/>
          <p:cNvSpPr txBox="1"/>
          <p:nvPr/>
        </p:nvSpPr>
        <p:spPr>
          <a:xfrm>
            <a:off x="96516" y="217084"/>
            <a:ext cx="244827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/</a:t>
            </a:r>
            <a:r>
              <a:rPr lang="de-DE" dirty="0" err="1" smtClean="0"/>
              <a:t>Han≠kass'o</a:t>
            </a:r>
            <a:endParaRPr lang="de-DE" dirty="0" smtClean="0"/>
          </a:p>
          <a:p>
            <a:r>
              <a:rPr lang="de-DE" sz="1400" dirty="0" err="1" smtClean="0"/>
              <a:t>Diagram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tactics</a:t>
            </a:r>
            <a:r>
              <a:rPr lang="de-DE" sz="1400" dirty="0" smtClean="0"/>
              <a:t> in </a:t>
            </a:r>
            <a:r>
              <a:rPr lang="de-DE" sz="1400" dirty="0" err="1" smtClean="0"/>
              <a:t>springbok</a:t>
            </a:r>
            <a:r>
              <a:rPr lang="de-DE" sz="1400" dirty="0" smtClean="0"/>
              <a:t> </a:t>
            </a:r>
            <a:r>
              <a:rPr lang="de-DE" sz="1400" dirty="0" err="1" smtClean="0"/>
              <a:t>hunting</a:t>
            </a:r>
            <a:endParaRPr lang="de-DE" sz="1400" dirty="0" smtClean="0"/>
          </a:p>
          <a:p>
            <a:endParaRPr lang="de-DE" sz="1200" dirty="0"/>
          </a:p>
          <a:p>
            <a:pPr>
              <a:spcAft>
                <a:spcPts val="600"/>
              </a:spcAft>
            </a:pPr>
            <a:r>
              <a:rPr lang="de-DE" sz="1200" dirty="0" smtClean="0"/>
              <a:t>1. </a:t>
            </a:r>
            <a:r>
              <a:rPr lang="de-DE" sz="1200" dirty="0" err="1" smtClean="0"/>
              <a:t>From</a:t>
            </a:r>
            <a:r>
              <a:rPr lang="de-DE" sz="1200" dirty="0" smtClean="0"/>
              <a:t> </a:t>
            </a:r>
            <a:r>
              <a:rPr lang="de-DE" sz="1200" dirty="0" err="1" smtClean="0"/>
              <a:t>this</a:t>
            </a:r>
            <a:r>
              <a:rPr lang="de-DE" sz="1200" dirty="0" smtClean="0"/>
              <a:t> </a:t>
            </a:r>
            <a:r>
              <a:rPr lang="de-DE" sz="1200" dirty="0" err="1" smtClean="0"/>
              <a:t>direction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herd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springbok</a:t>
            </a:r>
            <a:r>
              <a:rPr lang="de-DE" sz="1200" dirty="0" smtClean="0"/>
              <a:t> </a:t>
            </a:r>
            <a:r>
              <a:rPr lang="de-DE" sz="1200" dirty="0" err="1" smtClean="0"/>
              <a:t>comes</a:t>
            </a:r>
            <a:endParaRPr lang="de-DE" sz="1200" dirty="0" smtClean="0"/>
          </a:p>
          <a:p>
            <a:pPr>
              <a:spcAft>
                <a:spcPts val="600"/>
              </a:spcAft>
            </a:pPr>
            <a:r>
              <a:rPr lang="de-DE" sz="1200" dirty="0" smtClean="0"/>
              <a:t>2. </a:t>
            </a:r>
            <a:r>
              <a:rPr lang="de-DE" sz="1200" dirty="0" err="1" smtClean="0"/>
              <a:t>Here</a:t>
            </a:r>
            <a:r>
              <a:rPr lang="de-DE" sz="1200" dirty="0" smtClean="0"/>
              <a:t> </a:t>
            </a:r>
            <a:r>
              <a:rPr lang="de-DE" sz="1200" dirty="0" err="1" smtClean="0"/>
              <a:t>they</a:t>
            </a:r>
            <a:r>
              <a:rPr lang="de-DE" sz="1200" dirty="0" smtClean="0"/>
              <a:t> </a:t>
            </a:r>
            <a:r>
              <a:rPr lang="de-DE" sz="1200" dirty="0" err="1" smtClean="0"/>
              <a:t>go</a:t>
            </a:r>
            <a:r>
              <a:rPr lang="de-DE" sz="1200" dirty="0" smtClean="0"/>
              <a:t> </a:t>
            </a:r>
            <a:r>
              <a:rPr lang="de-DE" sz="1200" dirty="0" err="1" smtClean="0"/>
              <a:t>towards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row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sticks</a:t>
            </a:r>
            <a:r>
              <a:rPr lang="de-DE" sz="1200" dirty="0" smtClean="0"/>
              <a:t> </a:t>
            </a:r>
            <a:r>
              <a:rPr lang="de-DE" sz="1200" dirty="0" err="1" smtClean="0"/>
              <a:t>with</a:t>
            </a:r>
            <a:r>
              <a:rPr lang="de-DE" sz="1200" dirty="0" smtClean="0"/>
              <a:t> </a:t>
            </a:r>
            <a:r>
              <a:rPr lang="de-DE" sz="1200" dirty="0" err="1" smtClean="0"/>
              <a:t>feathers</a:t>
            </a:r>
            <a:r>
              <a:rPr lang="de-DE" sz="1200" dirty="0" smtClean="0"/>
              <a:t> </a:t>
            </a:r>
            <a:r>
              <a:rPr lang="de-DE" sz="1200" dirty="0" err="1" smtClean="0"/>
              <a:t>tied</a:t>
            </a:r>
            <a:r>
              <a:rPr lang="de-DE" sz="1200" dirty="0" smtClean="0"/>
              <a:t> upon </a:t>
            </a:r>
            <a:r>
              <a:rPr lang="de-DE" sz="1200" dirty="0" err="1" smtClean="0"/>
              <a:t>them</a:t>
            </a:r>
            <a:endParaRPr lang="de-DE" sz="1200" dirty="0" smtClean="0"/>
          </a:p>
          <a:p>
            <a:pPr>
              <a:spcAft>
                <a:spcPts val="600"/>
              </a:spcAft>
            </a:pPr>
            <a:r>
              <a:rPr lang="de-DE" sz="1200" dirty="0" smtClean="0"/>
              <a:t>3. </a:t>
            </a:r>
            <a:r>
              <a:rPr lang="de-DE" sz="1200" dirty="0" err="1" smtClean="0"/>
              <a:t>Here</a:t>
            </a:r>
            <a:r>
              <a:rPr lang="de-DE" sz="1200" dirty="0" smtClean="0"/>
              <a:t> </a:t>
            </a:r>
            <a:r>
              <a:rPr lang="de-DE" sz="1200" dirty="0" err="1" smtClean="0"/>
              <a:t>stands</a:t>
            </a:r>
            <a:r>
              <a:rPr lang="de-DE" sz="1200" dirty="0" smtClean="0"/>
              <a:t> a </a:t>
            </a:r>
            <a:r>
              <a:rPr lang="de-DE" sz="1200" dirty="0" err="1" smtClean="0"/>
              <a:t>woman</a:t>
            </a:r>
            <a:r>
              <a:rPr lang="de-DE" sz="1200" dirty="0" smtClean="0"/>
              <a:t>, </a:t>
            </a:r>
            <a:r>
              <a:rPr lang="de-DE" sz="1200" dirty="0" err="1" smtClean="0"/>
              <a:t>who</a:t>
            </a:r>
            <a:r>
              <a:rPr lang="de-DE" sz="1200" dirty="0" smtClean="0"/>
              <a:t> </a:t>
            </a:r>
            <a:r>
              <a:rPr lang="de-DE" sz="1200" dirty="0" err="1" smtClean="0"/>
              <a:t>throws</a:t>
            </a:r>
            <a:r>
              <a:rPr lang="de-DE" sz="1200" dirty="0" smtClean="0"/>
              <a:t> </a:t>
            </a:r>
            <a:r>
              <a:rPr lang="de-DE" sz="1200" dirty="0" err="1" smtClean="0"/>
              <a:t>up</a:t>
            </a:r>
            <a:r>
              <a:rPr lang="de-DE" sz="1200" dirty="0" smtClean="0"/>
              <a:t> </a:t>
            </a:r>
            <a:r>
              <a:rPr lang="de-DE" sz="1200" dirty="0" err="1" smtClean="0"/>
              <a:t>dust</a:t>
            </a:r>
            <a:r>
              <a:rPr lang="de-DE" sz="1200" dirty="0" smtClean="0"/>
              <a:t> </a:t>
            </a:r>
            <a:r>
              <a:rPr lang="de-DE" sz="1200" dirty="0" err="1" smtClean="0"/>
              <a:t>into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air</a:t>
            </a:r>
            <a:r>
              <a:rPr lang="de-DE" sz="1200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de-DE" sz="1200" dirty="0" smtClean="0"/>
              <a:t>[</a:t>
            </a:r>
            <a:r>
              <a:rPr lang="de-DE" sz="1200" dirty="0" err="1" smtClean="0"/>
              <a:t>Rows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sticks</a:t>
            </a:r>
            <a:r>
              <a:rPr lang="de-DE" sz="1200" dirty="0" smtClean="0"/>
              <a:t> </a:t>
            </a:r>
            <a:r>
              <a:rPr lang="de-DE" sz="1200" dirty="0" err="1" smtClean="0"/>
              <a:t>with</a:t>
            </a:r>
            <a:r>
              <a:rPr lang="de-DE" sz="1200" dirty="0" smtClean="0"/>
              <a:t> </a:t>
            </a:r>
            <a:r>
              <a:rPr lang="de-DE" sz="1200" dirty="0" err="1" smtClean="0"/>
              <a:t>feathers</a:t>
            </a:r>
            <a:r>
              <a:rPr lang="de-DE" sz="1200" dirty="0" smtClean="0"/>
              <a:t> </a:t>
            </a:r>
            <a:r>
              <a:rPr lang="de-DE" sz="1200" dirty="0" err="1" smtClean="0"/>
              <a:t>tied</a:t>
            </a:r>
            <a:r>
              <a:rPr lang="de-DE" sz="1200" dirty="0" smtClean="0"/>
              <a:t> upon </a:t>
            </a:r>
            <a:r>
              <a:rPr lang="de-DE" sz="1200" dirty="0" err="1" smtClean="0"/>
              <a:t>them</a:t>
            </a:r>
            <a:r>
              <a:rPr lang="de-DE" sz="1200" dirty="0" smtClean="0"/>
              <a:t>, </a:t>
            </a:r>
            <a:r>
              <a:rPr lang="de-DE" sz="1200" dirty="0" err="1" smtClean="0"/>
              <a:t>used</a:t>
            </a:r>
            <a:r>
              <a:rPr lang="de-DE" sz="1200" dirty="0" smtClean="0"/>
              <a:t> in </a:t>
            </a:r>
            <a:r>
              <a:rPr lang="de-DE" sz="1200" dirty="0" err="1" smtClean="0"/>
              <a:t>springbok</a:t>
            </a:r>
            <a:r>
              <a:rPr lang="de-DE" sz="1200" dirty="0" smtClean="0"/>
              <a:t> </a:t>
            </a:r>
            <a:r>
              <a:rPr lang="de-DE" sz="1200" dirty="0" err="1" smtClean="0"/>
              <a:t>hunting</a:t>
            </a:r>
            <a:r>
              <a:rPr lang="de-DE" sz="1200" dirty="0" smtClean="0"/>
              <a:t>, </a:t>
            </a:r>
            <a:r>
              <a:rPr lang="de-DE" sz="1200" dirty="0" err="1" smtClean="0"/>
              <a:t>to</a:t>
            </a:r>
            <a:r>
              <a:rPr lang="de-DE" sz="1200" dirty="0" smtClean="0"/>
              <a:t> turn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game</a:t>
            </a:r>
            <a:r>
              <a:rPr lang="de-DE" sz="1200" dirty="0" smtClean="0"/>
              <a:t>. The </a:t>
            </a:r>
            <a:r>
              <a:rPr lang="de-DE" sz="1200" dirty="0" err="1" smtClean="0"/>
              <a:t>lines</a:t>
            </a:r>
            <a:r>
              <a:rPr lang="de-DE" sz="1200" dirty="0" smtClean="0"/>
              <a:t> </a:t>
            </a:r>
            <a:r>
              <a:rPr lang="de-DE" sz="1200" dirty="0" err="1" smtClean="0"/>
              <a:t>represent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Bushmen</a:t>
            </a:r>
            <a:r>
              <a:rPr lang="de-DE" sz="1200" dirty="0" smtClean="0"/>
              <a:t> </a:t>
            </a:r>
            <a:r>
              <a:rPr lang="de-DE" sz="1200" dirty="0" err="1" smtClean="0"/>
              <a:t>lying</a:t>
            </a:r>
            <a:r>
              <a:rPr lang="de-DE" sz="1200" dirty="0" smtClean="0"/>
              <a:t> in </a:t>
            </a:r>
            <a:r>
              <a:rPr lang="de-DE" sz="1200" dirty="0" err="1" smtClean="0"/>
              <a:t>wait</a:t>
            </a:r>
            <a:r>
              <a:rPr lang="de-DE" sz="1200" dirty="0" smtClean="0"/>
              <a:t> </a:t>
            </a:r>
            <a:r>
              <a:rPr lang="de-DE" sz="1200" dirty="0" err="1" smtClean="0"/>
              <a:t>for</a:t>
            </a:r>
            <a:r>
              <a:rPr lang="de-DE" sz="1200" dirty="0" smtClean="0"/>
              <a:t> </a:t>
            </a:r>
            <a:r>
              <a:rPr lang="de-DE" sz="1200" dirty="0" err="1" smtClean="0"/>
              <a:t>them</a:t>
            </a:r>
            <a:r>
              <a:rPr lang="de-DE" sz="1200" dirty="0" smtClean="0"/>
              <a:t>. L.L.]</a:t>
            </a:r>
          </a:p>
          <a:p>
            <a:pPr>
              <a:spcAft>
                <a:spcPts val="600"/>
              </a:spcAft>
            </a:pPr>
            <a:r>
              <a:rPr lang="de-DE" sz="1200" dirty="0" smtClean="0"/>
              <a:t>4. This man </a:t>
            </a:r>
            <a:r>
              <a:rPr lang="de-DE" sz="1200" dirty="0" err="1" smtClean="0"/>
              <a:t>whose</a:t>
            </a:r>
            <a:r>
              <a:rPr lang="de-DE" sz="1200" dirty="0" smtClean="0"/>
              <a:t> </a:t>
            </a:r>
            <a:r>
              <a:rPr lang="de-DE" sz="1200" dirty="0" err="1" smtClean="0"/>
              <a:t>sticks</a:t>
            </a:r>
            <a:r>
              <a:rPr lang="de-DE" sz="1200" dirty="0" smtClean="0"/>
              <a:t> </a:t>
            </a:r>
            <a:r>
              <a:rPr lang="de-DE" sz="1200" dirty="0" err="1" smtClean="0"/>
              <a:t>they</a:t>
            </a:r>
            <a:r>
              <a:rPr lang="de-DE" sz="1200" dirty="0" smtClean="0"/>
              <a:t> </a:t>
            </a:r>
            <a:r>
              <a:rPr lang="de-DE" sz="1200" dirty="0" err="1" smtClean="0"/>
              <a:t>are</a:t>
            </a:r>
            <a:r>
              <a:rPr lang="de-DE" sz="1200" dirty="0" smtClean="0"/>
              <a:t>, lies at </a:t>
            </a:r>
            <a:r>
              <a:rPr lang="de-DE" sz="1200" dirty="0" err="1" smtClean="0"/>
              <a:t>their</a:t>
            </a:r>
            <a:r>
              <a:rPr lang="de-DE" sz="1200" dirty="0" smtClean="0"/>
              <a:t> </a:t>
            </a:r>
            <a:r>
              <a:rPr lang="de-DE" sz="1200" dirty="0" err="1" smtClean="0"/>
              <a:t>head</a:t>
            </a:r>
            <a:r>
              <a:rPr lang="de-DE" sz="1200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de-DE" sz="1200" dirty="0" smtClean="0"/>
              <a:t>5. (</a:t>
            </a:r>
            <a:r>
              <a:rPr lang="de-DE" sz="1200" dirty="0" err="1" smtClean="0"/>
              <a:t>from</a:t>
            </a:r>
            <a:r>
              <a:rPr lang="de-DE" sz="1200" dirty="0" smtClean="0"/>
              <a:t> Bleek &amp; Lloyd 1911: 284ff.) This man </a:t>
            </a:r>
            <a:r>
              <a:rPr lang="de-DE" sz="1200" dirty="0" err="1" smtClean="0"/>
              <a:t>has</a:t>
            </a:r>
            <a:r>
              <a:rPr lang="de-DE" sz="1200" dirty="0" smtClean="0"/>
              <a:t> </a:t>
            </a:r>
            <a:r>
              <a:rPr lang="de-DE" sz="1200" dirty="0" err="1" smtClean="0"/>
              <a:t>ostrich</a:t>
            </a:r>
            <a:r>
              <a:rPr lang="de-DE" sz="1200" dirty="0" smtClean="0"/>
              <a:t> </a:t>
            </a:r>
            <a:r>
              <a:rPr lang="de-DE" sz="1200" dirty="0" err="1" smtClean="0"/>
              <a:t>feathers</a:t>
            </a:r>
            <a:r>
              <a:rPr lang="de-DE" sz="1200" dirty="0" smtClean="0"/>
              <a:t> upon </a:t>
            </a:r>
            <a:r>
              <a:rPr lang="de-DE" sz="1200" dirty="0" err="1" smtClean="0"/>
              <a:t>sticks</a:t>
            </a:r>
            <a:r>
              <a:rPr lang="de-DE" sz="1200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de-DE" sz="1200" dirty="0" smtClean="0"/>
              <a:t>6. </a:t>
            </a:r>
            <a:r>
              <a:rPr lang="de-DE" sz="1200" dirty="0"/>
              <a:t>He </a:t>
            </a:r>
            <a:r>
              <a:rPr lang="de-DE" sz="1200" dirty="0" err="1"/>
              <a:t>sticks</a:t>
            </a:r>
            <a:r>
              <a:rPr lang="de-DE" sz="1200" dirty="0"/>
              <a:t> (</a:t>
            </a:r>
            <a:r>
              <a:rPr lang="de-DE" sz="1200" dirty="0" err="1"/>
              <a:t>into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little</a:t>
            </a:r>
            <a:r>
              <a:rPr lang="de-DE" sz="1200" dirty="0"/>
              <a:t> </a:t>
            </a:r>
            <a:r>
              <a:rPr lang="de-DE" sz="1200" dirty="0" err="1"/>
              <a:t>bushes</a:t>
            </a:r>
            <a:r>
              <a:rPr lang="de-DE" sz="1200" dirty="0"/>
              <a:t>) a large stick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ostrich</a:t>
            </a:r>
            <a:r>
              <a:rPr lang="de-DE" sz="1200" dirty="0"/>
              <a:t> </a:t>
            </a:r>
            <a:r>
              <a:rPr lang="de-DE" sz="1200" dirty="0" err="1" smtClean="0"/>
              <a:t>feathers</a:t>
            </a:r>
            <a:r>
              <a:rPr lang="de-DE" sz="1200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de-DE" sz="1200" dirty="0" smtClean="0"/>
              <a:t>7. </a:t>
            </a:r>
            <a:r>
              <a:rPr lang="de-DE" sz="1200" dirty="0"/>
              <a:t>He </a:t>
            </a:r>
            <a:r>
              <a:rPr lang="de-DE" sz="1200" dirty="0" err="1"/>
              <a:t>goes</a:t>
            </a:r>
            <a:r>
              <a:rPr lang="de-DE" sz="1200" dirty="0"/>
              <a:t> also </a:t>
            </a:r>
            <a:r>
              <a:rPr lang="de-DE" sz="1200" dirty="0" err="1"/>
              <a:t>to</a:t>
            </a:r>
            <a:r>
              <a:rPr lang="de-DE" sz="1200" dirty="0"/>
              <a:t> stick in a </a:t>
            </a:r>
            <a:r>
              <a:rPr lang="de-DE" sz="1200" dirty="0" err="1"/>
              <a:t>little</a:t>
            </a:r>
            <a:r>
              <a:rPr lang="de-DE" sz="1200" dirty="0"/>
              <a:t> </a:t>
            </a:r>
            <a:r>
              <a:rPr lang="de-DE" sz="1200" dirty="0" err="1"/>
              <a:t>feather</a:t>
            </a:r>
            <a:r>
              <a:rPr lang="de-DE" sz="1200" dirty="0"/>
              <a:t> </a:t>
            </a:r>
            <a:r>
              <a:rPr lang="de-DE" sz="1200" dirty="0" err="1"/>
              <a:t>brush</a:t>
            </a:r>
            <a:r>
              <a:rPr lang="de-DE" sz="1200" dirty="0"/>
              <a:t> (…)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drive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 smtClean="0"/>
              <a:t>springbok</a:t>
            </a:r>
            <a:r>
              <a:rPr lang="de-DE" sz="1200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de-DE" sz="1200" dirty="0" smtClean="0"/>
              <a:t>8. </a:t>
            </a:r>
            <a:r>
              <a:rPr lang="de-DE" sz="1200" dirty="0"/>
              <a:t>The man </a:t>
            </a:r>
            <a:r>
              <a:rPr lang="de-DE" sz="1200" dirty="0" err="1"/>
              <a:t>who</a:t>
            </a:r>
            <a:r>
              <a:rPr lang="de-DE" sz="1200" dirty="0"/>
              <a:t> lies … </a:t>
            </a:r>
            <a:r>
              <a:rPr lang="de-DE" sz="1200" dirty="0" err="1"/>
              <a:t>the</a:t>
            </a:r>
            <a:r>
              <a:rPr lang="de-DE" sz="1200" dirty="0"/>
              <a:t> man </a:t>
            </a:r>
            <a:r>
              <a:rPr lang="de-DE" sz="1200" dirty="0" err="1"/>
              <a:t>who</a:t>
            </a:r>
            <a:r>
              <a:rPr lang="de-DE" sz="1200" dirty="0"/>
              <a:t> lies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leeward</a:t>
            </a:r>
            <a:r>
              <a:rPr lang="de-DE" sz="1200" dirty="0"/>
              <a:t>. He lies … "</a:t>
            </a:r>
            <a:r>
              <a:rPr lang="de-DE" sz="1200" dirty="0" err="1"/>
              <a:t>with</a:t>
            </a:r>
            <a:r>
              <a:rPr lang="de-DE" sz="1200" dirty="0"/>
              <a:t> a </a:t>
            </a:r>
            <a:r>
              <a:rPr lang="de-DE" sz="1200" dirty="0" err="1"/>
              <a:t>red</a:t>
            </a:r>
            <a:r>
              <a:rPr lang="de-DE" sz="1200" dirty="0"/>
              <a:t> </a:t>
            </a:r>
            <a:r>
              <a:rPr lang="de-DE" sz="1200" dirty="0" err="1"/>
              <a:t>head</a:t>
            </a:r>
            <a:r>
              <a:rPr lang="de-DE" sz="1200" dirty="0"/>
              <a:t>"</a:t>
            </a:r>
            <a:endParaRPr lang="en-GB" sz="1200" dirty="0"/>
          </a:p>
          <a:p>
            <a:pPr>
              <a:spcAft>
                <a:spcPts val="600"/>
              </a:spcAft>
            </a:pPr>
            <a:endParaRPr lang="en-GB" sz="1200" dirty="0"/>
          </a:p>
          <a:p>
            <a:endParaRPr lang="en-GB" sz="1200" dirty="0"/>
          </a:p>
          <a:p>
            <a:endParaRPr lang="en-GB" sz="1200" dirty="0"/>
          </a:p>
        </p:txBody>
      </p:sp>
      <p:sp>
        <p:nvSpPr>
          <p:cNvPr id="8" name="Textfeld 7"/>
          <p:cNvSpPr txBox="1"/>
          <p:nvPr/>
        </p:nvSpPr>
        <p:spPr>
          <a:xfrm>
            <a:off x="107504" y="6218728"/>
            <a:ext cx="8640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9. (he </a:t>
            </a:r>
            <a:r>
              <a:rPr lang="de-DE" sz="1200" dirty="0" err="1"/>
              <a:t>intends</a:t>
            </a:r>
            <a:r>
              <a:rPr lang="de-DE" sz="1200" dirty="0"/>
              <a:t>)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drive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springbok</a:t>
            </a:r>
            <a:r>
              <a:rPr lang="de-DE" sz="1200" dirty="0"/>
              <a:t>, </a:t>
            </a:r>
            <a:r>
              <a:rPr lang="de-DE" sz="1200" dirty="0" err="1"/>
              <a:t>as</a:t>
            </a:r>
            <a:r>
              <a:rPr lang="de-DE" sz="1200" dirty="0"/>
              <a:t> he </a:t>
            </a:r>
            <a:r>
              <a:rPr lang="de-DE" sz="1200" dirty="0" err="1"/>
              <a:t>wishes</a:t>
            </a:r>
            <a:r>
              <a:rPr lang="de-DE" sz="1200" dirty="0"/>
              <a:t> </a:t>
            </a:r>
            <a:r>
              <a:rPr lang="de-DE" sz="1200" dirty="0" err="1"/>
              <a:t>that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foremost</a:t>
            </a:r>
            <a:r>
              <a:rPr lang="de-DE" sz="1200" dirty="0"/>
              <a:t> </a:t>
            </a:r>
            <a:r>
              <a:rPr lang="de-DE" sz="1200" dirty="0" err="1"/>
              <a:t>one</a:t>
            </a:r>
            <a:r>
              <a:rPr lang="de-DE" sz="1200" dirty="0"/>
              <a:t> </a:t>
            </a:r>
            <a:r>
              <a:rPr lang="de-DE" sz="1200" dirty="0" err="1"/>
              <a:t>may</a:t>
            </a:r>
            <a:r>
              <a:rPr lang="de-DE" sz="1200" dirty="0"/>
              <a:t> </a:t>
            </a:r>
            <a:r>
              <a:rPr lang="de-DE" sz="1200" dirty="0" err="1"/>
              <a:t>run</a:t>
            </a:r>
            <a:r>
              <a:rPr lang="de-DE" sz="1200" dirty="0"/>
              <a:t>, </a:t>
            </a:r>
            <a:r>
              <a:rPr lang="de-DE" sz="1200" dirty="0" err="1"/>
              <a:t>passingthrough</a:t>
            </a:r>
            <a:r>
              <a:rPr lang="de-DE" sz="1200" dirty="0"/>
              <a:t>, </a:t>
            </a:r>
            <a:r>
              <a:rPr lang="de-DE" sz="1200" dirty="0" err="1"/>
              <a:t>may</a:t>
            </a:r>
            <a:r>
              <a:rPr lang="de-DE" sz="1200" dirty="0"/>
              <a:t> </a:t>
            </a:r>
            <a:r>
              <a:rPr lang="de-DE" sz="1200" dirty="0" err="1"/>
              <a:t>run</a:t>
            </a:r>
            <a:r>
              <a:rPr lang="de-DE" sz="1200" dirty="0"/>
              <a:t> </a:t>
            </a:r>
            <a:r>
              <a:rPr lang="de-DE" sz="1200" dirty="0" err="1"/>
              <a:t>passing</a:t>
            </a:r>
            <a:r>
              <a:rPr lang="de-DE" sz="1200" dirty="0"/>
              <a:t> </a:t>
            </a:r>
            <a:r>
              <a:rPr lang="de-DE" sz="1200" dirty="0" err="1"/>
              <a:t>by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man </a:t>
            </a:r>
            <a:r>
              <a:rPr lang="de-DE" sz="1200" dirty="0" err="1"/>
              <a:t>who</a:t>
            </a:r>
            <a:r>
              <a:rPr lang="de-DE" sz="1200" dirty="0"/>
              <a:t> lies </a:t>
            </a:r>
            <a:r>
              <a:rPr lang="de-DE" sz="1200" dirty="0" err="1"/>
              <a:t>between</a:t>
            </a:r>
            <a:r>
              <a:rPr lang="de-DE" sz="1200" dirty="0"/>
              <a:t>; he </a:t>
            </a:r>
            <a:r>
              <a:rPr lang="de-DE" sz="1200" dirty="0" err="1"/>
              <a:t>is</a:t>
            </a:r>
            <a:r>
              <a:rPr lang="de-DE" sz="1200" dirty="0"/>
              <a:t> </a:t>
            </a:r>
            <a:r>
              <a:rPr lang="de-DE" sz="1200" dirty="0" err="1"/>
              <a:t>one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whom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man </a:t>
            </a:r>
            <a:r>
              <a:rPr lang="de-DE" sz="1200" dirty="0" smtClean="0"/>
              <a:t>(</a:t>
            </a:r>
            <a:r>
              <a:rPr lang="de-DE" sz="1200" dirty="0" err="1" smtClean="0"/>
              <a:t>who</a:t>
            </a:r>
            <a:r>
              <a:rPr lang="de-DE" sz="1200" dirty="0" smtClean="0"/>
              <a:t> </a:t>
            </a:r>
            <a:r>
              <a:rPr lang="de-DE" sz="1200" dirty="0" err="1"/>
              <a:t>drives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 smtClean="0"/>
              <a:t>springbok</a:t>
            </a:r>
            <a:r>
              <a:rPr lang="de-DE" sz="1200" dirty="0" smtClean="0"/>
              <a:t>) </a:t>
            </a:r>
            <a:r>
              <a:rPr lang="de-DE" sz="1200" dirty="0" err="1"/>
              <a:t>intends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 smtClean="0"/>
              <a:t>foremost</a:t>
            </a:r>
            <a:r>
              <a:rPr lang="de-DE" sz="1200" dirty="0" smtClean="0"/>
              <a:t> [</a:t>
            </a:r>
            <a:r>
              <a:rPr lang="de-DE" sz="1200" dirty="0" err="1" smtClean="0"/>
              <a:t>springbok</a:t>
            </a:r>
            <a:r>
              <a:rPr lang="de-DE" sz="1200" dirty="0"/>
              <a:t>]</a:t>
            </a:r>
            <a:r>
              <a:rPr lang="de-DE" sz="1200" dirty="0" smtClean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run</a:t>
            </a:r>
            <a:endParaRPr lang="en-GB" sz="1200" dirty="0"/>
          </a:p>
          <a:p>
            <a:endParaRPr lang="en-GB" dirty="0"/>
          </a:p>
        </p:txBody>
      </p:sp>
      <p:cxnSp>
        <p:nvCxnSpPr>
          <p:cNvPr id="10" name="Gerade Verbindung mit Pfeil 9"/>
          <p:cNvCxnSpPr/>
          <p:nvPr/>
        </p:nvCxnSpPr>
        <p:spPr>
          <a:xfrm>
            <a:off x="2123728" y="1340768"/>
            <a:ext cx="4104456" cy="2736304"/>
          </a:xfrm>
          <a:prstGeom prst="straightConnector1">
            <a:avLst/>
          </a:prstGeom>
          <a:ln w="158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2267744" y="1988840"/>
            <a:ext cx="5112568" cy="2091440"/>
          </a:xfrm>
          <a:prstGeom prst="straightConnector1">
            <a:avLst/>
          </a:prstGeom>
          <a:ln w="158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>
            <a:off x="1979712" y="2276872"/>
            <a:ext cx="5688632" cy="2523488"/>
          </a:xfrm>
          <a:prstGeom prst="straightConnector1">
            <a:avLst/>
          </a:prstGeom>
          <a:ln w="158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V="1">
            <a:off x="2123728" y="2204864"/>
            <a:ext cx="4752528" cy="1512168"/>
          </a:xfrm>
          <a:prstGeom prst="straightConnector1">
            <a:avLst/>
          </a:prstGeom>
          <a:ln w="158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V="1">
            <a:off x="2267744" y="2276872"/>
            <a:ext cx="5616624" cy="2016224"/>
          </a:xfrm>
          <a:prstGeom prst="straightConnector1">
            <a:avLst/>
          </a:prstGeom>
          <a:ln w="158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V="1">
            <a:off x="2267744" y="3034560"/>
            <a:ext cx="5264968" cy="1834600"/>
          </a:xfrm>
          <a:prstGeom prst="straightConnector1">
            <a:avLst/>
          </a:prstGeom>
          <a:ln w="158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flipV="1">
            <a:off x="2123728" y="2636912"/>
            <a:ext cx="5760640" cy="2664296"/>
          </a:xfrm>
          <a:prstGeom prst="straightConnector1">
            <a:avLst/>
          </a:prstGeom>
          <a:ln w="158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V="1">
            <a:off x="2483768" y="2492896"/>
            <a:ext cx="5048944" cy="3384376"/>
          </a:xfrm>
          <a:prstGeom prst="straightConnector1">
            <a:avLst/>
          </a:prstGeom>
          <a:ln w="158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 flipV="1">
            <a:off x="2483768" y="2348880"/>
            <a:ext cx="4464496" cy="3869848"/>
          </a:xfrm>
          <a:prstGeom prst="straightConnector1">
            <a:avLst/>
          </a:prstGeom>
          <a:ln w="158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876256" y="6405497"/>
            <a:ext cx="2133600" cy="365125"/>
          </a:xfrm>
        </p:spPr>
        <p:txBody>
          <a:bodyPr/>
          <a:lstStyle/>
          <a:p>
            <a:fld id="{627B5AC4-F76E-498D-ADF7-547A1E0A9027}" type="slidenum">
              <a:rPr lang="en-GB" sz="1400" smtClean="0">
                <a:solidFill>
                  <a:srgbClr val="C96009"/>
                </a:solidFill>
              </a:rPr>
              <a:t>14</a:t>
            </a:fld>
            <a:endParaRPr lang="en-GB" dirty="0">
              <a:solidFill>
                <a:srgbClr val="C960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99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314105"/>
            <a:ext cx="6701164" cy="342726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87456"/>
            <a:ext cx="5717929" cy="463768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084168" y="548680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/>
              <a:t>"(he </a:t>
            </a:r>
            <a:r>
              <a:rPr lang="de-DE" sz="1200" i="1" dirty="0" err="1" smtClean="0"/>
              <a:t>intends</a:t>
            </a:r>
            <a:r>
              <a:rPr lang="de-DE" sz="1200" i="1" dirty="0" smtClean="0"/>
              <a:t>) </a:t>
            </a:r>
            <a:r>
              <a:rPr lang="de-DE" sz="1200" i="1" dirty="0" err="1" smtClean="0"/>
              <a:t>to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drive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the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springbok</a:t>
            </a:r>
            <a:r>
              <a:rPr lang="de-DE" sz="1200" i="1" dirty="0" smtClean="0"/>
              <a:t>, </a:t>
            </a:r>
            <a:r>
              <a:rPr lang="de-DE" sz="1200" i="1" dirty="0" err="1" smtClean="0"/>
              <a:t>as</a:t>
            </a:r>
            <a:r>
              <a:rPr lang="de-DE" sz="1200" i="1" dirty="0" smtClean="0"/>
              <a:t> he </a:t>
            </a:r>
            <a:r>
              <a:rPr lang="de-DE" sz="1200" i="1" dirty="0" err="1" smtClean="0"/>
              <a:t>wishes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that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the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foremost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one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may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run</a:t>
            </a:r>
            <a:r>
              <a:rPr lang="de-DE" sz="1200" i="1" dirty="0" smtClean="0"/>
              <a:t>, </a:t>
            </a:r>
            <a:r>
              <a:rPr lang="de-DE" sz="1200" i="1" dirty="0" err="1" smtClean="0"/>
              <a:t>passing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through</a:t>
            </a:r>
            <a:r>
              <a:rPr lang="de-DE" sz="1200" i="1" dirty="0" smtClean="0"/>
              <a:t>, </a:t>
            </a:r>
            <a:r>
              <a:rPr lang="de-DE" sz="1200" i="1" dirty="0" err="1" smtClean="0"/>
              <a:t>may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run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passing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by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the</a:t>
            </a:r>
            <a:r>
              <a:rPr lang="de-DE" sz="1200" i="1" dirty="0" smtClean="0"/>
              <a:t> man </a:t>
            </a:r>
            <a:r>
              <a:rPr lang="de-DE" sz="1200" i="1" dirty="0" err="1" smtClean="0"/>
              <a:t>who</a:t>
            </a:r>
            <a:r>
              <a:rPr lang="de-DE" sz="1200" i="1" dirty="0" smtClean="0"/>
              <a:t> lies </a:t>
            </a:r>
            <a:r>
              <a:rPr lang="de-DE" sz="1200" i="1" dirty="0" err="1" smtClean="0"/>
              <a:t>between</a:t>
            </a:r>
            <a:r>
              <a:rPr lang="de-DE" sz="1200" i="1" dirty="0" smtClean="0"/>
              <a:t>; he </a:t>
            </a:r>
            <a:r>
              <a:rPr lang="de-DE" sz="1200" i="1" dirty="0" err="1" smtClean="0"/>
              <a:t>is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one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to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whom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the</a:t>
            </a:r>
            <a:r>
              <a:rPr lang="de-DE" sz="1200" i="1" dirty="0" smtClean="0"/>
              <a:t> man -</a:t>
            </a:r>
            <a:r>
              <a:rPr lang="de-DE" sz="1200" i="1" dirty="0" err="1" smtClean="0"/>
              <a:t>who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drives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the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springbok</a:t>
            </a:r>
            <a:r>
              <a:rPr lang="de-DE" sz="1200" i="1" dirty="0" smtClean="0"/>
              <a:t>- </a:t>
            </a:r>
            <a:r>
              <a:rPr lang="de-DE" sz="1200" i="1" dirty="0" err="1" smtClean="0"/>
              <a:t>intends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the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foremost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to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run</a:t>
            </a:r>
            <a:r>
              <a:rPr lang="de-DE" sz="1200" i="1" dirty="0" smtClean="0"/>
              <a:t>"</a:t>
            </a:r>
            <a:endParaRPr lang="en-GB" sz="1200" i="1" dirty="0"/>
          </a:p>
        </p:txBody>
      </p:sp>
      <p:cxnSp>
        <p:nvCxnSpPr>
          <p:cNvPr id="6" name="Gerade Verbindung 5"/>
          <p:cNvCxnSpPr/>
          <p:nvPr/>
        </p:nvCxnSpPr>
        <p:spPr>
          <a:xfrm>
            <a:off x="7914058" y="4419298"/>
            <a:ext cx="720080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>
            <a:off x="5999532" y="4563314"/>
            <a:ext cx="2621978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6012160" y="4686024"/>
            <a:ext cx="2621978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6024788" y="4820904"/>
            <a:ext cx="2621978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6012160" y="4953044"/>
            <a:ext cx="2621978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6012160" y="5097060"/>
            <a:ext cx="792088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856004" y="6487840"/>
            <a:ext cx="2133600" cy="365125"/>
          </a:xfrm>
        </p:spPr>
        <p:txBody>
          <a:bodyPr/>
          <a:lstStyle/>
          <a:p>
            <a:fld id="{627B5AC4-F76E-498D-ADF7-547A1E0A9027}" type="slidenum">
              <a:rPr lang="en-GB" sz="1400" smtClean="0">
                <a:solidFill>
                  <a:srgbClr val="C96009"/>
                </a:solidFill>
              </a:rPr>
              <a:t>15</a:t>
            </a:fld>
            <a:endParaRPr lang="en-GB" sz="1400" dirty="0">
              <a:solidFill>
                <a:srgbClr val="C960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0" y="916022"/>
            <a:ext cx="9043544" cy="582534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203848" y="54868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/</a:t>
            </a:r>
            <a:r>
              <a:rPr lang="de-DE" dirty="0" err="1" smtClean="0"/>
              <a:t>Uma</a:t>
            </a:r>
            <a:r>
              <a:rPr lang="de-DE" dirty="0" smtClean="0"/>
              <a:t> – </a:t>
            </a:r>
            <a:r>
              <a:rPr lang="de-DE" dirty="0" err="1" smtClean="0"/>
              <a:t>map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his</a:t>
            </a:r>
            <a:r>
              <a:rPr lang="de-DE" dirty="0" smtClean="0"/>
              <a:t> </a:t>
            </a:r>
            <a:r>
              <a:rPr lang="de-DE" dirty="0" err="1" smtClean="0"/>
              <a:t>country</a:t>
            </a:r>
            <a:r>
              <a:rPr lang="de-DE" dirty="0" smtClean="0"/>
              <a:t>?</a:t>
            </a:r>
            <a:endParaRPr lang="en-GB" dirty="0"/>
          </a:p>
        </p:txBody>
      </p:sp>
      <p:sp>
        <p:nvSpPr>
          <p:cNvPr id="4" name="Textfeld 3"/>
          <p:cNvSpPr txBox="1"/>
          <p:nvPr/>
        </p:nvSpPr>
        <p:spPr>
          <a:xfrm>
            <a:off x="1581572" y="116632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 smtClean="0"/>
              <a:t>Maps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large </a:t>
            </a:r>
            <a:r>
              <a:rPr lang="de-DE" sz="2400" dirty="0" err="1" smtClean="0"/>
              <a:t>scale</a:t>
            </a:r>
            <a:endParaRPr lang="en-GB" sz="24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948264" y="6496466"/>
            <a:ext cx="2133600" cy="365125"/>
          </a:xfrm>
        </p:spPr>
        <p:txBody>
          <a:bodyPr/>
          <a:lstStyle/>
          <a:p>
            <a:fld id="{627B5AC4-F76E-498D-ADF7-547A1E0A9027}" type="slidenum">
              <a:rPr lang="en-GB" sz="1400" smtClean="0">
                <a:solidFill>
                  <a:srgbClr val="C96009"/>
                </a:solidFill>
              </a:rPr>
              <a:t>16</a:t>
            </a:fld>
            <a:endParaRPr lang="en-GB" dirty="0">
              <a:solidFill>
                <a:srgbClr val="C960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27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0" y="916022"/>
            <a:ext cx="9043544" cy="582534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203848" y="54868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/</a:t>
            </a:r>
            <a:r>
              <a:rPr lang="de-DE" dirty="0" err="1" smtClean="0"/>
              <a:t>Uma</a:t>
            </a:r>
            <a:r>
              <a:rPr lang="de-DE" dirty="0" smtClean="0"/>
              <a:t> – </a:t>
            </a:r>
            <a:r>
              <a:rPr lang="de-DE" dirty="0" err="1" smtClean="0"/>
              <a:t>map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his</a:t>
            </a:r>
            <a:r>
              <a:rPr lang="de-DE" dirty="0" smtClean="0"/>
              <a:t> </a:t>
            </a:r>
            <a:r>
              <a:rPr lang="de-DE" dirty="0" err="1" smtClean="0"/>
              <a:t>country</a:t>
            </a:r>
            <a:r>
              <a:rPr lang="de-DE" dirty="0" smtClean="0"/>
              <a:t>?</a:t>
            </a:r>
            <a:endParaRPr lang="en-GB" dirty="0"/>
          </a:p>
        </p:txBody>
      </p:sp>
      <p:sp>
        <p:nvSpPr>
          <p:cNvPr id="4" name="Textfeld 3"/>
          <p:cNvSpPr txBox="1"/>
          <p:nvPr/>
        </p:nvSpPr>
        <p:spPr>
          <a:xfrm>
            <a:off x="1581572" y="116632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 smtClean="0"/>
              <a:t>Maps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large </a:t>
            </a:r>
            <a:r>
              <a:rPr lang="de-DE" sz="2400" dirty="0" err="1" smtClean="0"/>
              <a:t>scale</a:t>
            </a:r>
            <a:endParaRPr lang="en-GB" sz="2400" dirty="0"/>
          </a:p>
        </p:txBody>
      </p:sp>
      <p:sp>
        <p:nvSpPr>
          <p:cNvPr id="5" name="Textfeld 4"/>
          <p:cNvSpPr txBox="1"/>
          <p:nvPr/>
        </p:nvSpPr>
        <p:spPr>
          <a:xfrm rot="20467674">
            <a:off x="261603" y="4106021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 smtClean="0">
                <a:solidFill>
                  <a:schemeClr val="accent6">
                    <a:lumMod val="75000"/>
                  </a:schemeClr>
                </a:solidFill>
              </a:rPr>
              <a:t>Place </a:t>
            </a:r>
            <a:r>
              <a:rPr lang="de-DE" sz="1600" i="1" dirty="0" err="1" smtClean="0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de-DE" sz="16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600" i="1" dirty="0" err="1" smtClean="0">
                <a:solidFill>
                  <a:schemeClr val="accent6">
                    <a:lumMod val="75000"/>
                  </a:schemeClr>
                </a:solidFill>
              </a:rPr>
              <a:t>sunsetting</a:t>
            </a:r>
            <a:endParaRPr lang="en-GB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 rot="19623173">
            <a:off x="6158116" y="1573789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 smtClean="0">
                <a:solidFill>
                  <a:schemeClr val="accent6">
                    <a:lumMod val="75000"/>
                  </a:schemeClr>
                </a:solidFill>
              </a:rPr>
              <a:t>Place </a:t>
            </a:r>
            <a:r>
              <a:rPr lang="de-DE" sz="1600" i="1" dirty="0" err="1" smtClean="0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de-DE" sz="16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600" i="1" dirty="0" err="1" smtClean="0">
                <a:solidFill>
                  <a:schemeClr val="accent6">
                    <a:lumMod val="75000"/>
                  </a:schemeClr>
                </a:solidFill>
              </a:rPr>
              <a:t>sun-rising</a:t>
            </a:r>
            <a:endParaRPr lang="en-GB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568033" y="3745607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 smtClean="0">
                <a:solidFill>
                  <a:schemeClr val="accent6">
                    <a:lumMod val="75000"/>
                  </a:schemeClr>
                </a:solidFill>
              </a:rPr>
              <a:t>//</a:t>
            </a:r>
            <a:r>
              <a:rPr lang="de-DE" sz="1600" i="1" dirty="0" err="1" smtClean="0">
                <a:solidFill>
                  <a:schemeClr val="accent6">
                    <a:lumMod val="75000"/>
                  </a:schemeClr>
                </a:solidFill>
              </a:rPr>
              <a:t>nuai</a:t>
            </a:r>
            <a:r>
              <a:rPr lang="de-DE" sz="1600" i="1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de-DE" sz="1600" i="1" dirty="0" err="1" smtClean="0">
                <a:solidFill>
                  <a:schemeClr val="accent6">
                    <a:lumMod val="75000"/>
                  </a:schemeClr>
                </a:solidFill>
              </a:rPr>
              <a:t>moon</a:t>
            </a:r>
            <a:r>
              <a:rPr lang="de-DE" sz="1600" i="1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 rot="16200000">
            <a:off x="7488057" y="3914885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 smtClean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de-DE" sz="1600" i="1" dirty="0" err="1" smtClean="0">
                <a:solidFill>
                  <a:schemeClr val="accent6">
                    <a:lumMod val="75000"/>
                  </a:schemeClr>
                </a:solidFill>
              </a:rPr>
              <a:t>Uma</a:t>
            </a:r>
            <a:r>
              <a:rPr lang="de-DE" sz="1600" i="1" dirty="0" smtClean="0">
                <a:solidFill>
                  <a:schemeClr val="accent6">
                    <a:lumMod val="75000"/>
                  </a:schemeClr>
                </a:solidFill>
              </a:rPr>
              <a:t> !</a:t>
            </a:r>
            <a:r>
              <a:rPr lang="de-DE" sz="1600" i="1" dirty="0" err="1" smtClean="0">
                <a:solidFill>
                  <a:schemeClr val="accent6">
                    <a:lumMod val="75000"/>
                  </a:schemeClr>
                </a:solidFill>
              </a:rPr>
              <a:t>nuerre</a:t>
            </a:r>
            <a:r>
              <a:rPr lang="de-DE" sz="16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de-DE" sz="1400" b="1" i="1" dirty="0" err="1" smtClean="0">
                <a:solidFill>
                  <a:schemeClr val="accent6">
                    <a:lumMod val="50000"/>
                  </a:schemeClr>
                </a:solidFill>
              </a:rPr>
              <a:t>country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931774" y="6484249"/>
            <a:ext cx="2133600" cy="365125"/>
          </a:xfrm>
        </p:spPr>
        <p:txBody>
          <a:bodyPr/>
          <a:lstStyle/>
          <a:p>
            <a:fld id="{627B5AC4-F76E-498D-ADF7-547A1E0A9027}" type="slidenum">
              <a:rPr lang="en-GB" sz="1400" smtClean="0">
                <a:solidFill>
                  <a:srgbClr val="C96009"/>
                </a:solidFill>
              </a:rPr>
              <a:t>17</a:t>
            </a:fld>
            <a:endParaRPr lang="en-GB" dirty="0">
              <a:solidFill>
                <a:srgbClr val="C960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7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" y="260648"/>
            <a:ext cx="9144960" cy="6048672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931012" y="6444044"/>
            <a:ext cx="2133600" cy="365125"/>
          </a:xfrm>
        </p:spPr>
        <p:txBody>
          <a:bodyPr/>
          <a:lstStyle/>
          <a:p>
            <a:fld id="{627B5AC4-F76E-498D-ADF7-547A1E0A9027}" type="slidenum">
              <a:rPr lang="en-GB" sz="1400" smtClean="0">
                <a:solidFill>
                  <a:srgbClr val="C96009"/>
                </a:solidFill>
              </a:rPr>
              <a:t>18</a:t>
            </a:fld>
            <a:endParaRPr lang="en-GB" dirty="0">
              <a:solidFill>
                <a:srgbClr val="C96009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331640" y="6309320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/</a:t>
            </a:r>
            <a:r>
              <a:rPr lang="de-DE" dirty="0" err="1" smtClean="0"/>
              <a:t>Uma</a:t>
            </a:r>
            <a:r>
              <a:rPr lang="de-DE" dirty="0" smtClean="0"/>
              <a:t> –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way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Walvish</a:t>
            </a:r>
            <a:r>
              <a:rPr lang="de-DE" dirty="0" smtClean="0"/>
              <a:t> Bay (on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way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Cape Town)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619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" y="260648"/>
            <a:ext cx="9144960" cy="604867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331640" y="6309320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/</a:t>
            </a:r>
            <a:r>
              <a:rPr lang="de-DE" dirty="0" err="1" smtClean="0"/>
              <a:t>Uma</a:t>
            </a:r>
            <a:r>
              <a:rPr lang="de-DE" dirty="0" smtClean="0"/>
              <a:t> –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way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Walvish</a:t>
            </a:r>
            <a:r>
              <a:rPr lang="de-DE" dirty="0" smtClean="0"/>
              <a:t> Bay (on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way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Cape Town)</a:t>
            </a:r>
            <a:endParaRPr lang="en-GB" dirty="0"/>
          </a:p>
        </p:txBody>
      </p:sp>
      <p:sp>
        <p:nvSpPr>
          <p:cNvPr id="4" name="Textfeld 3"/>
          <p:cNvSpPr txBox="1"/>
          <p:nvPr/>
        </p:nvSpPr>
        <p:spPr>
          <a:xfrm>
            <a:off x="1682507" y="908720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The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great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b="1" i="1" dirty="0" err="1" smtClean="0">
                <a:solidFill>
                  <a:srgbClr val="00B0F0"/>
                </a:solidFill>
              </a:rPr>
              <a:t>water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in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which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large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vessels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were</a:t>
            </a:r>
            <a:endParaRPr lang="en-GB" sz="12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 rot="21372939">
            <a:off x="2918411" y="3986912"/>
            <a:ext cx="6005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The </a:t>
            </a:r>
            <a:r>
              <a:rPr lang="de-DE" sz="1200" b="1" i="1" dirty="0" err="1" smtClean="0"/>
              <a:t>track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wagon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by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which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boys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(/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Uma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&amp; Da)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came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to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Walvish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Bay</a:t>
            </a:r>
            <a:endParaRPr lang="en-GB" sz="12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 rot="21429206">
            <a:off x="2633241" y="5574278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//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gu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tsema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[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the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little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1200" b="1" dirty="0" err="1" smtClean="0">
                <a:solidFill>
                  <a:srgbClr val="00B0F0"/>
                </a:solidFill>
                <a:latin typeface="Arial Narrow" panose="020B0606020202030204" pitchFamily="34" charset="0"/>
              </a:rPr>
              <a:t>water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]</a:t>
            </a:r>
            <a:endParaRPr lang="en-GB" sz="12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949026" y="6448251"/>
            <a:ext cx="2133600" cy="365125"/>
          </a:xfrm>
        </p:spPr>
        <p:txBody>
          <a:bodyPr/>
          <a:lstStyle/>
          <a:p>
            <a:fld id="{627B5AC4-F76E-498D-ADF7-547A1E0A9027}" type="slidenum">
              <a:rPr lang="en-GB" sz="1400" smtClean="0">
                <a:solidFill>
                  <a:srgbClr val="C96009"/>
                </a:solidFill>
              </a:rPr>
              <a:t>19</a:t>
            </a:fld>
            <a:endParaRPr lang="en-GB" sz="1400" dirty="0">
              <a:solidFill>
                <a:srgbClr val="C960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7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836712" y="0"/>
            <a:ext cx="8229600" cy="1143000"/>
          </a:xfrm>
        </p:spPr>
        <p:txBody>
          <a:bodyPr>
            <a:normAutofit/>
          </a:bodyPr>
          <a:lstStyle/>
          <a:p>
            <a:r>
              <a:rPr lang="de-DE" sz="3600" dirty="0" smtClean="0"/>
              <a:t>Background </a:t>
            </a:r>
            <a:r>
              <a:rPr lang="de-DE" sz="3600" dirty="0" err="1" smtClean="0"/>
              <a:t>and</a:t>
            </a:r>
            <a:r>
              <a:rPr lang="de-DE" sz="3600" dirty="0" smtClean="0"/>
              <a:t> </a:t>
            </a:r>
            <a:r>
              <a:rPr lang="de-DE" sz="3600" dirty="0" err="1" smtClean="0"/>
              <a:t>setting</a:t>
            </a:r>
            <a:endParaRPr lang="en-GB" sz="36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3992880" cy="2956560"/>
          </a:xfrm>
        </p:spPr>
      </p:pic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221088"/>
            <a:ext cx="2926080" cy="2584704"/>
          </a:xfrm>
        </p:spPr>
      </p:pic>
      <p:sp>
        <p:nvSpPr>
          <p:cNvPr id="7" name="Textfeld 6"/>
          <p:cNvSpPr txBox="1"/>
          <p:nvPr/>
        </p:nvSpPr>
        <p:spPr>
          <a:xfrm>
            <a:off x="62130" y="4078056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Bleek at </a:t>
            </a:r>
            <a:r>
              <a:rPr lang="de-DE" sz="1600" dirty="0" err="1" smtClean="0"/>
              <a:t>his</a:t>
            </a:r>
            <a:r>
              <a:rPr lang="de-DE" sz="1600" dirty="0" smtClean="0"/>
              <a:t> </a:t>
            </a:r>
            <a:r>
              <a:rPr lang="de-DE" sz="1600" dirty="0" err="1" smtClean="0"/>
              <a:t>house</a:t>
            </a:r>
            <a:r>
              <a:rPr lang="de-DE" sz="1600" dirty="0" smtClean="0"/>
              <a:t> in </a:t>
            </a:r>
            <a:r>
              <a:rPr lang="de-DE" sz="1600" dirty="0" err="1" smtClean="0"/>
              <a:t>Mowbray</a:t>
            </a:r>
            <a:r>
              <a:rPr lang="de-DE" sz="1600" dirty="0" smtClean="0"/>
              <a:t> </a:t>
            </a:r>
            <a:r>
              <a:rPr lang="de-DE" sz="1600" dirty="0" err="1" smtClean="0"/>
              <a:t>near</a:t>
            </a:r>
            <a:r>
              <a:rPr lang="de-DE" sz="1600" dirty="0" smtClean="0"/>
              <a:t> Cape Town</a:t>
            </a:r>
            <a:endParaRPr lang="en-GB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4860032" y="322198"/>
            <a:ext cx="410445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b="1" dirty="0" err="1" smtClean="0"/>
              <a:t>Linguists</a:t>
            </a:r>
            <a:r>
              <a:rPr lang="de-DE" b="1" dirty="0" smtClean="0"/>
              <a:t> Wilhelm Bleek </a:t>
            </a:r>
            <a:r>
              <a:rPr lang="de-DE" b="1" dirty="0" err="1" smtClean="0"/>
              <a:t>and</a:t>
            </a:r>
            <a:r>
              <a:rPr lang="de-DE" b="1" dirty="0" smtClean="0"/>
              <a:t> Lucy Lloyd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Collection </a:t>
            </a:r>
            <a:r>
              <a:rPr lang="de-DE" dirty="0" err="1" smtClean="0"/>
              <a:t>of</a:t>
            </a:r>
            <a:r>
              <a:rPr lang="de-DE" dirty="0" smtClean="0"/>
              <a:t> oral </a:t>
            </a:r>
            <a:r>
              <a:rPr lang="de-DE" dirty="0" err="1" smtClean="0"/>
              <a:t>traditions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Southern African /</a:t>
            </a:r>
            <a:r>
              <a:rPr lang="de-DE" dirty="0" err="1" smtClean="0"/>
              <a:t>Xam</a:t>
            </a:r>
            <a:r>
              <a:rPr lang="de-DE" dirty="0" smtClean="0"/>
              <a:t> </a:t>
            </a:r>
            <a:r>
              <a:rPr lang="de-DE" dirty="0" err="1" smtClean="0"/>
              <a:t>hunter-gatherers</a:t>
            </a:r>
            <a:r>
              <a:rPr lang="de-DE" dirty="0" smtClean="0"/>
              <a:t>, 1870s-1880s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 err="1" smtClean="0"/>
              <a:t>Older</a:t>
            </a:r>
            <a:r>
              <a:rPr lang="de-DE" dirty="0" smtClean="0"/>
              <a:t> </a:t>
            </a:r>
            <a:r>
              <a:rPr lang="de-DE" dirty="0" err="1" smtClean="0"/>
              <a:t>informants</a:t>
            </a:r>
            <a:r>
              <a:rPr lang="de-DE" dirty="0" smtClean="0"/>
              <a:t>, /</a:t>
            </a:r>
            <a:r>
              <a:rPr lang="de-DE" dirty="0" err="1" smtClean="0"/>
              <a:t>Xam</a:t>
            </a:r>
            <a:r>
              <a:rPr lang="de-DE" dirty="0" smtClean="0"/>
              <a:t>: (</a:t>
            </a:r>
            <a:r>
              <a:rPr lang="de-DE" dirty="0" err="1" smtClean="0"/>
              <a:t>former</a:t>
            </a:r>
            <a:r>
              <a:rPr lang="de-DE" dirty="0" smtClean="0"/>
              <a:t>) </a:t>
            </a:r>
            <a:r>
              <a:rPr lang="de-DE" dirty="0" err="1" smtClean="0"/>
              <a:t>prisoners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Brakwater</a:t>
            </a:r>
            <a:r>
              <a:rPr lang="de-DE" dirty="0" smtClean="0"/>
              <a:t> </a:t>
            </a:r>
            <a:r>
              <a:rPr lang="de-DE" dirty="0" err="1" smtClean="0"/>
              <a:t>prison</a:t>
            </a:r>
            <a:endParaRPr lang="de-DE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Younger </a:t>
            </a:r>
            <a:r>
              <a:rPr lang="de-DE" dirty="0" err="1" smtClean="0"/>
              <a:t>informants</a:t>
            </a:r>
            <a:r>
              <a:rPr lang="de-DE" dirty="0" smtClean="0"/>
              <a:t>, !</a:t>
            </a:r>
            <a:r>
              <a:rPr lang="de-DE" dirty="0" err="1" smtClean="0"/>
              <a:t>Xun</a:t>
            </a:r>
            <a:r>
              <a:rPr lang="de-DE" dirty="0" smtClean="0"/>
              <a:t> (!Kung): </a:t>
            </a:r>
            <a:r>
              <a:rPr lang="de-DE" dirty="0" err="1" smtClean="0"/>
              <a:t>youth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young</a:t>
            </a:r>
            <a:r>
              <a:rPr lang="de-DE" dirty="0" smtClean="0"/>
              <a:t> </a:t>
            </a:r>
            <a:r>
              <a:rPr lang="de-DE" dirty="0" err="1" smtClean="0"/>
              <a:t>boys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Angola/Namibia </a:t>
            </a:r>
            <a:r>
              <a:rPr lang="de-DE" dirty="0" err="1" smtClean="0"/>
              <a:t>border</a:t>
            </a:r>
            <a:r>
              <a:rPr lang="de-DE" dirty="0" smtClean="0"/>
              <a:t> </a:t>
            </a:r>
            <a:r>
              <a:rPr lang="de-DE" dirty="0" err="1" smtClean="0"/>
              <a:t>area</a:t>
            </a:r>
            <a:r>
              <a:rPr lang="de-DE" dirty="0" smtClean="0"/>
              <a:t>; </a:t>
            </a:r>
            <a:r>
              <a:rPr lang="de-DE" dirty="0" err="1" smtClean="0"/>
              <a:t>under</a:t>
            </a:r>
            <a:r>
              <a:rPr lang="de-DE" dirty="0" smtClean="0"/>
              <a:t> </a:t>
            </a:r>
            <a:r>
              <a:rPr lang="de-DE" dirty="0" err="1" smtClean="0"/>
              <a:t>custody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unknown</a:t>
            </a:r>
            <a:r>
              <a:rPr lang="de-DE" dirty="0" smtClean="0"/>
              <a:t> </a:t>
            </a:r>
            <a:r>
              <a:rPr lang="de-DE" dirty="0" err="1" smtClean="0"/>
              <a:t>reason</a:t>
            </a:r>
            <a:endParaRPr lang="de-DE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 err="1" smtClean="0"/>
              <a:t>Staying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Bleek </a:t>
            </a:r>
            <a:r>
              <a:rPr lang="de-DE" dirty="0" err="1" smtClean="0"/>
              <a:t>family's</a:t>
            </a:r>
            <a:r>
              <a:rPr lang="de-DE" dirty="0" smtClean="0"/>
              <a:t> </a:t>
            </a:r>
            <a:r>
              <a:rPr lang="de-DE" dirty="0" err="1" smtClean="0"/>
              <a:t>house</a:t>
            </a:r>
            <a:endParaRPr lang="en-GB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56"/>
          <a:stretch/>
        </p:blipFill>
        <p:spPr>
          <a:xfrm>
            <a:off x="4932040" y="4203238"/>
            <a:ext cx="3744416" cy="263733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148064" y="6453336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</a:rPr>
              <a:t>Playing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</a:rPr>
              <a:t> in 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</a:rPr>
              <a:t>garden</a:t>
            </a:r>
            <a:endParaRPr lang="en-GB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902896" y="6376243"/>
            <a:ext cx="2133600" cy="365125"/>
          </a:xfrm>
        </p:spPr>
        <p:txBody>
          <a:bodyPr/>
          <a:lstStyle/>
          <a:p>
            <a:fld id="{627B5AC4-F76E-498D-ADF7-547A1E0A9027}" type="slidenum">
              <a:rPr lang="en-GB" smtClean="0">
                <a:solidFill>
                  <a:srgbClr val="C96009"/>
                </a:solidFill>
              </a:rPr>
              <a:t>2</a:t>
            </a:fld>
            <a:endParaRPr lang="en-GB" dirty="0">
              <a:solidFill>
                <a:srgbClr val="C96009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169858" y="6631856"/>
            <a:ext cx="9361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Died</a:t>
            </a:r>
            <a:r>
              <a:rPr lang="de-DE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1875</a:t>
            </a:r>
            <a:endParaRPr lang="en-GB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301220" y="6522344"/>
            <a:ext cx="9361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Died</a:t>
            </a:r>
            <a:r>
              <a:rPr lang="de-DE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1914</a:t>
            </a:r>
            <a:endParaRPr lang="en-GB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88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4" y="548680"/>
            <a:ext cx="9170568" cy="604867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267744" y="116632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/>
              <a:t>/</a:t>
            </a:r>
            <a:r>
              <a:rPr lang="de-DE" sz="2400" dirty="0" err="1" smtClean="0"/>
              <a:t>Uma</a:t>
            </a:r>
            <a:r>
              <a:rPr lang="de-DE" sz="2400" dirty="0" smtClean="0"/>
              <a:t> – </a:t>
            </a:r>
            <a:r>
              <a:rPr lang="de-DE" sz="2400" dirty="0" err="1" smtClean="0"/>
              <a:t>map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home</a:t>
            </a:r>
            <a:r>
              <a:rPr lang="de-DE" sz="2400" dirty="0" smtClean="0"/>
              <a:t> </a:t>
            </a:r>
            <a:r>
              <a:rPr lang="de-DE" sz="2400" dirty="0" err="1" smtClean="0"/>
              <a:t>region</a:t>
            </a:r>
            <a:endParaRPr lang="en-GB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928774" y="6468493"/>
            <a:ext cx="2133600" cy="365125"/>
          </a:xfrm>
        </p:spPr>
        <p:txBody>
          <a:bodyPr/>
          <a:lstStyle/>
          <a:p>
            <a:fld id="{627B5AC4-F76E-498D-ADF7-547A1E0A9027}" type="slidenum">
              <a:rPr lang="en-GB" sz="1400" smtClean="0">
                <a:solidFill>
                  <a:srgbClr val="C96009"/>
                </a:solidFill>
              </a:rPr>
              <a:t>20</a:t>
            </a:fld>
            <a:endParaRPr lang="en-GB" dirty="0">
              <a:solidFill>
                <a:srgbClr val="C960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78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548680"/>
            <a:ext cx="9170568" cy="604867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267744" y="116632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/>
              <a:t>/</a:t>
            </a:r>
            <a:r>
              <a:rPr lang="de-DE" sz="2400" dirty="0" err="1" smtClean="0"/>
              <a:t>Uma</a:t>
            </a:r>
            <a:r>
              <a:rPr lang="de-DE" sz="2400" dirty="0" smtClean="0"/>
              <a:t> – </a:t>
            </a:r>
            <a:r>
              <a:rPr lang="de-DE" sz="2400" dirty="0" err="1" smtClean="0"/>
              <a:t>map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home</a:t>
            </a:r>
            <a:r>
              <a:rPr lang="de-DE" sz="2400" dirty="0" smtClean="0"/>
              <a:t> </a:t>
            </a:r>
            <a:r>
              <a:rPr lang="de-DE" sz="2400" dirty="0" err="1" smtClean="0"/>
              <a:t>region</a:t>
            </a:r>
            <a:endParaRPr lang="en-GB" sz="2400" dirty="0"/>
          </a:p>
        </p:txBody>
      </p:sp>
      <p:sp>
        <p:nvSpPr>
          <p:cNvPr id="4" name="Textfeld 3"/>
          <p:cNvSpPr txBox="1"/>
          <p:nvPr/>
        </p:nvSpPr>
        <p:spPr>
          <a:xfrm rot="16200000">
            <a:off x="60758" y="3835787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 err="1" smtClean="0">
                <a:solidFill>
                  <a:schemeClr val="accent6">
                    <a:lumMod val="75000"/>
                  </a:schemeClr>
                </a:solidFill>
              </a:rPr>
              <a:t>Dama</a:t>
            </a:r>
            <a:r>
              <a:rPr lang="de-DE" sz="16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600" b="1" i="1" dirty="0" err="1" smtClean="0">
                <a:solidFill>
                  <a:schemeClr val="accent6">
                    <a:lumMod val="50000"/>
                  </a:schemeClr>
                </a:solidFill>
              </a:rPr>
              <a:t>country</a:t>
            </a:r>
            <a:endParaRPr lang="en-GB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 rot="336141">
            <a:off x="3192137" y="1870424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 err="1" smtClean="0">
                <a:solidFill>
                  <a:schemeClr val="accent6">
                    <a:lumMod val="75000"/>
                  </a:schemeClr>
                </a:solidFill>
              </a:rPr>
              <a:t>Makoba</a:t>
            </a:r>
            <a:r>
              <a:rPr lang="de-DE" sz="16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600" b="1" i="1" dirty="0" err="1" smtClean="0">
                <a:solidFill>
                  <a:schemeClr val="accent6">
                    <a:lumMod val="50000"/>
                  </a:schemeClr>
                </a:solidFill>
              </a:rPr>
              <a:t>country</a:t>
            </a:r>
            <a:endParaRPr lang="en-GB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 rot="4196928">
            <a:off x="7057848" y="5014625"/>
            <a:ext cx="2999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 smtClean="0">
                <a:solidFill>
                  <a:schemeClr val="accent6">
                    <a:lumMod val="75000"/>
                  </a:schemeClr>
                </a:solidFill>
              </a:rPr>
              <a:t>/Ka-</a:t>
            </a:r>
            <a:r>
              <a:rPr lang="de-DE" sz="1600" i="1" dirty="0" err="1" smtClean="0">
                <a:solidFill>
                  <a:schemeClr val="accent6">
                    <a:lumMod val="75000"/>
                  </a:schemeClr>
                </a:solidFill>
              </a:rPr>
              <a:t>saba</a:t>
            </a:r>
            <a:r>
              <a:rPr lang="de-DE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</a:rPr>
              <a:t>(a </a:t>
            </a:r>
            <a:r>
              <a:rPr lang="de-DE" sz="1200" b="1" dirty="0" err="1" smtClean="0">
                <a:solidFill>
                  <a:srgbClr val="00B0F0"/>
                </a:solidFill>
              </a:rPr>
              <a:t>water</a:t>
            </a:r>
            <a:r>
              <a:rPr lang="de-DE" sz="1200" b="1" dirty="0" smtClean="0">
                <a:solidFill>
                  <a:srgbClr val="00B0F0"/>
                </a:solidFill>
              </a:rPr>
              <a:t> </a:t>
            </a:r>
            <a:r>
              <a:rPr lang="de-DE" sz="1200" b="1" dirty="0" err="1" smtClean="0">
                <a:solidFill>
                  <a:srgbClr val="00B0F0"/>
                </a:solidFill>
              </a:rPr>
              <a:t>source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</a:rPr>
              <a:t> in !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</a:rPr>
              <a:t>Xun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</a:rPr>
              <a:t>country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427984" y="5445224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 smtClean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de-DE" sz="1600" i="1" dirty="0" err="1" smtClean="0">
                <a:solidFill>
                  <a:schemeClr val="accent6">
                    <a:lumMod val="75000"/>
                  </a:schemeClr>
                </a:solidFill>
              </a:rPr>
              <a:t>Uma's</a:t>
            </a:r>
            <a:r>
              <a:rPr lang="de-DE" sz="16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600" b="1" i="1" dirty="0" err="1" smtClean="0">
                <a:solidFill>
                  <a:schemeClr val="accent6">
                    <a:lumMod val="50000"/>
                  </a:schemeClr>
                </a:solidFill>
              </a:rPr>
              <a:t>country</a:t>
            </a:r>
            <a:endParaRPr lang="en-GB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 rot="18793837">
            <a:off x="7313148" y="1621429"/>
            <a:ext cx="1391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 err="1" smtClean="0">
                <a:solidFill>
                  <a:schemeClr val="accent6">
                    <a:lumMod val="75000"/>
                  </a:schemeClr>
                </a:solidFill>
              </a:rPr>
              <a:t>Zau-</a:t>
            </a:r>
            <a:r>
              <a:rPr lang="de-DE" sz="1600" i="1" dirty="0" err="1" smtClean="0">
                <a:solidFill>
                  <a:srgbClr val="00B050"/>
                </a:solidFill>
              </a:rPr>
              <a:t>tree</a:t>
            </a:r>
            <a:r>
              <a:rPr lang="de-DE" sz="16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broken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of</a:t>
            </a:r>
            <a:r>
              <a:rPr lang="de-DE" sz="1200" i="1" dirty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by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an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elephant</a:t>
            </a:r>
            <a:endParaRPr lang="en-GB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732240" y="6520259"/>
            <a:ext cx="2133600" cy="365125"/>
          </a:xfrm>
        </p:spPr>
        <p:txBody>
          <a:bodyPr/>
          <a:lstStyle/>
          <a:p>
            <a:fld id="{627B5AC4-F76E-498D-ADF7-547A1E0A9027}" type="slidenum">
              <a:rPr lang="en-GB" sz="1400" smtClean="0">
                <a:solidFill>
                  <a:srgbClr val="C96009"/>
                </a:solidFill>
              </a:rPr>
              <a:t>21</a:t>
            </a:fld>
            <a:endParaRPr lang="en-GB" sz="1400" dirty="0">
              <a:solidFill>
                <a:srgbClr val="C960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95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84" y="18994"/>
            <a:ext cx="8386354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547664" y="508518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Tamme</a:t>
            </a:r>
            <a:r>
              <a:rPr lang="de-DE" dirty="0" smtClean="0"/>
              <a:t> – </a:t>
            </a:r>
            <a:r>
              <a:rPr lang="de-DE" dirty="0" err="1" smtClean="0"/>
              <a:t>map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home</a:t>
            </a:r>
            <a:r>
              <a:rPr lang="de-DE" dirty="0" smtClean="0"/>
              <a:t> </a:t>
            </a:r>
            <a:r>
              <a:rPr lang="de-DE" dirty="0" err="1" smtClean="0"/>
              <a:t>region</a:t>
            </a:r>
            <a:endParaRPr lang="en-GB" dirty="0"/>
          </a:p>
        </p:txBody>
      </p:sp>
      <p:sp>
        <p:nvSpPr>
          <p:cNvPr id="4" name="Textfeld 3"/>
          <p:cNvSpPr txBox="1"/>
          <p:nvPr/>
        </p:nvSpPr>
        <p:spPr>
          <a:xfrm>
            <a:off x="-252536" y="1899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Detailed</a:t>
            </a:r>
            <a:r>
              <a:rPr lang="de-DE" dirty="0" smtClean="0"/>
              <a:t> </a:t>
            </a:r>
            <a:r>
              <a:rPr lang="de-DE" dirty="0" err="1" smtClean="0"/>
              <a:t>Maps</a:t>
            </a:r>
            <a:r>
              <a:rPr lang="de-DE" dirty="0" smtClean="0"/>
              <a:t> – large </a:t>
            </a:r>
            <a:r>
              <a:rPr lang="de-DE" dirty="0" err="1" smtClean="0"/>
              <a:t>scale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948264" y="6448251"/>
            <a:ext cx="2133600" cy="365125"/>
          </a:xfrm>
        </p:spPr>
        <p:txBody>
          <a:bodyPr/>
          <a:lstStyle/>
          <a:p>
            <a:fld id="{627B5AC4-F76E-498D-ADF7-547A1E0A9027}" type="slidenum">
              <a:rPr lang="en-GB" sz="1400" smtClean="0">
                <a:solidFill>
                  <a:srgbClr val="C96009"/>
                </a:solidFill>
              </a:rPr>
              <a:t>22</a:t>
            </a:fld>
            <a:endParaRPr lang="en-GB" dirty="0">
              <a:solidFill>
                <a:srgbClr val="C960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92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/>
          <p:cNvGrpSpPr/>
          <p:nvPr/>
        </p:nvGrpSpPr>
        <p:grpSpPr>
          <a:xfrm>
            <a:off x="527372" y="-99392"/>
            <a:ext cx="9229203" cy="6679114"/>
            <a:chOff x="359084" y="18994"/>
            <a:chExt cx="9397492" cy="6922878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084" y="18994"/>
              <a:ext cx="8386354" cy="6858000"/>
            </a:xfrm>
            <a:prstGeom prst="rect">
              <a:avLst/>
            </a:prstGeom>
          </p:spPr>
        </p:pic>
        <p:sp>
          <p:nvSpPr>
            <p:cNvPr id="5" name="Textfeld 4"/>
            <p:cNvSpPr txBox="1"/>
            <p:nvPr/>
          </p:nvSpPr>
          <p:spPr>
            <a:xfrm rot="21333313">
              <a:off x="5004048" y="1367980"/>
              <a:ext cx="2304256" cy="478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i="1" dirty="0" err="1" smtClean="0">
                  <a:solidFill>
                    <a:schemeClr val="accent6">
                      <a:lumMod val="75000"/>
                    </a:schemeClr>
                  </a:solidFill>
                </a:rPr>
                <a:t>Biriko</a:t>
              </a:r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200" i="1" dirty="0" err="1" smtClean="0">
                  <a:solidFill>
                    <a:schemeClr val="accent6">
                      <a:lumMod val="75000"/>
                    </a:schemeClr>
                  </a:solidFill>
                </a:rPr>
                <a:t>kxau</a:t>
              </a:r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</a:p>
            <a:p>
              <a:r>
                <a:rPr lang="de-DE" sz="1200" dirty="0" smtClean="0">
                  <a:solidFill>
                    <a:schemeClr val="accent6">
                      <a:lumMod val="75000"/>
                    </a:schemeClr>
                  </a:solidFill>
                  <a:latin typeface="Arial Narrow" panose="020B0606020202030204" pitchFamily="34" charset="0"/>
                </a:rPr>
                <a:t>[</a:t>
              </a:r>
              <a:r>
                <a:rPr lang="de-DE" sz="1200" b="1" dirty="0" smtClean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!</a:t>
              </a:r>
              <a:r>
                <a:rPr lang="de-DE" sz="1200" b="1" dirty="0" err="1" smtClean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Xun</a:t>
              </a:r>
              <a:r>
                <a:rPr lang="de-DE" sz="1200" dirty="0" smtClean="0">
                  <a:solidFill>
                    <a:schemeClr val="accent6">
                      <a:lumMod val="7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1200" dirty="0" err="1" smtClean="0">
                  <a:solidFill>
                    <a:schemeClr val="accent6">
                      <a:lumMod val="75000"/>
                    </a:schemeClr>
                  </a:solidFill>
                  <a:latin typeface="Arial Narrow" panose="020B0606020202030204" pitchFamily="34" charset="0"/>
                </a:rPr>
                <a:t>speaking</a:t>
              </a:r>
              <a:r>
                <a:rPr lang="de-DE" sz="1200" dirty="0" smtClean="0">
                  <a:solidFill>
                    <a:schemeClr val="accent6">
                      <a:lumMod val="7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1200" dirty="0" err="1" smtClean="0">
                  <a:solidFill>
                    <a:schemeClr val="accent6">
                      <a:lumMod val="75000"/>
                    </a:schemeClr>
                  </a:solidFill>
                  <a:latin typeface="Arial Narrow" panose="020B0606020202030204" pitchFamily="34" charset="0"/>
                </a:rPr>
                <a:t>group</a:t>
              </a:r>
              <a:r>
                <a:rPr lang="de-DE" sz="1200" dirty="0" smtClean="0">
                  <a:solidFill>
                    <a:schemeClr val="accent6">
                      <a:lumMod val="75000"/>
                    </a:schemeClr>
                  </a:solidFill>
                  <a:latin typeface="Arial Narrow" panose="020B0606020202030204" pitchFamily="34" charset="0"/>
                </a:rPr>
                <a:t>]</a:t>
              </a:r>
              <a:endParaRPr lang="en-GB" sz="12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1047082" y="1772816"/>
              <a:ext cx="1004638" cy="478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</a:rPr>
                <a:t>/</a:t>
              </a:r>
              <a:r>
                <a:rPr lang="de-DE" sz="1200" i="1" dirty="0" err="1" smtClean="0">
                  <a:solidFill>
                    <a:schemeClr val="accent6">
                      <a:lumMod val="75000"/>
                    </a:schemeClr>
                  </a:solidFill>
                </a:rPr>
                <a:t>Nani</a:t>
              </a:r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</a:p>
            <a:p>
              <a:r>
                <a:rPr lang="de-DE" sz="1200" dirty="0" smtClean="0">
                  <a:solidFill>
                    <a:schemeClr val="accent6">
                      <a:lumMod val="75000"/>
                    </a:schemeClr>
                  </a:solidFill>
                  <a:latin typeface="Arial Narrow" panose="020B0606020202030204" pitchFamily="34" charset="0"/>
                </a:rPr>
                <a:t>[</a:t>
              </a:r>
              <a:r>
                <a:rPr lang="de-DE" sz="1200" b="1" dirty="0" err="1" smtClean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Chokwe</a:t>
              </a:r>
              <a:r>
                <a:rPr lang="de-DE" sz="1200" dirty="0" smtClean="0">
                  <a:solidFill>
                    <a:schemeClr val="accent6">
                      <a:lumMod val="75000"/>
                    </a:schemeClr>
                  </a:solidFill>
                  <a:latin typeface="Arial Narrow" panose="020B0606020202030204" pitchFamily="34" charset="0"/>
                </a:rPr>
                <a:t>]</a:t>
              </a:r>
              <a:endParaRPr lang="en-GB" sz="12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7452320" y="1012434"/>
              <a:ext cx="2304256" cy="478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</a:rPr>
                <a:t>       /Na</a:t>
              </a:r>
            </a:p>
            <a:p>
              <a:r>
                <a:rPr lang="de-DE" sz="1200" dirty="0">
                  <a:solidFill>
                    <a:schemeClr val="accent6">
                      <a:lumMod val="75000"/>
                    </a:schemeClr>
                  </a:solidFill>
                  <a:latin typeface="Arial Narrow" panose="020B0606020202030204" pitchFamily="34" charset="0"/>
                </a:rPr>
                <a:t>[</a:t>
              </a:r>
              <a:r>
                <a:rPr lang="de-DE" sz="1200" b="1" dirty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!</a:t>
              </a:r>
              <a:r>
                <a:rPr lang="de-DE" sz="1200" b="1" dirty="0" err="1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Xun</a:t>
              </a:r>
              <a:r>
                <a:rPr lang="de-DE" sz="1200" dirty="0">
                  <a:solidFill>
                    <a:schemeClr val="accent6">
                      <a:lumMod val="7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1200" dirty="0" err="1">
                  <a:solidFill>
                    <a:schemeClr val="accent6">
                      <a:lumMod val="75000"/>
                    </a:schemeClr>
                  </a:solidFill>
                  <a:latin typeface="Arial Narrow" panose="020B0606020202030204" pitchFamily="34" charset="0"/>
                </a:rPr>
                <a:t>speaking</a:t>
              </a:r>
              <a:r>
                <a:rPr lang="de-DE" sz="1200" dirty="0">
                  <a:solidFill>
                    <a:schemeClr val="accent6">
                      <a:lumMod val="7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1200" dirty="0" err="1">
                  <a:solidFill>
                    <a:schemeClr val="accent6">
                      <a:lumMod val="75000"/>
                    </a:schemeClr>
                  </a:solidFill>
                  <a:latin typeface="Arial Narrow" panose="020B0606020202030204" pitchFamily="34" charset="0"/>
                </a:rPr>
                <a:t>group</a:t>
              </a:r>
              <a:r>
                <a:rPr lang="de-DE" sz="1200" dirty="0">
                  <a:solidFill>
                    <a:schemeClr val="accent6">
                      <a:lumMod val="75000"/>
                    </a:schemeClr>
                  </a:solidFill>
                  <a:latin typeface="Arial Narrow" panose="020B0606020202030204" pitchFamily="34" charset="0"/>
                </a:rPr>
                <a:t>]</a:t>
              </a:r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endParaRPr lang="en-GB" sz="1200" i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 rot="719902">
              <a:off x="1760066" y="4278614"/>
              <a:ext cx="2304256" cy="28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</a:rPr>
                <a:t>a </a:t>
              </a:r>
              <a:r>
                <a:rPr lang="de-DE" sz="1200" b="1" i="1" dirty="0" err="1" smtClean="0">
                  <a:solidFill>
                    <a:srgbClr val="00B0F0"/>
                  </a:solidFill>
                </a:rPr>
                <a:t>river</a:t>
              </a:r>
              <a:endParaRPr lang="en-GB" sz="1200" b="1" dirty="0">
                <a:solidFill>
                  <a:srgbClr val="00B0F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3419872" y="3152001"/>
              <a:ext cx="2304256" cy="28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</a:rPr>
                <a:t>A. </a:t>
              </a:r>
              <a:r>
                <a:rPr lang="de-DE" sz="1200" i="1" dirty="0" err="1" smtClean="0">
                  <a:solidFill>
                    <a:schemeClr val="accent6">
                      <a:lumMod val="75000"/>
                    </a:schemeClr>
                  </a:solidFill>
                </a:rPr>
                <a:t>Makoba</a:t>
              </a:r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200" b="1" i="1" dirty="0" err="1" smtClean="0">
                  <a:solidFill>
                    <a:schemeClr val="accent6">
                      <a:lumMod val="50000"/>
                    </a:schemeClr>
                  </a:solidFill>
                </a:rPr>
                <a:t>country</a:t>
              </a:r>
              <a:endParaRPr lang="en-GB" sz="12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6170601" y="3430741"/>
              <a:ext cx="2304256" cy="66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</a:rPr>
                <a:t>The </a:t>
              </a:r>
              <a:r>
                <a:rPr lang="de-DE" sz="1200" b="1" i="1" dirty="0" err="1" smtClean="0">
                  <a:solidFill>
                    <a:srgbClr val="00B0F0"/>
                  </a:solidFill>
                </a:rPr>
                <a:t>river</a:t>
              </a:r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200" i="1" dirty="0" err="1" smtClean="0">
                  <a:solidFill>
                    <a:schemeClr val="accent6">
                      <a:lumMod val="75000"/>
                    </a:schemeClr>
                  </a:solidFill>
                </a:rPr>
                <a:t>here</a:t>
              </a:r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200" i="1" dirty="0" err="1" smtClean="0">
                  <a:solidFill>
                    <a:schemeClr val="accent6">
                      <a:lumMod val="75000"/>
                    </a:schemeClr>
                  </a:solidFill>
                </a:rPr>
                <a:t>is</a:t>
              </a:r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200" i="1" dirty="0" err="1" smtClean="0">
                  <a:solidFill>
                    <a:schemeClr val="accent6">
                      <a:lumMod val="75000"/>
                    </a:schemeClr>
                  </a:solidFill>
                </a:rPr>
                <a:t>said</a:t>
              </a:r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200" i="1" dirty="0" err="1" smtClean="0">
                  <a:solidFill>
                    <a:schemeClr val="accent6">
                      <a:lumMod val="75000"/>
                    </a:schemeClr>
                  </a:solidFill>
                </a:rPr>
                <a:t>to</a:t>
              </a:r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200" i="1" dirty="0" err="1" smtClean="0">
                  <a:solidFill>
                    <a:schemeClr val="accent6">
                      <a:lumMod val="75000"/>
                    </a:schemeClr>
                  </a:solidFill>
                </a:rPr>
                <a:t>be</a:t>
              </a:r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200" i="1" dirty="0" err="1" smtClean="0">
                  <a:solidFill>
                    <a:schemeClr val="accent6">
                      <a:lumMod val="75000"/>
                    </a:schemeClr>
                  </a:solidFill>
                </a:rPr>
                <a:t>called</a:t>
              </a:r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200" i="1" dirty="0" err="1" smtClean="0">
                  <a:solidFill>
                    <a:schemeClr val="accent6">
                      <a:lumMod val="75000"/>
                    </a:schemeClr>
                  </a:solidFill>
                </a:rPr>
                <a:t>by</a:t>
              </a:r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200" i="1" dirty="0" err="1" smtClean="0">
                  <a:solidFill>
                    <a:schemeClr val="accent6">
                      <a:lumMod val="75000"/>
                    </a:schemeClr>
                  </a:solidFill>
                </a:rPr>
                <a:t>themselves</a:t>
              </a:r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200" i="1" dirty="0" err="1" smtClean="0">
                  <a:solidFill>
                    <a:schemeClr val="accent6">
                      <a:lumMod val="75000"/>
                    </a:schemeClr>
                  </a:solidFill>
                </a:rPr>
                <a:t>Shonongo</a:t>
              </a:r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</a:rPr>
                <a:t>, </a:t>
              </a:r>
              <a:r>
                <a:rPr lang="de-DE" sz="1200" i="1" dirty="0" err="1" smtClean="0">
                  <a:solidFill>
                    <a:schemeClr val="accent6">
                      <a:lumMod val="75000"/>
                    </a:schemeClr>
                  </a:solidFill>
                </a:rPr>
                <a:t>and</a:t>
              </a:r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200" i="1" dirty="0" err="1" smtClean="0">
                  <a:solidFill>
                    <a:schemeClr val="accent6">
                      <a:lumMod val="75000"/>
                    </a:schemeClr>
                  </a:solidFill>
                </a:rPr>
                <a:t>by</a:t>
              </a:r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200" i="1" dirty="0" err="1" smtClean="0">
                  <a:solidFill>
                    <a:schemeClr val="accent6">
                      <a:lumMod val="75000"/>
                    </a:schemeClr>
                  </a:solidFill>
                </a:rPr>
                <a:t>the</a:t>
              </a:r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200" i="1" dirty="0" err="1" smtClean="0">
                  <a:solidFill>
                    <a:schemeClr val="accent6">
                      <a:lumMod val="75000"/>
                    </a:schemeClr>
                  </a:solidFill>
                </a:rPr>
                <a:t>Bushmen</a:t>
              </a:r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</a:rPr>
                <a:t> //</a:t>
              </a:r>
              <a:r>
                <a:rPr lang="de-DE" sz="1200" i="1" dirty="0" err="1" smtClean="0">
                  <a:solidFill>
                    <a:schemeClr val="accent6">
                      <a:lumMod val="75000"/>
                    </a:schemeClr>
                  </a:solidFill>
                </a:rPr>
                <a:t>xumm</a:t>
              </a:r>
              <a:endParaRPr lang="en-GB" sz="12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 rot="369214">
              <a:off x="7041620" y="5420537"/>
              <a:ext cx="1577653" cy="478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</a:rPr>
                <a:t>//</a:t>
              </a:r>
              <a:r>
                <a:rPr lang="de-DE" sz="1200" i="1" dirty="0" err="1" smtClean="0">
                  <a:solidFill>
                    <a:schemeClr val="accent6">
                      <a:lumMod val="75000"/>
                    </a:schemeClr>
                  </a:solidFill>
                </a:rPr>
                <a:t>xumm</a:t>
              </a:r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</a:rPr>
                <a:t> (a </a:t>
              </a:r>
              <a:r>
                <a:rPr lang="de-DE" sz="1200" i="1" dirty="0" err="1" smtClean="0">
                  <a:solidFill>
                    <a:schemeClr val="accent6">
                      <a:lumMod val="75000"/>
                    </a:schemeClr>
                  </a:solidFill>
                </a:rPr>
                <a:t>branch</a:t>
              </a:r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200" i="1" dirty="0" err="1" smtClean="0">
                  <a:solidFill>
                    <a:schemeClr val="accent6">
                      <a:lumMod val="75000"/>
                    </a:schemeClr>
                  </a:solidFill>
                </a:rPr>
                <a:t>of</a:t>
              </a:r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200" i="1" dirty="0" err="1" smtClean="0">
                  <a:solidFill>
                    <a:schemeClr val="accent6">
                      <a:lumMod val="75000"/>
                    </a:schemeClr>
                  </a:solidFill>
                </a:rPr>
                <a:t>the</a:t>
              </a:r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200" b="1" i="1" dirty="0" err="1" smtClean="0">
                  <a:solidFill>
                    <a:srgbClr val="00B0F0"/>
                  </a:solidFill>
                </a:rPr>
                <a:t>river</a:t>
              </a:r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200" i="1" dirty="0" err="1" smtClean="0">
                  <a:solidFill>
                    <a:schemeClr val="accent6">
                      <a:lumMod val="75000"/>
                    </a:schemeClr>
                  </a:solidFill>
                </a:rPr>
                <a:t>only</a:t>
              </a:r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</a:rPr>
                <a:t>)</a:t>
              </a:r>
              <a:endParaRPr lang="en-GB" sz="12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539552" y="4016097"/>
              <a:ext cx="23042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i="1" dirty="0" err="1" smtClean="0">
                  <a:solidFill>
                    <a:schemeClr val="accent6">
                      <a:lumMod val="75000"/>
                    </a:schemeClr>
                  </a:solidFill>
                </a:rPr>
                <a:t>Sunset</a:t>
              </a:r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endParaRPr lang="en-GB" sz="12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 rot="5230366">
              <a:off x="7932075" y="4719589"/>
              <a:ext cx="764564" cy="282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</a:rPr>
                <a:t>Sunrise </a:t>
              </a:r>
              <a:endParaRPr lang="en-GB" sz="12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527373" y="6654764"/>
              <a:ext cx="2304256" cy="28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i="1" dirty="0" err="1" smtClean="0">
                  <a:solidFill>
                    <a:schemeClr val="accent6">
                      <a:lumMod val="50000"/>
                    </a:schemeClr>
                  </a:solidFill>
                </a:rPr>
                <a:t>Omahereo</a:t>
              </a:r>
              <a:endParaRPr lang="en-GB" sz="12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4283968" y="5445224"/>
              <a:ext cx="23042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i="1" dirty="0" err="1" smtClean="0">
                  <a:solidFill>
                    <a:schemeClr val="accent6">
                      <a:lumMod val="75000"/>
                    </a:schemeClr>
                  </a:solidFill>
                </a:rPr>
                <a:t>Tsaba</a:t>
              </a:r>
              <a:endParaRPr lang="de-DE" sz="1200" i="1" dirty="0" smtClean="0">
                <a:solidFill>
                  <a:schemeClr val="accent6">
                    <a:lumMod val="75000"/>
                  </a:schemeClr>
                </a:solidFill>
              </a:endParaRPr>
            </a:p>
            <a:p>
              <a:r>
                <a:rPr lang="de-DE" sz="1200" i="1" dirty="0" smtClean="0">
                  <a:solidFill>
                    <a:schemeClr val="accent6">
                      <a:lumMod val="75000"/>
                    </a:schemeClr>
                  </a:solidFill>
                  <a:latin typeface="Arial Narrow" panose="020B0606020202030204" pitchFamily="34" charset="0"/>
                </a:rPr>
                <a:t>Mountain *** </a:t>
              </a:r>
              <a:r>
                <a:rPr lang="de-DE" sz="1200" i="1" dirty="0" err="1" smtClean="0">
                  <a:solidFill>
                    <a:schemeClr val="accent6">
                      <a:lumMod val="75000"/>
                    </a:schemeClr>
                  </a:solidFill>
                  <a:latin typeface="Arial Narrow" panose="020B0606020202030204" pitchFamily="34" charset="0"/>
                </a:rPr>
                <a:t>waterpits</a:t>
              </a:r>
              <a:endParaRPr lang="en-GB" sz="12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18" name="Gerade Verbindung 17"/>
            <p:cNvCxnSpPr/>
            <p:nvPr/>
          </p:nvCxnSpPr>
          <p:spPr>
            <a:xfrm>
              <a:off x="4572000" y="5858222"/>
              <a:ext cx="288032" cy="504056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feld 20"/>
          <p:cNvSpPr txBox="1"/>
          <p:nvPr/>
        </p:nvSpPr>
        <p:spPr>
          <a:xfrm>
            <a:off x="4283968" y="6328370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!Kun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Tamme's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de-DE" sz="12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        </a:t>
            </a:r>
            <a:r>
              <a:rPr lang="de-DE" sz="1200" b="1" i="1" dirty="0" err="1" smtClean="0">
                <a:solidFill>
                  <a:schemeClr val="accent6">
                    <a:lumMod val="50000"/>
                  </a:schemeClr>
                </a:solidFill>
              </a:rPr>
              <a:t>country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GB" sz="12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5364088" y="6337894"/>
            <a:ext cx="3399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/Ka-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saba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     /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Uma's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         !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Nanni's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        !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hobba</a:t>
            </a:r>
            <a:endParaRPr lang="de-DE" sz="12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[</a:t>
            </a:r>
            <a:r>
              <a:rPr lang="de-DE" sz="1200" b="1" dirty="0" err="1" smtClean="0">
                <a:solidFill>
                  <a:srgbClr val="00B0F0"/>
                </a:solidFill>
                <a:latin typeface="Arial Narrow" panose="020B0606020202030204" pitchFamily="34" charset="0"/>
              </a:rPr>
              <a:t>water</a:t>
            </a:r>
            <a:r>
              <a:rPr lang="de-DE" sz="1200" b="1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 </a:t>
            </a:r>
            <a:r>
              <a:rPr lang="de-DE" sz="1200" b="1" dirty="0" err="1" smtClean="0">
                <a:solidFill>
                  <a:srgbClr val="00B0F0"/>
                </a:solidFill>
                <a:latin typeface="Arial Narrow" panose="020B0606020202030204" pitchFamily="34" charset="0"/>
              </a:rPr>
              <a:t>source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]        </a:t>
            </a:r>
            <a:r>
              <a:rPr lang="de-DE" sz="1200" b="1" i="1" dirty="0" err="1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country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  </a:t>
            </a:r>
            <a:r>
              <a:rPr lang="de-DE" sz="1200" b="1" i="1" dirty="0" err="1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country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endParaRPr lang="en-GB" sz="1200" i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24" name="Gerade Verbindung 23"/>
          <p:cNvCxnSpPr/>
          <p:nvPr/>
        </p:nvCxnSpPr>
        <p:spPr>
          <a:xfrm>
            <a:off x="10836696" y="6436345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>
            <a:off x="7314046" y="6059569"/>
            <a:ext cx="512792" cy="37677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6928774" y="6450336"/>
            <a:ext cx="2133600" cy="365125"/>
          </a:xfrm>
        </p:spPr>
        <p:txBody>
          <a:bodyPr/>
          <a:lstStyle/>
          <a:p>
            <a:fld id="{627B5AC4-F76E-498D-ADF7-547A1E0A9027}" type="slidenum">
              <a:rPr lang="en-GB" sz="1400" smtClean="0">
                <a:solidFill>
                  <a:srgbClr val="C96009"/>
                </a:solidFill>
              </a:rPr>
              <a:t>23</a:t>
            </a:fld>
            <a:endParaRPr lang="en-GB" dirty="0">
              <a:solidFill>
                <a:srgbClr val="C960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7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843808" y="638132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!Nanni – Country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Makoba</a:t>
            </a:r>
            <a:endParaRPr lang="en-GB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24" y="476672"/>
            <a:ext cx="9169624" cy="5888202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937400" y="6448251"/>
            <a:ext cx="2133600" cy="365125"/>
          </a:xfrm>
        </p:spPr>
        <p:txBody>
          <a:bodyPr/>
          <a:lstStyle/>
          <a:p>
            <a:fld id="{627B5AC4-F76E-498D-ADF7-547A1E0A9027}" type="slidenum">
              <a:rPr lang="en-GB" sz="1400" smtClean="0">
                <a:solidFill>
                  <a:srgbClr val="C96009"/>
                </a:solidFill>
              </a:rPr>
              <a:t>24</a:t>
            </a:fld>
            <a:endParaRPr lang="en-GB" dirty="0">
              <a:solidFill>
                <a:srgbClr val="C960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27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843808" y="638132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!Nanni – Country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Makoba</a:t>
            </a:r>
            <a:endParaRPr lang="en-GB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24" y="476672"/>
            <a:ext cx="9169624" cy="5888202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67544" y="260648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The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owners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b="1" i="1" dirty="0" err="1" smtClean="0">
                <a:solidFill>
                  <a:schemeClr val="accent6">
                    <a:lumMod val="50000"/>
                  </a:schemeClr>
                </a:solidFill>
              </a:rPr>
              <a:t>Makoba</a:t>
            </a:r>
            <a:endParaRPr lang="en-GB" sz="12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27584" y="919753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//Kumm (</a:t>
            </a:r>
            <a:r>
              <a:rPr lang="de-DE" sz="1200" b="1" i="1" dirty="0" err="1" smtClean="0">
                <a:solidFill>
                  <a:srgbClr val="00B0F0"/>
                </a:solidFill>
              </a:rPr>
              <a:t>river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sz="12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 rot="397876">
            <a:off x="2979538" y="1142026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//Kumm</a:t>
            </a:r>
            <a:endParaRPr lang="en-GB" sz="12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 rot="272074">
            <a:off x="4860032" y="1058252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//Kumm</a:t>
            </a:r>
            <a:endParaRPr lang="en-GB" sz="12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452320" y="548680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//Kumm</a:t>
            </a:r>
            <a:endParaRPr lang="en-GB" sz="12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 rot="21248880">
            <a:off x="954068" y="2033100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a </a:t>
            </a:r>
            <a:r>
              <a:rPr lang="de-DE" sz="1200" b="1" i="1" dirty="0" err="1" smtClean="0"/>
              <a:t>road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for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leaving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country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Makobas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and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Bushmen</a:t>
            </a:r>
            <a:endParaRPr lang="en-GB" sz="12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 rot="20856604">
            <a:off x="3822854" y="1560816"/>
            <a:ext cx="34235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nother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b="1" i="1" dirty="0" err="1" smtClean="0"/>
              <a:t>road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leading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to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Makobas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'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country</a:t>
            </a:r>
            <a:endParaRPr lang="en-GB" sz="12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 rot="439225">
            <a:off x="5577741" y="3517626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lang="de-DE" sz="1200" b="1" i="1" dirty="0" smtClean="0">
                <a:solidFill>
                  <a:srgbClr val="00B050"/>
                </a:solidFill>
              </a:rPr>
              <a:t>Mountain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(in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country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!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Nanni's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paternal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grandfather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sz="12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3" name="Gerade Verbindung 12"/>
          <p:cNvCxnSpPr/>
          <p:nvPr/>
        </p:nvCxnSpPr>
        <p:spPr>
          <a:xfrm flipV="1">
            <a:off x="6444208" y="2263932"/>
            <a:ext cx="432048" cy="126965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 rot="20647613">
            <a:off x="4506042" y="2946748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b="1" i="1" dirty="0" err="1" smtClean="0"/>
              <a:t>road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leading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to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Makobas</a:t>
            </a:r>
            <a:endParaRPr lang="en-GB" sz="12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 rot="463608">
            <a:off x="7185844" y="2775198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2. Other </a:t>
            </a:r>
            <a:r>
              <a:rPr lang="de-DE" sz="1200" b="1" i="1" dirty="0" err="1" smtClean="0">
                <a:solidFill>
                  <a:schemeClr val="accent6">
                    <a:lumMod val="50000"/>
                  </a:schemeClr>
                </a:solidFill>
              </a:rPr>
              <a:t>Bushmen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who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live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near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to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Makobas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'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country</a:t>
            </a:r>
            <a:endParaRPr lang="en-GB" sz="12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8" name="Gerade Verbindung 17"/>
          <p:cNvCxnSpPr/>
          <p:nvPr/>
        </p:nvCxnSpPr>
        <p:spPr>
          <a:xfrm flipH="1" flipV="1">
            <a:off x="8229960" y="1388393"/>
            <a:ext cx="86456" cy="147285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 rot="20973473">
            <a:off x="1123778" y="4510810"/>
            <a:ext cx="591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i="1" dirty="0" err="1" smtClean="0"/>
              <a:t>road</a:t>
            </a:r>
            <a:endParaRPr lang="en-GB" sz="1200" b="1" i="1" dirty="0"/>
          </a:p>
        </p:txBody>
      </p:sp>
      <p:sp>
        <p:nvSpPr>
          <p:cNvPr id="20" name="Textfeld 19"/>
          <p:cNvSpPr txBox="1"/>
          <p:nvPr/>
        </p:nvSpPr>
        <p:spPr>
          <a:xfrm rot="21207737">
            <a:off x="2768492" y="4318741"/>
            <a:ext cx="775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i="1" dirty="0" err="1" smtClean="0"/>
              <a:t>road</a:t>
            </a:r>
            <a:endParaRPr lang="en-GB" sz="1200" b="1" i="1" dirty="0"/>
          </a:p>
        </p:txBody>
      </p:sp>
      <p:sp>
        <p:nvSpPr>
          <p:cNvPr id="21" name="Textfeld 20"/>
          <p:cNvSpPr txBox="1"/>
          <p:nvPr/>
        </p:nvSpPr>
        <p:spPr>
          <a:xfrm rot="16456284">
            <a:off x="3176154" y="3070151"/>
            <a:ext cx="594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i="1" dirty="0" err="1" smtClean="0"/>
              <a:t>road</a:t>
            </a:r>
            <a:endParaRPr lang="en-GB" sz="1200" b="1" i="1" dirty="0"/>
          </a:p>
        </p:txBody>
      </p:sp>
      <p:sp>
        <p:nvSpPr>
          <p:cNvPr id="22" name="Textfeld 21"/>
          <p:cNvSpPr txBox="1"/>
          <p:nvPr/>
        </p:nvSpPr>
        <p:spPr>
          <a:xfrm rot="16648513">
            <a:off x="2617439" y="4107103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large </a:t>
            </a:r>
            <a:r>
              <a:rPr lang="de-DE" sz="1200" b="1" i="1" dirty="0" err="1" smtClean="0"/>
              <a:t>road</a:t>
            </a:r>
            <a:endParaRPr lang="en-GB" sz="1200" b="1" i="1" dirty="0"/>
          </a:p>
        </p:txBody>
      </p:sp>
      <p:sp>
        <p:nvSpPr>
          <p:cNvPr id="23" name="Textfeld 22"/>
          <p:cNvSpPr txBox="1"/>
          <p:nvPr/>
        </p:nvSpPr>
        <p:spPr>
          <a:xfrm rot="18159624">
            <a:off x="7833090" y="5156903"/>
            <a:ext cx="1375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place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sunrise</a:t>
            </a:r>
            <a:endParaRPr lang="en-GB" sz="12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 rot="17480244">
            <a:off x="143317" y="2819311"/>
            <a:ext cx="1016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place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sunset</a:t>
            </a:r>
            <a:endParaRPr lang="en-GB" sz="12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 rot="21063155">
            <a:off x="5910996" y="5376516"/>
            <a:ext cx="1930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Karu's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b="1" i="1" dirty="0" err="1" smtClean="0">
                <a:solidFill>
                  <a:schemeClr val="accent6">
                    <a:lumMod val="50000"/>
                  </a:schemeClr>
                </a:solidFill>
              </a:rPr>
              <a:t>country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[!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Nanni's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grandfather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]</a:t>
            </a:r>
            <a:endParaRPr lang="en-GB" sz="12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 rot="20842588">
            <a:off x="65226" y="3749396"/>
            <a:ext cx="2324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/Ka-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saba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[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name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of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a </a:t>
            </a:r>
            <a:r>
              <a:rPr lang="de-DE" sz="1200" b="1" dirty="0" err="1" smtClean="0">
                <a:solidFill>
                  <a:srgbClr val="00B0F0"/>
                </a:solidFill>
                <a:latin typeface="Arial Narrow" panose="020B0606020202030204" pitchFamily="34" charset="0"/>
              </a:rPr>
              <a:t>watersource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]</a:t>
            </a:r>
          </a:p>
          <a:p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(/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Uma's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country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  <a:endParaRPr lang="en-GB" sz="12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6946026" y="6448251"/>
            <a:ext cx="2133600" cy="365125"/>
          </a:xfrm>
        </p:spPr>
        <p:txBody>
          <a:bodyPr/>
          <a:lstStyle/>
          <a:p>
            <a:fld id="{627B5AC4-F76E-498D-ADF7-547A1E0A9027}" type="slidenum">
              <a:rPr lang="en-GB" sz="1400" smtClean="0">
                <a:solidFill>
                  <a:srgbClr val="C96009"/>
                </a:solidFill>
              </a:rPr>
              <a:t>25</a:t>
            </a:fld>
            <a:endParaRPr lang="en-GB" sz="1400" dirty="0">
              <a:solidFill>
                <a:srgbClr val="C960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72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00" y="188640"/>
            <a:ext cx="5088613" cy="649796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508104" y="147271"/>
            <a:ext cx="363589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 smtClean="0"/>
              <a:t>!Nanni – </a:t>
            </a:r>
            <a:r>
              <a:rPr lang="de-DE" sz="2200" dirty="0" err="1" smtClean="0"/>
              <a:t>Map</a:t>
            </a:r>
            <a:r>
              <a:rPr lang="de-DE" sz="2200" dirty="0" smtClean="0"/>
              <a:t> </a:t>
            </a:r>
            <a:r>
              <a:rPr lang="de-DE" sz="2200" dirty="0" err="1" smtClean="0"/>
              <a:t>of</a:t>
            </a:r>
            <a:r>
              <a:rPr lang="de-DE" sz="2200" dirty="0" smtClean="0"/>
              <a:t> </a:t>
            </a:r>
            <a:r>
              <a:rPr lang="de-DE" sz="2200" dirty="0" err="1" smtClean="0"/>
              <a:t>home</a:t>
            </a:r>
            <a:r>
              <a:rPr lang="de-DE" sz="2200" dirty="0" smtClean="0"/>
              <a:t> </a:t>
            </a:r>
            <a:r>
              <a:rPr lang="de-DE" sz="2200" dirty="0" err="1" smtClean="0"/>
              <a:t>region</a:t>
            </a:r>
            <a:endParaRPr lang="de-DE" sz="2200" dirty="0" smtClean="0"/>
          </a:p>
          <a:p>
            <a:endParaRPr lang="de-DE" dirty="0" smtClean="0"/>
          </a:p>
          <a:p>
            <a:r>
              <a:rPr lang="de-DE" sz="1600" dirty="0" smtClean="0"/>
              <a:t>Note: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direction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Lloyds </a:t>
            </a:r>
            <a:r>
              <a:rPr lang="de-DE" sz="1600" dirty="0" err="1" smtClean="0"/>
              <a:t>annotations</a:t>
            </a:r>
            <a:r>
              <a:rPr lang="de-DE" sz="1600" dirty="0" smtClean="0"/>
              <a:t> </a:t>
            </a:r>
            <a:r>
              <a:rPr lang="de-DE" sz="1600" dirty="0" err="1" smtClean="0"/>
              <a:t>does</a:t>
            </a:r>
            <a:r>
              <a:rPr lang="de-DE" sz="1600" dirty="0" smtClean="0"/>
              <a:t> not </a:t>
            </a:r>
            <a:r>
              <a:rPr lang="de-DE" sz="1600" dirty="0" err="1" smtClean="0"/>
              <a:t>cogently</a:t>
            </a:r>
            <a:r>
              <a:rPr lang="de-DE" sz="1600" dirty="0" smtClean="0"/>
              <a:t> </a:t>
            </a:r>
            <a:r>
              <a:rPr lang="de-DE" sz="1600" dirty="0" err="1" smtClean="0"/>
              <a:t>suggest</a:t>
            </a:r>
            <a:r>
              <a:rPr lang="de-DE" sz="1600" dirty="0" smtClean="0"/>
              <a:t> </a:t>
            </a:r>
            <a:r>
              <a:rPr lang="de-DE" sz="1600" dirty="0" err="1" smtClean="0"/>
              <a:t>that</a:t>
            </a:r>
            <a:r>
              <a:rPr lang="de-DE" sz="1600" dirty="0" smtClean="0"/>
              <a:t> !Nanni </a:t>
            </a:r>
            <a:r>
              <a:rPr lang="de-DE" sz="1600" dirty="0" err="1" smtClean="0"/>
              <a:t>initially</a:t>
            </a:r>
            <a:r>
              <a:rPr lang="de-DE" sz="1600" dirty="0" smtClean="0"/>
              <a:t> </a:t>
            </a:r>
            <a:r>
              <a:rPr lang="de-DE" sz="1600" dirty="0" err="1" smtClean="0"/>
              <a:t>conceived</a:t>
            </a:r>
            <a:r>
              <a:rPr lang="de-DE" sz="1600" dirty="0" smtClean="0"/>
              <a:t> </a:t>
            </a:r>
            <a:r>
              <a:rPr lang="de-DE" sz="1600" dirty="0" err="1" smtClean="0"/>
              <a:t>north</a:t>
            </a:r>
            <a:r>
              <a:rPr lang="de-DE" sz="1600" dirty="0" smtClean="0"/>
              <a:t> </a:t>
            </a:r>
            <a:r>
              <a:rPr lang="de-DE" sz="1600" dirty="0" err="1" smtClean="0"/>
              <a:t>up</a:t>
            </a:r>
            <a:endParaRPr lang="de-DE" sz="1600" dirty="0" smtClean="0"/>
          </a:p>
          <a:p>
            <a:endParaRPr lang="en-GB" dirty="0"/>
          </a:p>
        </p:txBody>
      </p:sp>
      <p:sp>
        <p:nvSpPr>
          <p:cNvPr id="5" name="Textfeld 4"/>
          <p:cNvSpPr txBox="1"/>
          <p:nvPr/>
        </p:nvSpPr>
        <p:spPr>
          <a:xfrm>
            <a:off x="5652831" y="2823319"/>
            <a:ext cx="1439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Most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likely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Kavango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River</a:t>
            </a:r>
            <a:endParaRPr lang="en-GB" sz="12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6" name="Gerade Verbindung mit Pfeil 5"/>
          <p:cNvCxnSpPr/>
          <p:nvPr/>
        </p:nvCxnSpPr>
        <p:spPr>
          <a:xfrm flipH="1">
            <a:off x="5034057" y="3025577"/>
            <a:ext cx="656874" cy="446856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902896" y="6448251"/>
            <a:ext cx="2133600" cy="365125"/>
          </a:xfrm>
        </p:spPr>
        <p:txBody>
          <a:bodyPr/>
          <a:lstStyle/>
          <a:p>
            <a:fld id="{627B5AC4-F76E-498D-ADF7-547A1E0A9027}" type="slidenum">
              <a:rPr lang="en-GB" sz="1400" smtClean="0">
                <a:solidFill>
                  <a:srgbClr val="C96009"/>
                </a:solidFill>
              </a:rPr>
              <a:t>26</a:t>
            </a:fld>
            <a:endParaRPr lang="en-GB" dirty="0">
              <a:solidFill>
                <a:srgbClr val="C960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24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58" y="168616"/>
            <a:ext cx="5120630" cy="653884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376242" y="209883"/>
            <a:ext cx="41044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!Nanni – </a:t>
            </a:r>
            <a:r>
              <a:rPr lang="de-DE" dirty="0" err="1" smtClean="0"/>
              <a:t>Map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home</a:t>
            </a:r>
            <a:r>
              <a:rPr lang="de-DE" dirty="0" smtClean="0"/>
              <a:t> </a:t>
            </a:r>
            <a:r>
              <a:rPr lang="de-DE" dirty="0" err="1" smtClean="0"/>
              <a:t>region</a:t>
            </a:r>
            <a:endParaRPr lang="de-DE" dirty="0" smtClean="0"/>
          </a:p>
          <a:p>
            <a:pPr algn="ctr"/>
            <a:endParaRPr lang="de-DE" dirty="0"/>
          </a:p>
          <a:p>
            <a:pPr algn="ctr"/>
            <a:r>
              <a:rPr lang="de-DE" sz="1600" dirty="0" smtClean="0">
                <a:solidFill>
                  <a:schemeClr val="bg1">
                    <a:lumMod val="65000"/>
                  </a:schemeClr>
                </a:solidFill>
              </a:rPr>
              <a:t>(N)</a:t>
            </a:r>
          </a:p>
          <a:p>
            <a:pPr algn="ctr"/>
            <a:r>
              <a:rPr lang="de-DE" sz="1600" dirty="0" smtClean="0">
                <a:solidFill>
                  <a:schemeClr val="bg1">
                    <a:lumMod val="65000"/>
                  </a:schemeClr>
                </a:solidFill>
              </a:rPr>
              <a:t>W       E</a:t>
            </a:r>
          </a:p>
          <a:p>
            <a:pPr algn="ctr"/>
            <a:r>
              <a:rPr lang="de-DE" sz="1600" dirty="0" smtClean="0">
                <a:solidFill>
                  <a:schemeClr val="bg1">
                    <a:lumMod val="65000"/>
                  </a:schemeClr>
                </a:solidFill>
              </a:rPr>
              <a:t>(S)</a:t>
            </a:r>
            <a:endParaRPr lang="de-DE" sz="1600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GB" dirty="0"/>
          </a:p>
        </p:txBody>
      </p:sp>
      <p:sp>
        <p:nvSpPr>
          <p:cNvPr id="4" name="Textfeld 3"/>
          <p:cNvSpPr txBox="1"/>
          <p:nvPr/>
        </p:nvSpPr>
        <p:spPr>
          <a:xfrm rot="20376096">
            <a:off x="380095" y="591297"/>
            <a:ext cx="1212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Nani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!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nuerre</a:t>
            </a:r>
            <a:endParaRPr lang="de-DE" sz="12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Chokwe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1200" b="1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country</a:t>
            </a:r>
            <a:endParaRPr lang="en-GB" sz="12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046215" y="876663"/>
            <a:ext cx="149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Biriko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kxau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!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nuerre</a:t>
            </a:r>
            <a:endParaRPr lang="de-DE" sz="12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!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Xun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group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1200" b="1" i="1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country</a:t>
            </a:r>
            <a:endParaRPr lang="en-GB" sz="12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 rot="533510">
            <a:off x="1213077" y="2261623"/>
            <a:ext cx="1702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Goba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thu-ssin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ti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e</a:t>
            </a:r>
          </a:p>
          <a:p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These 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are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Makoba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1200" b="1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houses</a:t>
            </a:r>
            <a:endParaRPr lang="en-GB" sz="12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 rot="2639406">
            <a:off x="2467495" y="2498295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//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gu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Goba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//hu/nu/nu//a)</a:t>
            </a:r>
          </a:p>
          <a:p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[</a:t>
            </a:r>
            <a:r>
              <a:rPr lang="de-DE" sz="1200" b="1" dirty="0" err="1" smtClean="0">
                <a:solidFill>
                  <a:srgbClr val="00B0F0"/>
                </a:solidFill>
                <a:latin typeface="Arial Narrow" panose="020B0606020202030204" pitchFamily="34" charset="0"/>
              </a:rPr>
              <a:t>water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may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have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to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do 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with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mokoros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dugout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canoes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]</a:t>
            </a:r>
            <a:endParaRPr lang="en-GB" sz="12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 rot="4540653">
            <a:off x="311242" y="5458438"/>
            <a:ext cx="116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Tamme!nuerre</a:t>
            </a:r>
            <a:endParaRPr lang="de-DE" sz="12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[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T.'s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1200" b="1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country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]</a:t>
            </a:r>
            <a:endParaRPr lang="en-GB" sz="12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 rot="15569106">
            <a:off x="782424" y="4851319"/>
            <a:ext cx="1519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Dama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kuni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kuu</a:t>
            </a:r>
            <a:endParaRPr lang="de-DE" sz="12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[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Dama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wagon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(</a:t>
            </a:r>
            <a:r>
              <a:rPr lang="de-DE" sz="1200" b="1" dirty="0" err="1" smtClean="0">
                <a:latin typeface="Arial Narrow" panose="020B0606020202030204" pitchFamily="34" charset="0"/>
              </a:rPr>
              <a:t>road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?)]</a:t>
            </a:r>
            <a:endParaRPr lang="en-GB" sz="12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 rot="16200000">
            <a:off x="1668524" y="3668181"/>
            <a:ext cx="151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//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Noo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or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Xammi</a:t>
            </a:r>
            <a:endParaRPr lang="de-DE" sz="12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[/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Xun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speaking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1200" b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San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]</a:t>
            </a:r>
            <a:endParaRPr lang="en-GB" sz="12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 rot="19300913">
            <a:off x="2378213" y="4930360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Kakuira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kuu</a:t>
            </a:r>
            <a:endParaRPr lang="de-DE" sz="12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[</a:t>
            </a:r>
            <a:r>
              <a:rPr lang="de-DE" sz="1200" b="1" dirty="0" err="1" smtClean="0">
                <a:latin typeface="Arial Narrow" panose="020B0606020202030204" pitchFamily="34" charset="0"/>
              </a:rPr>
              <a:t>road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to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Kakuira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=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country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of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//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Noo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San]</a:t>
            </a:r>
            <a:endParaRPr lang="en-GB" sz="12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 rot="16370345">
            <a:off x="3591603" y="3711004"/>
            <a:ext cx="1113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            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Kuu</a:t>
            </a:r>
            <a:endParaRPr lang="de-DE" sz="12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[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burned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areas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?]</a:t>
            </a:r>
            <a:endParaRPr lang="en-GB" sz="12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563930" y="6263735"/>
            <a:ext cx="2262992" cy="328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!Nanni !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nuerre</a:t>
            </a:r>
            <a:endParaRPr lang="de-DE" sz="12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ts val="900"/>
              </a:lnSpc>
            </a:pP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!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N.'s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1200" b="1" i="1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country</a:t>
            </a:r>
            <a:endParaRPr lang="en-GB" sz="1200" b="1" i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621376" y="5748857"/>
            <a:ext cx="2262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/Kau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sha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 /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kxa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//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gu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[/Kau 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sha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= 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name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of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1200" b="1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spring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?]</a:t>
            </a:r>
            <a:endParaRPr lang="en-GB" sz="12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563930" y="5256782"/>
            <a:ext cx="2262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!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Nuerre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Kxao</a:t>
            </a:r>
            <a:endParaRPr lang="de-DE" sz="12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[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owner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/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inhabitant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of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1200" b="1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country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]</a:t>
            </a:r>
            <a:endParaRPr lang="en-GB" sz="12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705904" y="5517232"/>
            <a:ext cx="53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!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num</a:t>
            </a:r>
            <a:endParaRPr lang="de-DE" sz="12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[</a:t>
            </a:r>
            <a:r>
              <a:rPr lang="de-DE" sz="1200" b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rock</a:t>
            </a:r>
            <a:r>
              <a:rPr lang="de-DE" sz="12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]</a:t>
            </a:r>
            <a:endParaRPr lang="en-GB" sz="12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0" name="Gerade Verbindung 19"/>
          <p:cNvCxnSpPr>
            <a:stCxn id="16" idx="1"/>
          </p:cNvCxnSpPr>
          <p:nvPr/>
        </p:nvCxnSpPr>
        <p:spPr>
          <a:xfrm flipH="1" flipV="1">
            <a:off x="4427984" y="5487614"/>
            <a:ext cx="1135946" cy="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 flipH="1" flipV="1">
            <a:off x="3992006" y="6093296"/>
            <a:ext cx="1571924" cy="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flipH="1" flipV="1">
            <a:off x="3421266" y="6430543"/>
            <a:ext cx="2142664" cy="9480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5652831" y="2823319"/>
            <a:ext cx="1439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Most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likely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accent6">
                    <a:lumMod val="75000"/>
                  </a:schemeClr>
                </a:solidFill>
              </a:rPr>
              <a:t>Kavango</a:t>
            </a:r>
            <a:r>
              <a:rPr lang="de-DE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200" b="1" i="1" dirty="0" smtClean="0">
                <a:solidFill>
                  <a:srgbClr val="00B0F0"/>
                </a:solidFill>
              </a:rPr>
              <a:t>River</a:t>
            </a:r>
            <a:endParaRPr lang="en-GB" sz="1200" b="1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7" name="Gerade Verbindung mit Pfeil 26"/>
          <p:cNvCxnSpPr/>
          <p:nvPr/>
        </p:nvCxnSpPr>
        <p:spPr>
          <a:xfrm flipH="1">
            <a:off x="5034057" y="3025577"/>
            <a:ext cx="656874" cy="446856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>
          <a:xfrm>
            <a:off x="6902896" y="6448251"/>
            <a:ext cx="2133600" cy="365125"/>
          </a:xfrm>
        </p:spPr>
        <p:txBody>
          <a:bodyPr/>
          <a:lstStyle/>
          <a:p>
            <a:fld id="{627B5AC4-F76E-498D-ADF7-547A1E0A9027}" type="slidenum">
              <a:rPr lang="en-GB" sz="1400" smtClean="0">
                <a:solidFill>
                  <a:srgbClr val="C96009"/>
                </a:solidFill>
              </a:rPr>
              <a:t>27</a:t>
            </a:fld>
            <a:endParaRPr lang="en-GB" dirty="0">
              <a:solidFill>
                <a:srgbClr val="C960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14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79512" y="116632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Compilation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00B050"/>
                </a:solidFill>
              </a:rPr>
              <a:t>Tamme's</a:t>
            </a:r>
            <a:r>
              <a:rPr lang="de-DE" dirty="0" smtClean="0"/>
              <a:t>, </a:t>
            </a:r>
            <a:r>
              <a:rPr lang="de-DE" dirty="0" smtClean="0">
                <a:solidFill>
                  <a:schemeClr val="accent6">
                    <a:lumMod val="75000"/>
                  </a:schemeClr>
                </a:solidFill>
              </a:rPr>
              <a:t>!</a:t>
            </a:r>
            <a:r>
              <a:rPr lang="de-DE" dirty="0" err="1" smtClean="0">
                <a:solidFill>
                  <a:schemeClr val="accent6">
                    <a:lumMod val="75000"/>
                  </a:schemeClr>
                </a:solidFill>
              </a:rPr>
              <a:t>Nanni's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B0F0"/>
                </a:solidFill>
              </a:rPr>
              <a:t>/</a:t>
            </a:r>
            <a:r>
              <a:rPr lang="de-DE" dirty="0" err="1" smtClean="0">
                <a:solidFill>
                  <a:srgbClr val="00B0F0"/>
                </a:solidFill>
              </a:rPr>
              <a:t>Uma's</a:t>
            </a:r>
            <a:r>
              <a:rPr lang="de-DE" dirty="0" smtClean="0"/>
              <a:t> </a:t>
            </a:r>
            <a:r>
              <a:rPr lang="de-DE" dirty="0" err="1" smtClean="0"/>
              <a:t>maps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their</a:t>
            </a:r>
            <a:r>
              <a:rPr lang="de-DE" dirty="0" smtClean="0"/>
              <a:t> </a:t>
            </a:r>
            <a:r>
              <a:rPr lang="de-DE" dirty="0" err="1" smtClean="0"/>
              <a:t>home</a:t>
            </a:r>
            <a:r>
              <a:rPr lang="de-DE" dirty="0" smtClean="0"/>
              <a:t> </a:t>
            </a:r>
            <a:r>
              <a:rPr lang="de-DE" dirty="0" err="1" smtClean="0"/>
              <a:t>regions</a:t>
            </a:r>
            <a:endParaRPr lang="en-GB" dirty="0"/>
          </a:p>
        </p:txBody>
      </p:sp>
      <p:sp>
        <p:nvSpPr>
          <p:cNvPr id="3" name="Textfeld 2"/>
          <p:cNvSpPr txBox="1"/>
          <p:nvPr/>
        </p:nvSpPr>
        <p:spPr>
          <a:xfrm>
            <a:off x="4355976" y="516742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latin typeface="Algerian" panose="04020705040A02060702" pitchFamily="82" charset="0"/>
              </a:rPr>
              <a:t>N</a:t>
            </a:r>
            <a:endParaRPr lang="en-GB" dirty="0">
              <a:latin typeface="Algerian" panose="04020705040A02060702" pitchFamily="82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355976" y="6309320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latin typeface="Algerian" panose="04020705040A02060702" pitchFamily="82" charset="0"/>
              </a:rPr>
              <a:t>S</a:t>
            </a:r>
            <a:endParaRPr lang="en-GB" dirty="0">
              <a:latin typeface="Algerian" panose="04020705040A02060702" pitchFamily="82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79512" y="3228945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latin typeface="Algerian" panose="04020705040A02060702" pitchFamily="82" charset="0"/>
              </a:rPr>
              <a:t>W</a:t>
            </a:r>
            <a:endParaRPr lang="en-GB" dirty="0">
              <a:latin typeface="Algerian" panose="04020705040A02060702" pitchFamily="82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604448" y="3183742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latin typeface="Algerian" panose="04020705040A02060702" pitchFamily="82" charset="0"/>
              </a:rPr>
              <a:t>E</a:t>
            </a:r>
            <a:endParaRPr lang="en-GB" dirty="0">
              <a:latin typeface="Algerian" panose="04020705040A02060702" pitchFamily="82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804248" y="908720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solidFill>
                  <a:schemeClr val="accent6">
                    <a:lumMod val="75000"/>
                  </a:schemeClr>
                </a:solidFill>
              </a:rPr>
              <a:t>Biriko</a:t>
            </a:r>
            <a:r>
              <a:rPr lang="de-DE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accent6">
                    <a:lumMod val="75000"/>
                  </a:schemeClr>
                </a:solidFill>
              </a:rPr>
              <a:t>kxao</a:t>
            </a:r>
            <a:endParaRPr lang="en-GB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148064" y="908720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solidFill>
                  <a:srgbClr val="00B050"/>
                </a:solidFill>
              </a:rPr>
              <a:t>Biriko</a:t>
            </a:r>
            <a:r>
              <a:rPr lang="de-DE" sz="1400" dirty="0" smtClean="0">
                <a:solidFill>
                  <a:srgbClr val="00B050"/>
                </a:solidFill>
              </a:rPr>
              <a:t> </a:t>
            </a:r>
            <a:r>
              <a:rPr lang="de-DE" sz="1400" dirty="0" err="1" smtClean="0">
                <a:solidFill>
                  <a:srgbClr val="00B050"/>
                </a:solidFill>
              </a:rPr>
              <a:t>kxao</a:t>
            </a:r>
            <a:endParaRPr lang="en-GB" sz="1400" dirty="0">
              <a:solidFill>
                <a:srgbClr val="00B05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95536" y="836712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de-DE" sz="1400" dirty="0" err="1" smtClean="0">
                <a:solidFill>
                  <a:schemeClr val="accent6">
                    <a:lumMod val="75000"/>
                  </a:schemeClr>
                </a:solidFill>
              </a:rPr>
              <a:t>Nani</a:t>
            </a:r>
            <a:r>
              <a:rPr lang="de-DE" sz="1400" dirty="0" smtClean="0">
                <a:solidFill>
                  <a:schemeClr val="accent6">
                    <a:lumMod val="75000"/>
                  </a:schemeClr>
                </a:solidFill>
              </a:rPr>
              <a:t> [</a:t>
            </a:r>
            <a:r>
              <a:rPr lang="de-DE" sz="1400" dirty="0" err="1" smtClean="0">
                <a:solidFill>
                  <a:schemeClr val="accent6">
                    <a:lumMod val="75000"/>
                  </a:schemeClr>
                </a:solidFill>
              </a:rPr>
              <a:t>Chokwe</a:t>
            </a:r>
            <a:r>
              <a:rPr lang="de-DE" sz="1400" dirty="0" smtClean="0">
                <a:solidFill>
                  <a:schemeClr val="accent6">
                    <a:lumMod val="75000"/>
                  </a:schemeClr>
                </a:solidFill>
              </a:rPr>
              <a:t>]</a:t>
            </a:r>
            <a:endParaRPr lang="en-GB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95536" y="1043444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00B050"/>
                </a:solidFill>
              </a:rPr>
              <a:t>/</a:t>
            </a:r>
            <a:r>
              <a:rPr lang="de-DE" sz="1400" dirty="0" err="1" smtClean="0">
                <a:solidFill>
                  <a:srgbClr val="00B050"/>
                </a:solidFill>
              </a:rPr>
              <a:t>Nani</a:t>
            </a:r>
            <a:r>
              <a:rPr lang="de-DE" sz="1400" dirty="0" smtClean="0">
                <a:solidFill>
                  <a:srgbClr val="00B050"/>
                </a:solidFill>
              </a:rPr>
              <a:t> [</a:t>
            </a:r>
            <a:r>
              <a:rPr lang="de-DE" sz="1400" dirty="0" err="1" smtClean="0">
                <a:solidFill>
                  <a:srgbClr val="00B050"/>
                </a:solidFill>
              </a:rPr>
              <a:t>Chokwe</a:t>
            </a:r>
            <a:r>
              <a:rPr lang="de-DE" sz="1400" dirty="0" smtClean="0">
                <a:solidFill>
                  <a:srgbClr val="00B050"/>
                </a:solidFill>
              </a:rPr>
              <a:t>]</a:t>
            </a:r>
            <a:endParaRPr lang="en-GB" sz="1400" dirty="0">
              <a:solidFill>
                <a:srgbClr val="00B05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419872" y="2814410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solidFill>
                  <a:schemeClr val="accent6">
                    <a:lumMod val="75000"/>
                  </a:schemeClr>
                </a:solidFill>
              </a:rPr>
              <a:t>Makoba</a:t>
            </a:r>
            <a:r>
              <a:rPr lang="de-DE" sz="1400" dirty="0" smtClean="0">
                <a:solidFill>
                  <a:schemeClr val="accent6">
                    <a:lumMod val="75000"/>
                  </a:schemeClr>
                </a:solidFill>
              </a:rPr>
              <a:t> [</a:t>
            </a:r>
            <a:r>
              <a:rPr lang="de-DE" sz="1400" dirty="0" err="1" smtClean="0">
                <a:solidFill>
                  <a:schemeClr val="accent6">
                    <a:lumMod val="75000"/>
                  </a:schemeClr>
                </a:solidFill>
              </a:rPr>
              <a:t>Kavango</a:t>
            </a:r>
            <a:r>
              <a:rPr lang="de-DE" sz="1400" dirty="0" smtClean="0">
                <a:solidFill>
                  <a:schemeClr val="accent6">
                    <a:lumMod val="75000"/>
                  </a:schemeClr>
                </a:solidFill>
              </a:rPr>
              <a:t>]</a:t>
            </a:r>
            <a:endParaRPr lang="en-GB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419872" y="2987660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solidFill>
                  <a:srgbClr val="00B050"/>
                </a:solidFill>
              </a:rPr>
              <a:t>Makoba</a:t>
            </a:r>
            <a:r>
              <a:rPr lang="de-DE" sz="1400" dirty="0" smtClean="0">
                <a:solidFill>
                  <a:srgbClr val="00B050"/>
                </a:solidFill>
              </a:rPr>
              <a:t> [</a:t>
            </a:r>
            <a:r>
              <a:rPr lang="de-DE" sz="1400" dirty="0" err="1" smtClean="0">
                <a:solidFill>
                  <a:srgbClr val="00B050"/>
                </a:solidFill>
              </a:rPr>
              <a:t>Kavango</a:t>
            </a:r>
            <a:r>
              <a:rPr lang="de-DE" sz="1400" dirty="0" smtClean="0">
                <a:solidFill>
                  <a:srgbClr val="00B050"/>
                </a:solidFill>
              </a:rPr>
              <a:t>]</a:t>
            </a:r>
            <a:endParaRPr lang="en-GB" sz="1400" dirty="0">
              <a:solidFill>
                <a:srgbClr val="00B050"/>
              </a:solidFill>
            </a:endParaRPr>
          </a:p>
        </p:txBody>
      </p:sp>
      <p:sp>
        <p:nvSpPr>
          <p:cNvPr id="16" name="Freihandform 15"/>
          <p:cNvSpPr/>
          <p:nvPr/>
        </p:nvSpPr>
        <p:spPr>
          <a:xfrm>
            <a:off x="685800" y="3303590"/>
            <a:ext cx="7791450" cy="287335"/>
          </a:xfrm>
          <a:custGeom>
            <a:avLst/>
            <a:gdLst>
              <a:gd name="connsiteX0" fmla="*/ 0 w 7791450"/>
              <a:gd name="connsiteY0" fmla="*/ 125410 h 287335"/>
              <a:gd name="connsiteX1" fmla="*/ 247650 w 7791450"/>
              <a:gd name="connsiteY1" fmla="*/ 173035 h 287335"/>
              <a:gd name="connsiteX2" fmla="*/ 276225 w 7791450"/>
              <a:gd name="connsiteY2" fmla="*/ 182560 h 287335"/>
              <a:gd name="connsiteX3" fmla="*/ 323850 w 7791450"/>
              <a:gd name="connsiteY3" fmla="*/ 192085 h 287335"/>
              <a:gd name="connsiteX4" fmla="*/ 504825 w 7791450"/>
              <a:gd name="connsiteY4" fmla="*/ 182560 h 287335"/>
              <a:gd name="connsiteX5" fmla="*/ 914400 w 7791450"/>
              <a:gd name="connsiteY5" fmla="*/ 134935 h 287335"/>
              <a:gd name="connsiteX6" fmla="*/ 1847850 w 7791450"/>
              <a:gd name="connsiteY6" fmla="*/ 106360 h 287335"/>
              <a:gd name="connsiteX7" fmla="*/ 2219325 w 7791450"/>
              <a:gd name="connsiteY7" fmla="*/ 87310 h 287335"/>
              <a:gd name="connsiteX8" fmla="*/ 2324100 w 7791450"/>
              <a:gd name="connsiteY8" fmla="*/ 106360 h 287335"/>
              <a:gd name="connsiteX9" fmla="*/ 2428875 w 7791450"/>
              <a:gd name="connsiteY9" fmla="*/ 115885 h 287335"/>
              <a:gd name="connsiteX10" fmla="*/ 2514600 w 7791450"/>
              <a:gd name="connsiteY10" fmla="*/ 153985 h 287335"/>
              <a:gd name="connsiteX11" fmla="*/ 2562225 w 7791450"/>
              <a:gd name="connsiteY11" fmla="*/ 163510 h 287335"/>
              <a:gd name="connsiteX12" fmla="*/ 2686050 w 7791450"/>
              <a:gd name="connsiteY12" fmla="*/ 182560 h 287335"/>
              <a:gd name="connsiteX13" fmla="*/ 2828925 w 7791450"/>
              <a:gd name="connsiteY13" fmla="*/ 211135 h 287335"/>
              <a:gd name="connsiteX14" fmla="*/ 2876550 w 7791450"/>
              <a:gd name="connsiteY14" fmla="*/ 230185 h 287335"/>
              <a:gd name="connsiteX15" fmla="*/ 2981325 w 7791450"/>
              <a:gd name="connsiteY15" fmla="*/ 249235 h 287335"/>
              <a:gd name="connsiteX16" fmla="*/ 3086100 w 7791450"/>
              <a:gd name="connsiteY16" fmla="*/ 268285 h 287335"/>
              <a:gd name="connsiteX17" fmla="*/ 3152775 w 7791450"/>
              <a:gd name="connsiteY17" fmla="*/ 277810 h 287335"/>
              <a:gd name="connsiteX18" fmla="*/ 3343275 w 7791450"/>
              <a:gd name="connsiteY18" fmla="*/ 287335 h 287335"/>
              <a:gd name="connsiteX19" fmla="*/ 3686175 w 7791450"/>
              <a:gd name="connsiteY19" fmla="*/ 268285 h 287335"/>
              <a:gd name="connsiteX20" fmla="*/ 3752850 w 7791450"/>
              <a:gd name="connsiteY20" fmla="*/ 258760 h 287335"/>
              <a:gd name="connsiteX21" fmla="*/ 3810000 w 7791450"/>
              <a:gd name="connsiteY21" fmla="*/ 239710 h 287335"/>
              <a:gd name="connsiteX22" fmla="*/ 3848100 w 7791450"/>
              <a:gd name="connsiteY22" fmla="*/ 230185 h 287335"/>
              <a:gd name="connsiteX23" fmla="*/ 3943350 w 7791450"/>
              <a:gd name="connsiteY23" fmla="*/ 201610 h 287335"/>
              <a:gd name="connsiteX24" fmla="*/ 4029075 w 7791450"/>
              <a:gd name="connsiteY24" fmla="*/ 182560 h 287335"/>
              <a:gd name="connsiteX25" fmla="*/ 4086225 w 7791450"/>
              <a:gd name="connsiteY25" fmla="*/ 163510 h 287335"/>
              <a:gd name="connsiteX26" fmla="*/ 4114800 w 7791450"/>
              <a:gd name="connsiteY26" fmla="*/ 144460 h 287335"/>
              <a:gd name="connsiteX27" fmla="*/ 4238625 w 7791450"/>
              <a:gd name="connsiteY27" fmla="*/ 115885 h 287335"/>
              <a:gd name="connsiteX28" fmla="*/ 5248275 w 7791450"/>
              <a:gd name="connsiteY28" fmla="*/ 106360 h 287335"/>
              <a:gd name="connsiteX29" fmla="*/ 5314950 w 7791450"/>
              <a:gd name="connsiteY29" fmla="*/ 96835 h 287335"/>
              <a:gd name="connsiteX30" fmla="*/ 5391150 w 7791450"/>
              <a:gd name="connsiteY30" fmla="*/ 87310 h 287335"/>
              <a:gd name="connsiteX31" fmla="*/ 5457825 w 7791450"/>
              <a:gd name="connsiteY31" fmla="*/ 68260 h 287335"/>
              <a:gd name="connsiteX32" fmla="*/ 5543550 w 7791450"/>
              <a:gd name="connsiteY32" fmla="*/ 49210 h 287335"/>
              <a:gd name="connsiteX33" fmla="*/ 5572125 w 7791450"/>
              <a:gd name="connsiteY33" fmla="*/ 39685 h 287335"/>
              <a:gd name="connsiteX34" fmla="*/ 5619750 w 7791450"/>
              <a:gd name="connsiteY34" fmla="*/ 20635 h 287335"/>
              <a:gd name="connsiteX35" fmla="*/ 5753100 w 7791450"/>
              <a:gd name="connsiteY35" fmla="*/ 11110 h 287335"/>
              <a:gd name="connsiteX36" fmla="*/ 5943600 w 7791450"/>
              <a:gd name="connsiteY36" fmla="*/ 20635 h 287335"/>
              <a:gd name="connsiteX37" fmla="*/ 6334125 w 7791450"/>
              <a:gd name="connsiteY37" fmla="*/ 39685 h 287335"/>
              <a:gd name="connsiteX38" fmla="*/ 6696075 w 7791450"/>
              <a:gd name="connsiteY38" fmla="*/ 49210 h 287335"/>
              <a:gd name="connsiteX39" fmla="*/ 6877050 w 7791450"/>
              <a:gd name="connsiteY39" fmla="*/ 58735 h 287335"/>
              <a:gd name="connsiteX40" fmla="*/ 7267575 w 7791450"/>
              <a:gd name="connsiteY40" fmla="*/ 77785 h 287335"/>
              <a:gd name="connsiteX41" fmla="*/ 7334250 w 7791450"/>
              <a:gd name="connsiteY41" fmla="*/ 115885 h 287335"/>
              <a:gd name="connsiteX42" fmla="*/ 7391400 w 7791450"/>
              <a:gd name="connsiteY42" fmla="*/ 144460 h 287335"/>
              <a:gd name="connsiteX43" fmla="*/ 7791450 w 7791450"/>
              <a:gd name="connsiteY43" fmla="*/ 163510 h 2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791450" h="287335">
                <a:moveTo>
                  <a:pt x="0" y="125410"/>
                </a:moveTo>
                <a:cubicBezTo>
                  <a:pt x="156046" y="177425"/>
                  <a:pt x="21957" y="139181"/>
                  <a:pt x="247650" y="173035"/>
                </a:cubicBezTo>
                <a:cubicBezTo>
                  <a:pt x="257579" y="174524"/>
                  <a:pt x="266485" y="180125"/>
                  <a:pt x="276225" y="182560"/>
                </a:cubicBezTo>
                <a:cubicBezTo>
                  <a:pt x="291931" y="186487"/>
                  <a:pt x="307975" y="188910"/>
                  <a:pt x="323850" y="192085"/>
                </a:cubicBezTo>
                <a:cubicBezTo>
                  <a:pt x="384175" y="188910"/>
                  <a:pt x="444807" y="189419"/>
                  <a:pt x="504825" y="182560"/>
                </a:cubicBezTo>
                <a:cubicBezTo>
                  <a:pt x="941988" y="132599"/>
                  <a:pt x="272595" y="167025"/>
                  <a:pt x="914400" y="134935"/>
                </a:cubicBezTo>
                <a:cubicBezTo>
                  <a:pt x="1479348" y="106688"/>
                  <a:pt x="1168260" y="118077"/>
                  <a:pt x="1847850" y="106360"/>
                </a:cubicBezTo>
                <a:cubicBezTo>
                  <a:pt x="1991438" y="85847"/>
                  <a:pt x="1999461" y="82197"/>
                  <a:pt x="2219325" y="87310"/>
                </a:cubicBezTo>
                <a:cubicBezTo>
                  <a:pt x="2254813" y="88135"/>
                  <a:pt x="2288928" y="101564"/>
                  <a:pt x="2324100" y="106360"/>
                </a:cubicBezTo>
                <a:cubicBezTo>
                  <a:pt x="2358847" y="111098"/>
                  <a:pt x="2393950" y="112710"/>
                  <a:pt x="2428875" y="115885"/>
                </a:cubicBezTo>
                <a:cubicBezTo>
                  <a:pt x="2457018" y="129957"/>
                  <a:pt x="2484196" y="144864"/>
                  <a:pt x="2514600" y="153985"/>
                </a:cubicBezTo>
                <a:cubicBezTo>
                  <a:pt x="2530107" y="158637"/>
                  <a:pt x="2546256" y="160848"/>
                  <a:pt x="2562225" y="163510"/>
                </a:cubicBezTo>
                <a:cubicBezTo>
                  <a:pt x="2603417" y="170375"/>
                  <a:pt x="2644775" y="176210"/>
                  <a:pt x="2686050" y="182560"/>
                </a:cubicBezTo>
                <a:cubicBezTo>
                  <a:pt x="2773868" y="211833"/>
                  <a:pt x="2617779" y="161454"/>
                  <a:pt x="2828925" y="211135"/>
                </a:cubicBezTo>
                <a:cubicBezTo>
                  <a:pt x="2845568" y="215051"/>
                  <a:pt x="2859963" y="226038"/>
                  <a:pt x="2876550" y="230185"/>
                </a:cubicBezTo>
                <a:cubicBezTo>
                  <a:pt x="2910988" y="238794"/>
                  <a:pt x="2946435" y="242693"/>
                  <a:pt x="2981325" y="249235"/>
                </a:cubicBezTo>
                <a:cubicBezTo>
                  <a:pt x="3049261" y="261973"/>
                  <a:pt x="3011343" y="256784"/>
                  <a:pt x="3086100" y="268285"/>
                </a:cubicBezTo>
                <a:cubicBezTo>
                  <a:pt x="3108290" y="271699"/>
                  <a:pt x="3130386" y="276152"/>
                  <a:pt x="3152775" y="277810"/>
                </a:cubicBezTo>
                <a:cubicBezTo>
                  <a:pt x="3216181" y="282507"/>
                  <a:pt x="3279775" y="284160"/>
                  <a:pt x="3343275" y="287335"/>
                </a:cubicBezTo>
                <a:lnTo>
                  <a:pt x="3686175" y="268285"/>
                </a:lnTo>
                <a:cubicBezTo>
                  <a:pt x="3708571" y="266722"/>
                  <a:pt x="3730974" y="263808"/>
                  <a:pt x="3752850" y="258760"/>
                </a:cubicBezTo>
                <a:cubicBezTo>
                  <a:pt x="3772416" y="254245"/>
                  <a:pt x="3790519" y="244580"/>
                  <a:pt x="3810000" y="239710"/>
                </a:cubicBezTo>
                <a:cubicBezTo>
                  <a:pt x="3822700" y="236535"/>
                  <a:pt x="3835561" y="233947"/>
                  <a:pt x="3848100" y="230185"/>
                </a:cubicBezTo>
                <a:cubicBezTo>
                  <a:pt x="3915940" y="209833"/>
                  <a:pt x="3886896" y="214155"/>
                  <a:pt x="3943350" y="201610"/>
                </a:cubicBezTo>
                <a:cubicBezTo>
                  <a:pt x="3978310" y="193841"/>
                  <a:pt x="3995890" y="192515"/>
                  <a:pt x="4029075" y="182560"/>
                </a:cubicBezTo>
                <a:cubicBezTo>
                  <a:pt x="4048309" y="176790"/>
                  <a:pt x="4069517" y="174649"/>
                  <a:pt x="4086225" y="163510"/>
                </a:cubicBezTo>
                <a:cubicBezTo>
                  <a:pt x="4095750" y="157160"/>
                  <a:pt x="4104339" y="149109"/>
                  <a:pt x="4114800" y="144460"/>
                </a:cubicBezTo>
                <a:cubicBezTo>
                  <a:pt x="4150118" y="128763"/>
                  <a:pt x="4200293" y="116563"/>
                  <a:pt x="4238625" y="115885"/>
                </a:cubicBezTo>
                <a:lnTo>
                  <a:pt x="5248275" y="106360"/>
                </a:lnTo>
                <a:lnTo>
                  <a:pt x="5314950" y="96835"/>
                </a:lnTo>
                <a:cubicBezTo>
                  <a:pt x="5340323" y="93452"/>
                  <a:pt x="5365901" y="91518"/>
                  <a:pt x="5391150" y="87310"/>
                </a:cubicBezTo>
                <a:cubicBezTo>
                  <a:pt x="5426882" y="81355"/>
                  <a:pt x="5426118" y="77319"/>
                  <a:pt x="5457825" y="68260"/>
                </a:cubicBezTo>
                <a:cubicBezTo>
                  <a:pt x="5526271" y="48704"/>
                  <a:pt x="5464984" y="68852"/>
                  <a:pt x="5543550" y="49210"/>
                </a:cubicBezTo>
                <a:cubicBezTo>
                  <a:pt x="5553290" y="46775"/>
                  <a:pt x="5562724" y="43210"/>
                  <a:pt x="5572125" y="39685"/>
                </a:cubicBezTo>
                <a:cubicBezTo>
                  <a:pt x="5588134" y="33682"/>
                  <a:pt x="5602861" y="23302"/>
                  <a:pt x="5619750" y="20635"/>
                </a:cubicBezTo>
                <a:cubicBezTo>
                  <a:pt x="5663768" y="13685"/>
                  <a:pt x="5708650" y="14285"/>
                  <a:pt x="5753100" y="11110"/>
                </a:cubicBezTo>
                <a:cubicBezTo>
                  <a:pt x="5848108" y="-12642"/>
                  <a:pt x="5749890" y="7041"/>
                  <a:pt x="5943600" y="20635"/>
                </a:cubicBezTo>
                <a:cubicBezTo>
                  <a:pt x="6073610" y="29759"/>
                  <a:pt x="6203840" y="36256"/>
                  <a:pt x="6334125" y="39685"/>
                </a:cubicBezTo>
                <a:lnTo>
                  <a:pt x="6696075" y="49210"/>
                </a:lnTo>
                <a:cubicBezTo>
                  <a:pt x="6756446" y="51328"/>
                  <a:pt x="6816704" y="55992"/>
                  <a:pt x="6877050" y="58735"/>
                </a:cubicBezTo>
                <a:cubicBezTo>
                  <a:pt x="7258508" y="76074"/>
                  <a:pt x="6976639" y="59602"/>
                  <a:pt x="7267575" y="77785"/>
                </a:cubicBezTo>
                <a:cubicBezTo>
                  <a:pt x="7327622" y="97801"/>
                  <a:pt x="7262168" y="72636"/>
                  <a:pt x="7334250" y="115885"/>
                </a:cubicBezTo>
                <a:cubicBezTo>
                  <a:pt x="7352513" y="126843"/>
                  <a:pt x="7371740" y="136268"/>
                  <a:pt x="7391400" y="144460"/>
                </a:cubicBezTo>
                <a:cubicBezTo>
                  <a:pt x="7523868" y="199655"/>
                  <a:pt x="7616974" y="163510"/>
                  <a:pt x="7791450" y="163510"/>
                </a:cubicBezTo>
              </a:path>
            </a:pathLst>
          </a:custGeom>
          <a:noFill/>
          <a:ln w="38100">
            <a:solidFill>
              <a:schemeClr val="accent1">
                <a:shade val="50000"/>
                <a:alpha val="3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Textfeld 16"/>
          <p:cNvSpPr txBox="1"/>
          <p:nvPr/>
        </p:nvSpPr>
        <p:spPr>
          <a:xfrm>
            <a:off x="4944033" y="3356992"/>
            <a:ext cx="2940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accent6">
                    <a:lumMod val="75000"/>
                  </a:schemeClr>
                </a:solidFill>
              </a:rPr>
              <a:t>//</a:t>
            </a:r>
            <a:r>
              <a:rPr lang="de-DE" sz="1400" dirty="0" err="1" smtClean="0">
                <a:solidFill>
                  <a:schemeClr val="accent6">
                    <a:lumMod val="75000"/>
                  </a:schemeClr>
                </a:solidFill>
              </a:rPr>
              <a:t>gau</a:t>
            </a:r>
            <a:r>
              <a:rPr lang="de-DE" sz="1400" dirty="0" smtClean="0">
                <a:solidFill>
                  <a:schemeClr val="accent6">
                    <a:lumMod val="75000"/>
                  </a:schemeClr>
                </a:solidFill>
              </a:rPr>
              <a:t> [</a:t>
            </a:r>
            <a:r>
              <a:rPr lang="de-DE" sz="1400" dirty="0" err="1" smtClean="0">
                <a:solidFill>
                  <a:schemeClr val="accent6">
                    <a:lumMod val="75000"/>
                  </a:schemeClr>
                </a:solidFill>
              </a:rPr>
              <a:t>mokoro</a:t>
            </a:r>
            <a:r>
              <a:rPr lang="de-DE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accent6">
                    <a:lumMod val="75000"/>
                  </a:schemeClr>
                </a:solidFill>
              </a:rPr>
              <a:t>canoes</a:t>
            </a:r>
            <a:r>
              <a:rPr lang="de-DE" sz="1400" dirty="0" smtClean="0">
                <a:solidFill>
                  <a:schemeClr val="accent6">
                    <a:lumMod val="75000"/>
                  </a:schemeClr>
                </a:solidFill>
              </a:rPr>
              <a:t>?]</a:t>
            </a:r>
          </a:p>
          <a:p>
            <a:r>
              <a:rPr lang="de-DE" sz="1400" dirty="0" smtClean="0">
                <a:solidFill>
                  <a:schemeClr val="accent6">
                    <a:lumMod val="75000"/>
                  </a:schemeClr>
                </a:solidFill>
              </a:rPr>
              <a:t>//Kumm [on </a:t>
            </a:r>
            <a:r>
              <a:rPr lang="de-DE" sz="1400" dirty="0" err="1" smtClean="0">
                <a:solidFill>
                  <a:schemeClr val="accent6">
                    <a:lumMod val="75000"/>
                  </a:schemeClr>
                </a:solidFill>
              </a:rPr>
              <a:t>map</a:t>
            </a:r>
            <a:r>
              <a:rPr lang="de-DE" sz="1400" dirty="0" smtClean="0">
                <a:solidFill>
                  <a:schemeClr val="accent6">
                    <a:lumMod val="75000"/>
                  </a:schemeClr>
                </a:solidFill>
              </a:rPr>
              <a:t> 129]</a:t>
            </a:r>
            <a:endParaRPr lang="en-GB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989112" y="3419708"/>
            <a:ext cx="2862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00B050"/>
                </a:solidFill>
              </a:rPr>
              <a:t>River </a:t>
            </a:r>
            <a:r>
              <a:rPr lang="de-DE" sz="1400" dirty="0" err="1" smtClean="0">
                <a:solidFill>
                  <a:srgbClr val="00B050"/>
                </a:solidFill>
              </a:rPr>
              <a:t>Shanongo</a:t>
            </a:r>
            <a:r>
              <a:rPr lang="de-DE" sz="1400" dirty="0" smtClean="0">
                <a:solidFill>
                  <a:srgbClr val="00B050"/>
                </a:solidFill>
              </a:rPr>
              <a:t> </a:t>
            </a:r>
            <a:r>
              <a:rPr lang="de-DE" sz="1400" dirty="0" err="1" smtClean="0">
                <a:solidFill>
                  <a:srgbClr val="00B050"/>
                </a:solidFill>
              </a:rPr>
              <a:t>or</a:t>
            </a:r>
            <a:r>
              <a:rPr lang="de-DE" sz="1400" dirty="0" smtClean="0">
                <a:solidFill>
                  <a:srgbClr val="00B050"/>
                </a:solidFill>
              </a:rPr>
              <a:t> //</a:t>
            </a:r>
            <a:r>
              <a:rPr lang="de-DE" sz="1400" dirty="0" err="1" smtClean="0">
                <a:solidFill>
                  <a:srgbClr val="00B050"/>
                </a:solidFill>
              </a:rPr>
              <a:t>Xumm</a:t>
            </a:r>
            <a:endParaRPr lang="en-GB" sz="1400" dirty="0">
              <a:solidFill>
                <a:srgbClr val="00B05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596336" y="611396"/>
            <a:ext cx="1476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00B050"/>
                </a:solidFill>
              </a:rPr>
              <a:t>/Na [!</a:t>
            </a:r>
            <a:r>
              <a:rPr lang="de-DE" sz="1400" dirty="0" err="1" smtClean="0">
                <a:solidFill>
                  <a:srgbClr val="00B050"/>
                </a:solidFill>
              </a:rPr>
              <a:t>Xun</a:t>
            </a:r>
            <a:r>
              <a:rPr lang="de-DE" sz="1400" dirty="0" smtClean="0">
                <a:solidFill>
                  <a:srgbClr val="00B050"/>
                </a:solidFill>
              </a:rPr>
              <a:t>]</a:t>
            </a:r>
            <a:endParaRPr lang="en-GB" sz="1400" dirty="0">
              <a:solidFill>
                <a:srgbClr val="00B05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2195736" y="5936334"/>
            <a:ext cx="2232248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de-DE" sz="1400" dirty="0" err="1" smtClean="0">
                <a:solidFill>
                  <a:schemeClr val="accent6">
                    <a:lumMod val="75000"/>
                  </a:schemeClr>
                </a:solidFill>
              </a:rPr>
              <a:t>Tamme's</a:t>
            </a:r>
            <a:r>
              <a:rPr lang="de-DE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ts val="1300"/>
              </a:lnSpc>
            </a:pPr>
            <a:r>
              <a:rPr lang="de-DE" sz="1400" dirty="0" err="1" smtClean="0">
                <a:solidFill>
                  <a:schemeClr val="accent6">
                    <a:lumMod val="75000"/>
                  </a:schemeClr>
                </a:solidFill>
              </a:rPr>
              <a:t>country</a:t>
            </a:r>
            <a:endParaRPr lang="en-GB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283968" y="5939988"/>
            <a:ext cx="2232248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de-DE" sz="1400" dirty="0" err="1" smtClean="0">
                <a:solidFill>
                  <a:srgbClr val="00B050"/>
                </a:solidFill>
              </a:rPr>
              <a:t>Tamme's</a:t>
            </a:r>
            <a:r>
              <a:rPr lang="de-DE" sz="1400" dirty="0" smtClean="0">
                <a:solidFill>
                  <a:srgbClr val="00B050"/>
                </a:solidFill>
              </a:rPr>
              <a:t> </a:t>
            </a:r>
          </a:p>
          <a:p>
            <a:pPr>
              <a:lnSpc>
                <a:spcPts val="1300"/>
              </a:lnSpc>
            </a:pPr>
            <a:r>
              <a:rPr lang="de-DE" sz="1400" dirty="0" err="1" smtClean="0">
                <a:solidFill>
                  <a:srgbClr val="00B050"/>
                </a:solidFill>
              </a:rPr>
              <a:t>country</a:t>
            </a:r>
            <a:endParaRPr lang="en-GB" sz="1400" dirty="0">
              <a:solidFill>
                <a:srgbClr val="00B05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516216" y="5961297"/>
            <a:ext cx="2232248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de-DE" sz="1400" dirty="0" smtClean="0">
                <a:solidFill>
                  <a:schemeClr val="accent6">
                    <a:lumMod val="75000"/>
                  </a:schemeClr>
                </a:solidFill>
              </a:rPr>
              <a:t>!</a:t>
            </a:r>
            <a:r>
              <a:rPr lang="de-DE" sz="1400" dirty="0" err="1" smtClean="0">
                <a:solidFill>
                  <a:schemeClr val="accent6">
                    <a:lumMod val="75000"/>
                  </a:schemeClr>
                </a:solidFill>
              </a:rPr>
              <a:t>Nanni's</a:t>
            </a:r>
            <a:r>
              <a:rPr lang="de-DE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ts val="1300"/>
              </a:lnSpc>
            </a:pPr>
            <a:r>
              <a:rPr lang="de-DE" sz="1400" dirty="0" err="1" smtClean="0">
                <a:solidFill>
                  <a:schemeClr val="accent6">
                    <a:lumMod val="75000"/>
                  </a:schemeClr>
                </a:solidFill>
              </a:rPr>
              <a:t>country</a:t>
            </a:r>
            <a:endParaRPr lang="en-GB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7361126" y="5955570"/>
            <a:ext cx="2232248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de-DE" sz="1400" dirty="0" smtClean="0">
                <a:solidFill>
                  <a:srgbClr val="00B050"/>
                </a:solidFill>
              </a:rPr>
              <a:t>!</a:t>
            </a:r>
            <a:r>
              <a:rPr lang="de-DE" sz="1400" dirty="0" err="1" smtClean="0">
                <a:solidFill>
                  <a:srgbClr val="00B050"/>
                </a:solidFill>
              </a:rPr>
              <a:t>Nanni's</a:t>
            </a:r>
            <a:r>
              <a:rPr lang="de-DE" sz="1400" dirty="0" smtClean="0">
                <a:solidFill>
                  <a:srgbClr val="00B050"/>
                </a:solidFill>
              </a:rPr>
              <a:t> </a:t>
            </a:r>
          </a:p>
          <a:p>
            <a:pPr>
              <a:lnSpc>
                <a:spcPts val="1300"/>
              </a:lnSpc>
            </a:pPr>
            <a:r>
              <a:rPr lang="de-DE" sz="1400" dirty="0" err="1" smtClean="0">
                <a:solidFill>
                  <a:srgbClr val="00B050"/>
                </a:solidFill>
              </a:rPr>
              <a:t>country</a:t>
            </a:r>
            <a:endParaRPr lang="en-GB" sz="1400" dirty="0">
              <a:solidFill>
                <a:srgbClr val="00B05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5400092" y="5877272"/>
            <a:ext cx="1116124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de-DE" sz="1400" dirty="0" smtClean="0">
                <a:solidFill>
                  <a:srgbClr val="00B050"/>
                </a:solidFill>
              </a:rPr>
              <a:t>/Ka-</a:t>
            </a:r>
            <a:r>
              <a:rPr lang="de-DE" sz="1400" dirty="0" err="1" smtClean="0">
                <a:solidFill>
                  <a:srgbClr val="00B050"/>
                </a:solidFill>
              </a:rPr>
              <a:t>saba</a:t>
            </a:r>
            <a:r>
              <a:rPr lang="de-DE" sz="1400" dirty="0" smtClean="0">
                <a:solidFill>
                  <a:srgbClr val="00B050"/>
                </a:solidFill>
              </a:rPr>
              <a:t> </a:t>
            </a:r>
          </a:p>
          <a:p>
            <a:pPr>
              <a:lnSpc>
                <a:spcPts val="1300"/>
              </a:lnSpc>
            </a:pPr>
            <a:r>
              <a:rPr lang="de-DE" sz="1400" dirty="0" err="1" smtClean="0">
                <a:solidFill>
                  <a:srgbClr val="00B050"/>
                </a:solidFill>
                <a:latin typeface="Arial Narrow" panose="020B0606020202030204" pitchFamily="34" charset="0"/>
              </a:rPr>
              <a:t>water</a:t>
            </a:r>
            <a:r>
              <a:rPr lang="de-DE" sz="1400" dirty="0" smtClean="0">
                <a:solidFill>
                  <a:srgbClr val="00B050"/>
                </a:solidFill>
                <a:latin typeface="Arial Narrow" panose="020B0606020202030204" pitchFamily="34" charset="0"/>
              </a:rPr>
              <a:t> </a:t>
            </a:r>
            <a:r>
              <a:rPr lang="de-DE" sz="1400" dirty="0" err="1" smtClean="0">
                <a:solidFill>
                  <a:srgbClr val="00B050"/>
                </a:solidFill>
                <a:latin typeface="Arial Narrow" panose="020B0606020202030204" pitchFamily="34" charset="0"/>
              </a:rPr>
              <a:t>source</a:t>
            </a:r>
            <a:endParaRPr lang="en-GB" sz="1400" dirty="0">
              <a:solidFill>
                <a:srgbClr val="00B050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5494387" y="6387618"/>
            <a:ext cx="1080120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de-DE" sz="1400" dirty="0" smtClean="0">
                <a:solidFill>
                  <a:srgbClr val="00B0F0"/>
                </a:solidFill>
              </a:rPr>
              <a:t>/Ka-</a:t>
            </a:r>
            <a:r>
              <a:rPr lang="de-DE" sz="1400" dirty="0" err="1" smtClean="0">
                <a:solidFill>
                  <a:srgbClr val="00B0F0"/>
                </a:solidFill>
              </a:rPr>
              <a:t>saba</a:t>
            </a:r>
            <a:r>
              <a:rPr lang="de-DE" sz="1400" dirty="0" smtClean="0">
                <a:solidFill>
                  <a:srgbClr val="00B0F0"/>
                </a:solidFill>
              </a:rPr>
              <a:t> </a:t>
            </a:r>
          </a:p>
          <a:p>
            <a:pPr>
              <a:lnSpc>
                <a:spcPts val="1300"/>
              </a:lnSpc>
            </a:pPr>
            <a:r>
              <a:rPr lang="de-DE" sz="1400" dirty="0" err="1" smtClean="0">
                <a:solidFill>
                  <a:srgbClr val="00B0F0"/>
                </a:solidFill>
                <a:latin typeface="Arial Narrow" panose="020B0606020202030204" pitchFamily="34" charset="0"/>
              </a:rPr>
              <a:t>water</a:t>
            </a:r>
            <a:r>
              <a:rPr lang="de-DE" sz="1400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 </a:t>
            </a:r>
            <a:r>
              <a:rPr lang="de-DE" sz="1400" dirty="0" err="1" smtClean="0">
                <a:solidFill>
                  <a:srgbClr val="00B0F0"/>
                </a:solidFill>
                <a:latin typeface="Arial Narrow" panose="020B0606020202030204" pitchFamily="34" charset="0"/>
              </a:rPr>
              <a:t>source</a:t>
            </a:r>
            <a:endParaRPr lang="en-GB" sz="1400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4644008" y="6315610"/>
            <a:ext cx="756084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de-DE" sz="1400" dirty="0" smtClean="0">
                <a:solidFill>
                  <a:srgbClr val="00B0F0"/>
                </a:solidFill>
              </a:rPr>
              <a:t>/</a:t>
            </a:r>
            <a:r>
              <a:rPr lang="de-DE" sz="1400" dirty="0" err="1" smtClean="0">
                <a:solidFill>
                  <a:srgbClr val="00B0F0"/>
                </a:solidFill>
              </a:rPr>
              <a:t>Uma's</a:t>
            </a:r>
            <a:r>
              <a:rPr lang="de-DE" sz="1400" dirty="0" smtClean="0">
                <a:solidFill>
                  <a:srgbClr val="00B0F0"/>
                </a:solidFill>
              </a:rPr>
              <a:t> </a:t>
            </a:r>
          </a:p>
          <a:p>
            <a:pPr>
              <a:lnSpc>
                <a:spcPts val="1300"/>
              </a:lnSpc>
            </a:pPr>
            <a:r>
              <a:rPr lang="de-DE" sz="1400" dirty="0" err="1" smtClean="0">
                <a:solidFill>
                  <a:srgbClr val="00B0F0"/>
                </a:solidFill>
                <a:latin typeface="Arial Narrow" panose="020B0606020202030204" pitchFamily="34" charset="0"/>
              </a:rPr>
              <a:t>country</a:t>
            </a:r>
            <a:endParaRPr lang="en-GB" sz="1400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3707904" y="3400425"/>
            <a:ext cx="2232248" cy="43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de-DE" sz="1400" dirty="0" err="1" smtClean="0">
                <a:solidFill>
                  <a:srgbClr val="00B0F0"/>
                </a:solidFill>
              </a:rPr>
              <a:t>Makoba</a:t>
            </a:r>
            <a:r>
              <a:rPr lang="de-DE" sz="1400" dirty="0" smtClean="0">
                <a:solidFill>
                  <a:srgbClr val="00B0F0"/>
                </a:solidFill>
              </a:rPr>
              <a:t> </a:t>
            </a:r>
          </a:p>
          <a:p>
            <a:pPr>
              <a:lnSpc>
                <a:spcPts val="1300"/>
              </a:lnSpc>
            </a:pPr>
            <a:r>
              <a:rPr lang="de-DE" sz="1400" dirty="0" err="1" smtClean="0">
                <a:solidFill>
                  <a:srgbClr val="00B0F0"/>
                </a:solidFill>
                <a:latin typeface="Arial Narrow" panose="020B0606020202030204" pitchFamily="34" charset="0"/>
              </a:rPr>
              <a:t>country</a:t>
            </a:r>
            <a:endParaRPr lang="en-GB" sz="1400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899592" y="4221088"/>
            <a:ext cx="2232248" cy="25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de-DE" sz="1400" dirty="0" err="1" smtClean="0">
                <a:solidFill>
                  <a:srgbClr val="00B0F0"/>
                </a:solidFill>
              </a:rPr>
              <a:t>Dama</a:t>
            </a:r>
            <a:r>
              <a:rPr lang="de-DE" sz="1400" dirty="0" smtClean="0">
                <a:solidFill>
                  <a:srgbClr val="00B0F0"/>
                </a:solidFill>
              </a:rPr>
              <a:t> </a:t>
            </a:r>
            <a:r>
              <a:rPr lang="de-DE" sz="1400" dirty="0" err="1" smtClean="0">
                <a:solidFill>
                  <a:srgbClr val="00B0F0"/>
                </a:solidFill>
              </a:rPr>
              <a:t>country</a:t>
            </a:r>
            <a:endParaRPr lang="en-GB" sz="1400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467544" y="5792318"/>
            <a:ext cx="2232248" cy="25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de-DE" sz="1400" dirty="0" smtClean="0">
                <a:solidFill>
                  <a:srgbClr val="00B050"/>
                </a:solidFill>
              </a:rPr>
              <a:t>Omaherero</a:t>
            </a:r>
            <a:endParaRPr lang="en-GB" sz="1400" dirty="0">
              <a:solidFill>
                <a:srgbClr val="00B050"/>
              </a:solidFill>
            </a:endParaRPr>
          </a:p>
        </p:txBody>
      </p:sp>
      <p:cxnSp>
        <p:nvCxnSpPr>
          <p:cNvPr id="14" name="Gerade Verbindung 13"/>
          <p:cNvCxnSpPr/>
          <p:nvPr/>
        </p:nvCxnSpPr>
        <p:spPr>
          <a:xfrm>
            <a:off x="10116616" y="501317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 flipH="1">
            <a:off x="755576" y="4497382"/>
            <a:ext cx="360040" cy="129493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2022587" y="4702115"/>
            <a:ext cx="2232248" cy="25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de-DE" sz="1400" dirty="0" err="1" smtClean="0">
                <a:solidFill>
                  <a:schemeClr val="accent6">
                    <a:lumMod val="75000"/>
                  </a:schemeClr>
                </a:solidFill>
              </a:rPr>
              <a:t>Dama</a:t>
            </a:r>
            <a:r>
              <a:rPr lang="de-DE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accent6">
                    <a:lumMod val="75000"/>
                  </a:schemeClr>
                </a:solidFill>
              </a:rPr>
              <a:t>road</a:t>
            </a:r>
            <a:endParaRPr lang="en-GB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4572000" y="5378618"/>
            <a:ext cx="2232248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de-DE" sz="1400" dirty="0" smtClean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de-DE" sz="1400" dirty="0" err="1" smtClean="0">
                <a:solidFill>
                  <a:schemeClr val="accent6">
                    <a:lumMod val="75000"/>
                  </a:schemeClr>
                </a:solidFill>
              </a:rPr>
              <a:t>Uma's</a:t>
            </a:r>
            <a:r>
              <a:rPr lang="de-DE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ts val="1300"/>
              </a:lnSpc>
            </a:pPr>
            <a:r>
              <a:rPr lang="de-DE" sz="14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country</a:t>
            </a:r>
            <a:endParaRPr lang="en-GB" sz="14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5325988" y="5401791"/>
            <a:ext cx="2232248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de-DE" sz="1400" dirty="0" smtClean="0">
                <a:solidFill>
                  <a:schemeClr val="accent6">
                    <a:lumMod val="75000"/>
                  </a:schemeClr>
                </a:solidFill>
              </a:rPr>
              <a:t>/Ka-</a:t>
            </a:r>
            <a:r>
              <a:rPr lang="de-DE" sz="1400" dirty="0" err="1" smtClean="0">
                <a:solidFill>
                  <a:schemeClr val="accent6">
                    <a:lumMod val="75000"/>
                  </a:schemeClr>
                </a:solidFill>
              </a:rPr>
              <a:t>saba</a:t>
            </a:r>
            <a:r>
              <a:rPr lang="de-DE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ts val="1300"/>
              </a:lnSpc>
            </a:pPr>
            <a:r>
              <a:rPr lang="de-DE" sz="14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water</a:t>
            </a:r>
            <a:r>
              <a:rPr lang="de-DE" sz="14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14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source</a:t>
            </a:r>
            <a:endParaRPr lang="en-GB" sz="14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6842509" y="6372338"/>
            <a:ext cx="2232248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de-DE" sz="1400" dirty="0" smtClean="0">
                <a:solidFill>
                  <a:srgbClr val="00B050"/>
                </a:solidFill>
              </a:rPr>
              <a:t>/</a:t>
            </a:r>
            <a:r>
              <a:rPr lang="de-DE" sz="1400" dirty="0" err="1" smtClean="0">
                <a:solidFill>
                  <a:srgbClr val="00B050"/>
                </a:solidFill>
              </a:rPr>
              <a:t>Uma's</a:t>
            </a:r>
            <a:r>
              <a:rPr lang="de-DE" sz="1400" dirty="0" smtClean="0">
                <a:solidFill>
                  <a:srgbClr val="00B050"/>
                </a:solidFill>
              </a:rPr>
              <a:t> </a:t>
            </a:r>
          </a:p>
          <a:p>
            <a:pPr>
              <a:lnSpc>
                <a:spcPts val="1300"/>
              </a:lnSpc>
            </a:pPr>
            <a:r>
              <a:rPr lang="de-DE" sz="1400" dirty="0" err="1" smtClean="0">
                <a:solidFill>
                  <a:srgbClr val="00B050"/>
                </a:solidFill>
                <a:latin typeface="Arial Narrow" panose="020B0606020202030204" pitchFamily="34" charset="0"/>
              </a:rPr>
              <a:t>country</a:t>
            </a:r>
            <a:endParaRPr lang="en-GB" sz="1400" dirty="0">
              <a:solidFill>
                <a:srgbClr val="00B050"/>
              </a:solidFill>
              <a:latin typeface="Arial Narrow" panose="020B0606020202030204" pitchFamily="34" charset="0"/>
            </a:endParaRPr>
          </a:p>
        </p:txBody>
      </p:sp>
      <p:sp>
        <p:nvSpPr>
          <p:cNvPr id="35" name="Ellipse 34"/>
          <p:cNvSpPr/>
          <p:nvPr/>
        </p:nvSpPr>
        <p:spPr>
          <a:xfrm rot="20274859">
            <a:off x="5400092" y="5378618"/>
            <a:ext cx="1014108" cy="1479382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feld 35"/>
          <p:cNvSpPr txBox="1"/>
          <p:nvPr/>
        </p:nvSpPr>
        <p:spPr>
          <a:xfrm>
            <a:off x="4886883" y="3040600"/>
            <a:ext cx="2232248" cy="263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de-DE" sz="1400" dirty="0" smtClean="0">
                <a:solidFill>
                  <a:srgbClr val="00B0F0"/>
                </a:solidFill>
              </a:rPr>
              <a:t>The </a:t>
            </a:r>
            <a:r>
              <a:rPr lang="de-DE" sz="1400" dirty="0" err="1" smtClean="0">
                <a:solidFill>
                  <a:srgbClr val="00B0F0"/>
                </a:solidFill>
              </a:rPr>
              <a:t>Makoba's</a:t>
            </a:r>
            <a:r>
              <a:rPr lang="de-DE" sz="1400" dirty="0" smtClean="0">
                <a:solidFill>
                  <a:srgbClr val="00B0F0"/>
                </a:solidFill>
              </a:rPr>
              <a:t> </a:t>
            </a:r>
            <a:r>
              <a:rPr lang="de-DE" sz="1400" dirty="0" err="1" smtClean="0">
                <a:solidFill>
                  <a:srgbClr val="00B0F0"/>
                </a:solidFill>
              </a:rPr>
              <a:t>water</a:t>
            </a:r>
            <a:endParaRPr lang="en-GB" sz="1400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>
          <a:xfrm>
            <a:off x="6902896" y="6448251"/>
            <a:ext cx="2133600" cy="365125"/>
          </a:xfrm>
        </p:spPr>
        <p:txBody>
          <a:bodyPr/>
          <a:lstStyle/>
          <a:p>
            <a:fld id="{627B5AC4-F76E-498D-ADF7-547A1E0A9027}" type="slidenum">
              <a:rPr lang="en-GB" sz="1400" smtClean="0">
                <a:solidFill>
                  <a:srgbClr val="C96009"/>
                </a:solidFill>
              </a:rPr>
              <a:t>28</a:t>
            </a:fld>
            <a:endParaRPr lang="en-GB" dirty="0">
              <a:solidFill>
                <a:srgbClr val="C960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16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" y="0"/>
            <a:ext cx="5504411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444208" y="2924944"/>
            <a:ext cx="23762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!Nanni</a:t>
            </a:r>
            <a:r>
              <a:rPr lang="de-DE" dirty="0" smtClean="0"/>
              <a:t> </a:t>
            </a:r>
          </a:p>
          <a:p>
            <a:r>
              <a:rPr lang="de-DE" i="1" dirty="0" smtClean="0"/>
              <a:t>"This </a:t>
            </a:r>
            <a:r>
              <a:rPr lang="de-DE" i="1" dirty="0" err="1" smtClean="0"/>
              <a:t>map</a:t>
            </a:r>
            <a:r>
              <a:rPr lang="de-DE" i="1" dirty="0" smtClean="0"/>
              <a:t> </a:t>
            </a:r>
            <a:r>
              <a:rPr lang="de-DE" i="1" dirty="0" err="1" smtClean="0"/>
              <a:t>is</a:t>
            </a:r>
            <a:r>
              <a:rPr lang="de-DE" i="1" dirty="0" smtClean="0"/>
              <a:t> </a:t>
            </a:r>
            <a:r>
              <a:rPr lang="de-DE" i="1" dirty="0" err="1" smtClean="0"/>
              <a:t>said</a:t>
            </a:r>
            <a:r>
              <a:rPr lang="de-DE" i="1" dirty="0" smtClean="0"/>
              <a:t> </a:t>
            </a:r>
            <a:r>
              <a:rPr lang="de-DE" i="1" dirty="0" err="1" smtClean="0"/>
              <a:t>to</a:t>
            </a:r>
            <a:r>
              <a:rPr lang="de-DE" i="1" dirty="0" smtClean="0"/>
              <a:t> </a:t>
            </a:r>
            <a:r>
              <a:rPr lang="de-DE" i="1" dirty="0" err="1" smtClean="0"/>
              <a:t>represent</a:t>
            </a:r>
            <a:r>
              <a:rPr lang="de-DE" i="1" dirty="0" smtClean="0"/>
              <a:t> </a:t>
            </a:r>
            <a:r>
              <a:rPr lang="de-DE" i="1" dirty="0" err="1" smtClean="0"/>
              <a:t>the</a:t>
            </a:r>
            <a:r>
              <a:rPr lang="de-DE" i="1" dirty="0" smtClean="0"/>
              <a:t> </a:t>
            </a:r>
            <a:r>
              <a:rPr lang="de-DE" i="1" dirty="0" err="1" smtClean="0"/>
              <a:t>Bushmen's</a:t>
            </a:r>
            <a:r>
              <a:rPr lang="de-DE" i="1" dirty="0" smtClean="0"/>
              <a:t> </a:t>
            </a:r>
            <a:r>
              <a:rPr lang="de-DE" i="1" dirty="0" err="1" smtClean="0"/>
              <a:t>country</a:t>
            </a:r>
            <a:r>
              <a:rPr lang="de-DE" i="1" dirty="0" smtClean="0"/>
              <a:t>"</a:t>
            </a:r>
            <a:endParaRPr lang="en-GB" i="1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940400" y="6448251"/>
            <a:ext cx="2133600" cy="365125"/>
          </a:xfrm>
        </p:spPr>
        <p:txBody>
          <a:bodyPr/>
          <a:lstStyle/>
          <a:p>
            <a:fld id="{627B5AC4-F76E-498D-ADF7-547A1E0A9027}" type="slidenum">
              <a:rPr lang="en-GB" sz="1400" smtClean="0">
                <a:solidFill>
                  <a:srgbClr val="C96009"/>
                </a:solidFill>
              </a:rPr>
              <a:t>29</a:t>
            </a:fld>
            <a:endParaRPr lang="en-GB" sz="1400" dirty="0">
              <a:solidFill>
                <a:srgbClr val="C960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80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6"/>
          <a:stretch/>
        </p:blipFill>
        <p:spPr>
          <a:xfrm>
            <a:off x="323528" y="188640"/>
            <a:ext cx="2262336" cy="290078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6" b="5939"/>
          <a:stretch/>
        </p:blipFill>
        <p:spPr>
          <a:xfrm>
            <a:off x="2699792" y="188640"/>
            <a:ext cx="2241693" cy="290078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7"/>
          <a:stretch/>
        </p:blipFill>
        <p:spPr>
          <a:xfrm>
            <a:off x="323528" y="3575244"/>
            <a:ext cx="2262336" cy="280608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8"/>
          <a:stretch/>
        </p:blipFill>
        <p:spPr>
          <a:xfrm>
            <a:off x="2699792" y="3575244"/>
            <a:ext cx="2241693" cy="280608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51520" y="3051329"/>
            <a:ext cx="2334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Diä!kwain</a:t>
            </a:r>
            <a:r>
              <a:rPr lang="de-DE" sz="1400" dirty="0" smtClean="0"/>
              <a:t>, </a:t>
            </a:r>
            <a:r>
              <a:rPr lang="de-DE" sz="1400" dirty="0"/>
              <a:t>1873-1876 in </a:t>
            </a:r>
            <a:r>
              <a:rPr lang="de-DE" sz="1400" dirty="0" err="1" smtClean="0"/>
              <a:t>Mowbray</a:t>
            </a:r>
            <a:r>
              <a:rPr lang="de-DE" sz="1400" dirty="0" smtClean="0"/>
              <a:t>, ~30 </a:t>
            </a:r>
            <a:r>
              <a:rPr lang="de-DE" sz="1400" dirty="0" err="1" smtClean="0"/>
              <a:t>years</a:t>
            </a:r>
            <a:r>
              <a:rPr lang="de-DE" sz="1400" dirty="0" smtClean="0"/>
              <a:t> </a:t>
            </a:r>
            <a:r>
              <a:rPr lang="de-DE" sz="1400" dirty="0" err="1" smtClean="0"/>
              <a:t>old</a:t>
            </a:r>
            <a:r>
              <a:rPr lang="de-DE" sz="1400" dirty="0" smtClean="0"/>
              <a:t> 1874</a:t>
            </a:r>
            <a:endParaRPr lang="en-GB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2633117" y="3060854"/>
            <a:ext cx="23762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/</a:t>
            </a:r>
            <a:r>
              <a:rPr lang="de-DE" sz="1400" dirty="0" err="1"/>
              <a:t>Han≠</a:t>
            </a:r>
            <a:r>
              <a:rPr lang="de-DE" sz="1400" dirty="0" err="1" smtClean="0"/>
              <a:t>kass'o</a:t>
            </a:r>
            <a:r>
              <a:rPr lang="de-DE" sz="1400" dirty="0" smtClean="0"/>
              <a:t>, 1878-1879 </a:t>
            </a:r>
            <a:r>
              <a:rPr lang="de-DE" sz="1400" dirty="0"/>
              <a:t>in </a:t>
            </a:r>
            <a:r>
              <a:rPr lang="de-DE" sz="1400" dirty="0" err="1" smtClean="0"/>
              <a:t>Mowbray</a:t>
            </a:r>
            <a:r>
              <a:rPr lang="de-DE" sz="1400" dirty="0" smtClean="0"/>
              <a:t>, ~30 </a:t>
            </a:r>
            <a:r>
              <a:rPr lang="de-DE" sz="1400" dirty="0" err="1" smtClean="0"/>
              <a:t>years</a:t>
            </a:r>
            <a:r>
              <a:rPr lang="de-DE" sz="1400" dirty="0" smtClean="0"/>
              <a:t> </a:t>
            </a:r>
            <a:r>
              <a:rPr lang="de-DE" sz="1400" dirty="0" err="1" smtClean="0"/>
              <a:t>old</a:t>
            </a:r>
            <a:r>
              <a:rPr lang="de-DE" sz="1400" dirty="0" smtClean="0"/>
              <a:t> 1875</a:t>
            </a:r>
            <a:endParaRPr lang="en-GB" sz="1400" dirty="0"/>
          </a:p>
          <a:p>
            <a:endParaRPr lang="en-GB" dirty="0"/>
          </a:p>
        </p:txBody>
      </p:sp>
      <p:sp>
        <p:nvSpPr>
          <p:cNvPr id="8" name="Textfeld 7"/>
          <p:cNvSpPr txBox="1"/>
          <p:nvPr/>
        </p:nvSpPr>
        <p:spPr>
          <a:xfrm>
            <a:off x="323528" y="6309320"/>
            <a:ext cx="2262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!Nanni, 1879-1882 </a:t>
            </a:r>
            <a:r>
              <a:rPr lang="de-DE" sz="1400" dirty="0"/>
              <a:t>in </a:t>
            </a:r>
            <a:r>
              <a:rPr lang="de-DE" sz="1400" dirty="0" err="1" smtClean="0"/>
              <a:t>Mowbray</a:t>
            </a:r>
            <a:r>
              <a:rPr lang="de-DE" sz="1400" dirty="0" smtClean="0"/>
              <a:t>, "</a:t>
            </a:r>
            <a:r>
              <a:rPr lang="de-DE" sz="1400" dirty="0" err="1" smtClean="0"/>
              <a:t>teenager</a:t>
            </a:r>
            <a:r>
              <a:rPr lang="de-DE" sz="1400" dirty="0" smtClean="0"/>
              <a:t>"</a:t>
            </a:r>
            <a:endParaRPr lang="en-GB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2678084" y="6309320"/>
            <a:ext cx="2262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Tamme</a:t>
            </a:r>
            <a:r>
              <a:rPr lang="de-DE" sz="1400" dirty="0" smtClean="0"/>
              <a:t>, 1879-1882 </a:t>
            </a:r>
            <a:r>
              <a:rPr lang="de-DE" sz="1400" dirty="0"/>
              <a:t>in </a:t>
            </a:r>
            <a:r>
              <a:rPr lang="de-DE" sz="1400" dirty="0" err="1" smtClean="0"/>
              <a:t>Mowbray</a:t>
            </a:r>
            <a:r>
              <a:rPr lang="de-DE" sz="1400" dirty="0" smtClean="0"/>
              <a:t>, "</a:t>
            </a:r>
            <a:r>
              <a:rPr lang="de-DE" sz="1400" dirty="0" err="1" smtClean="0"/>
              <a:t>teenager</a:t>
            </a:r>
            <a:r>
              <a:rPr lang="de-DE" sz="1400" dirty="0" smtClean="0"/>
              <a:t>"</a:t>
            </a:r>
            <a:endParaRPr lang="en-GB" sz="1400" dirty="0"/>
          </a:p>
        </p:txBody>
      </p:sp>
      <p:sp>
        <p:nvSpPr>
          <p:cNvPr id="10" name="Textfeld 9"/>
          <p:cNvSpPr txBox="1"/>
          <p:nvPr/>
        </p:nvSpPr>
        <p:spPr>
          <a:xfrm>
            <a:off x="5292080" y="188640"/>
            <a:ext cx="367240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The </a:t>
            </a:r>
            <a:r>
              <a:rPr lang="de-DE" sz="2400" dirty="0" err="1" smtClean="0"/>
              <a:t>Informants</a:t>
            </a:r>
            <a:endParaRPr lang="de-DE" sz="2400" dirty="0" smtClean="0"/>
          </a:p>
          <a:p>
            <a:endParaRPr lang="de-DE" sz="2400" dirty="0"/>
          </a:p>
          <a:p>
            <a:r>
              <a:rPr lang="de-DE" sz="2400" dirty="0" smtClean="0"/>
              <a:t>/</a:t>
            </a:r>
            <a:r>
              <a:rPr lang="de-DE" sz="2400" dirty="0" err="1" smtClean="0"/>
              <a:t>Xam</a:t>
            </a:r>
            <a:r>
              <a:rPr lang="de-DE" sz="2400" dirty="0" smtClean="0"/>
              <a:t> </a:t>
            </a:r>
            <a:r>
              <a:rPr lang="de-DE" sz="1600" dirty="0" err="1" smtClean="0"/>
              <a:t>had</a:t>
            </a:r>
            <a:r>
              <a:rPr lang="de-DE" sz="1600" dirty="0" smtClean="0"/>
              <a:t> also European </a:t>
            </a:r>
            <a:r>
              <a:rPr lang="de-DE" sz="1600" dirty="0" err="1" smtClean="0"/>
              <a:t>names</a:t>
            </a:r>
            <a:r>
              <a:rPr lang="de-DE" sz="1600" dirty="0" smtClean="0"/>
              <a:t>, </a:t>
            </a:r>
          </a:p>
          <a:p>
            <a:r>
              <a:rPr lang="de-DE" sz="1600" dirty="0" smtClean="0"/>
              <a:t>                i.e. </a:t>
            </a:r>
            <a:r>
              <a:rPr lang="de-DE" sz="1600" dirty="0" err="1" smtClean="0"/>
              <a:t>they</a:t>
            </a:r>
            <a:r>
              <a:rPr lang="de-DE" sz="1600" dirty="0" smtClean="0"/>
              <a:t> </a:t>
            </a:r>
            <a:r>
              <a:rPr lang="de-DE" sz="1600" dirty="0" err="1" smtClean="0"/>
              <a:t>had</a:t>
            </a:r>
            <a:r>
              <a:rPr lang="de-DE" sz="1600" dirty="0" smtClean="0"/>
              <a:t> </a:t>
            </a:r>
            <a:r>
              <a:rPr lang="de-DE" sz="1600" dirty="0" err="1" smtClean="0"/>
              <a:t>worked</a:t>
            </a:r>
            <a:r>
              <a:rPr lang="de-DE" sz="1600" dirty="0" smtClean="0"/>
              <a:t> on </a:t>
            </a:r>
            <a:r>
              <a:rPr lang="de-DE" sz="1600" dirty="0" err="1" smtClean="0"/>
              <a:t>farms</a:t>
            </a:r>
            <a:r>
              <a:rPr lang="de-DE" sz="1600" dirty="0"/>
              <a:t>;</a:t>
            </a:r>
            <a:r>
              <a:rPr lang="de-DE" sz="1600" dirty="0" smtClean="0"/>
              <a:t> </a:t>
            </a:r>
            <a:r>
              <a:rPr lang="de-DE" sz="1600" dirty="0" err="1" smtClean="0"/>
              <a:t>they</a:t>
            </a:r>
            <a:r>
              <a:rPr lang="de-DE" sz="1600" dirty="0" smtClean="0"/>
              <a:t> </a:t>
            </a:r>
            <a:r>
              <a:rPr lang="de-DE" sz="1600" dirty="0" err="1" smtClean="0"/>
              <a:t>were</a:t>
            </a:r>
            <a:r>
              <a:rPr lang="de-DE" sz="1600" dirty="0" smtClean="0"/>
              <a:t> </a:t>
            </a:r>
            <a:r>
              <a:rPr lang="de-DE" sz="1600" dirty="0" err="1" smtClean="0"/>
              <a:t>allowed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leave</a:t>
            </a:r>
            <a:r>
              <a:rPr lang="de-DE" sz="1600" dirty="0" smtClean="0"/>
              <a:t> </a:t>
            </a:r>
            <a:r>
              <a:rPr lang="de-DE" sz="1600" dirty="0" err="1" smtClean="0"/>
              <a:t>prison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live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Bleek </a:t>
            </a:r>
            <a:r>
              <a:rPr lang="de-DE" sz="1600" dirty="0" err="1" smtClean="0"/>
              <a:t>family</a:t>
            </a:r>
            <a:endParaRPr lang="de-DE" sz="2400" dirty="0" smtClean="0"/>
          </a:p>
          <a:p>
            <a:r>
              <a:rPr lang="de-DE" sz="2400" dirty="0" smtClean="0"/>
              <a:t>!</a:t>
            </a:r>
            <a:r>
              <a:rPr lang="de-DE" sz="2400" dirty="0" err="1" smtClean="0"/>
              <a:t>Xun</a:t>
            </a:r>
            <a:r>
              <a:rPr lang="de-DE" sz="2400" dirty="0" smtClean="0"/>
              <a:t> (!Kung), </a:t>
            </a:r>
            <a:r>
              <a:rPr lang="de-DE" sz="1600" dirty="0" err="1" smtClean="0"/>
              <a:t>did</a:t>
            </a:r>
            <a:r>
              <a:rPr lang="de-DE" sz="1600" dirty="0" smtClean="0"/>
              <a:t> not </a:t>
            </a:r>
            <a:r>
              <a:rPr lang="de-DE" sz="1600" dirty="0" err="1" smtClean="0"/>
              <a:t>have</a:t>
            </a:r>
            <a:r>
              <a:rPr lang="de-DE" sz="1600" dirty="0" smtClean="0"/>
              <a:t> European </a:t>
            </a:r>
            <a:r>
              <a:rPr lang="de-DE" sz="1600" dirty="0" err="1" smtClean="0"/>
              <a:t>names</a:t>
            </a:r>
            <a:r>
              <a:rPr lang="de-DE" sz="1600" dirty="0" smtClean="0"/>
              <a:t>, </a:t>
            </a:r>
            <a:r>
              <a:rPr lang="de-DE" sz="1600" dirty="0" err="1" smtClean="0"/>
              <a:t>never</a:t>
            </a:r>
            <a:r>
              <a:rPr lang="de-DE" sz="1600" dirty="0" smtClean="0"/>
              <a:t> </a:t>
            </a:r>
            <a:r>
              <a:rPr lang="de-DE" sz="1600" dirty="0" err="1" smtClean="0"/>
              <a:t>worked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Europeans</a:t>
            </a:r>
            <a:r>
              <a:rPr lang="de-DE" sz="1600" dirty="0" smtClean="0"/>
              <a:t>; </a:t>
            </a:r>
            <a:r>
              <a:rPr lang="de-DE" sz="1600" dirty="0" err="1" smtClean="0"/>
              <a:t>they</a:t>
            </a:r>
            <a:r>
              <a:rPr lang="de-DE" sz="1600" dirty="0" smtClean="0"/>
              <a:t> </a:t>
            </a:r>
            <a:r>
              <a:rPr lang="de-DE" sz="1600" dirty="0" err="1" smtClean="0"/>
              <a:t>were</a:t>
            </a:r>
            <a:r>
              <a:rPr lang="de-DE" sz="1600" dirty="0" smtClean="0"/>
              <a:t> </a:t>
            </a:r>
            <a:r>
              <a:rPr lang="de-DE" sz="1600" dirty="0" err="1" smtClean="0"/>
              <a:t>abducted</a:t>
            </a:r>
            <a:r>
              <a:rPr lang="de-DE" sz="1600" dirty="0" smtClean="0"/>
              <a:t> </a:t>
            </a:r>
            <a:r>
              <a:rPr lang="de-DE" sz="1600" dirty="0" err="1" smtClean="0"/>
              <a:t>by</a:t>
            </a:r>
            <a:r>
              <a:rPr lang="de-DE" sz="1600" dirty="0" smtClean="0"/>
              <a:t> </a:t>
            </a:r>
            <a:r>
              <a:rPr lang="de-DE" sz="1600" dirty="0" err="1" smtClean="0"/>
              <a:t>Makoba</a:t>
            </a:r>
            <a:r>
              <a:rPr lang="de-DE" sz="1600" dirty="0" smtClean="0"/>
              <a:t> (</a:t>
            </a:r>
            <a:r>
              <a:rPr lang="de-DE" sz="1600" dirty="0" err="1" smtClean="0"/>
              <a:t>Kavango</a:t>
            </a:r>
            <a:r>
              <a:rPr lang="de-DE" sz="1600" dirty="0" smtClean="0"/>
              <a:t>)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passed</a:t>
            </a:r>
            <a:r>
              <a:rPr lang="de-DE" sz="1600" dirty="0" smtClean="0"/>
              <a:t> </a:t>
            </a:r>
            <a:r>
              <a:rPr lang="de-DE" sz="1600" dirty="0" err="1" smtClean="0"/>
              <a:t>from</a:t>
            </a:r>
            <a:r>
              <a:rPr lang="de-DE" sz="1600" dirty="0" smtClean="0"/>
              <a:t> "</a:t>
            </a:r>
            <a:r>
              <a:rPr lang="de-DE" sz="1600" dirty="0" err="1" smtClean="0"/>
              <a:t>patron</a:t>
            </a:r>
            <a:r>
              <a:rPr lang="de-DE" sz="1600" dirty="0" smtClean="0"/>
              <a:t>" </a:t>
            </a:r>
            <a:r>
              <a:rPr lang="de-DE" sz="1600" dirty="0" err="1" smtClean="0"/>
              <a:t>to</a:t>
            </a:r>
            <a:r>
              <a:rPr lang="de-DE" sz="1600" dirty="0" smtClean="0"/>
              <a:t> "</a:t>
            </a:r>
            <a:r>
              <a:rPr lang="de-DE" sz="1600" dirty="0" err="1" smtClean="0"/>
              <a:t>patron</a:t>
            </a:r>
            <a:r>
              <a:rPr lang="de-DE" sz="1600" dirty="0" smtClean="0"/>
              <a:t>"  </a:t>
            </a:r>
            <a:endParaRPr lang="en-GB" sz="2400" dirty="0"/>
          </a:p>
        </p:txBody>
      </p:sp>
      <p:sp>
        <p:nvSpPr>
          <p:cNvPr id="12" name="Textfeld 11"/>
          <p:cNvSpPr txBox="1"/>
          <p:nvPr/>
        </p:nvSpPr>
        <p:spPr>
          <a:xfrm>
            <a:off x="5196061" y="6050462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/</a:t>
            </a:r>
            <a:r>
              <a:rPr lang="de-DE" sz="1400" dirty="0" err="1" smtClean="0"/>
              <a:t>Uma</a:t>
            </a:r>
            <a:r>
              <a:rPr lang="de-DE" sz="1400" dirty="0" smtClean="0"/>
              <a:t>, ~ 10 </a:t>
            </a:r>
            <a:r>
              <a:rPr lang="de-DE" sz="1400" dirty="0" err="1" smtClean="0"/>
              <a:t>years</a:t>
            </a:r>
            <a:r>
              <a:rPr lang="de-DE" sz="1400" dirty="0" smtClean="0"/>
              <a:t>              Da, ~7 </a:t>
            </a:r>
            <a:r>
              <a:rPr lang="de-DE" sz="1400" dirty="0" err="1" smtClean="0"/>
              <a:t>years</a:t>
            </a:r>
            <a:r>
              <a:rPr lang="de-DE" sz="1400" dirty="0" smtClean="0"/>
              <a:t> </a:t>
            </a:r>
            <a:r>
              <a:rPr lang="de-DE" sz="1400" dirty="0" err="1" smtClean="0"/>
              <a:t>old</a:t>
            </a:r>
            <a:r>
              <a:rPr lang="de-DE" sz="1400" dirty="0" smtClean="0"/>
              <a:t> </a:t>
            </a:r>
          </a:p>
          <a:p>
            <a:r>
              <a:rPr lang="de-DE" sz="1400" dirty="0"/>
              <a:t> </a:t>
            </a:r>
            <a:r>
              <a:rPr lang="de-DE" sz="1400" dirty="0" smtClean="0"/>
              <a:t>                 1880-1881 </a:t>
            </a:r>
            <a:r>
              <a:rPr lang="de-DE" sz="1400" dirty="0"/>
              <a:t>in </a:t>
            </a:r>
            <a:r>
              <a:rPr lang="de-DE" sz="1400" dirty="0" err="1" smtClean="0"/>
              <a:t>Mowbray</a:t>
            </a:r>
            <a:r>
              <a:rPr lang="de-DE" sz="1400" dirty="0" smtClean="0"/>
              <a:t>, </a:t>
            </a:r>
            <a:endParaRPr lang="en-GB" sz="1400" dirty="0"/>
          </a:p>
        </p:txBody>
      </p:sp>
      <p:sp>
        <p:nvSpPr>
          <p:cNvPr id="18" name="Pfeil nach unten 17"/>
          <p:cNvSpPr/>
          <p:nvPr/>
        </p:nvSpPr>
        <p:spPr>
          <a:xfrm>
            <a:off x="5148064" y="2348880"/>
            <a:ext cx="194030" cy="499990"/>
          </a:xfrm>
          <a:prstGeom prst="downArrow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Pfeil nach unten 18"/>
          <p:cNvSpPr/>
          <p:nvPr/>
        </p:nvSpPr>
        <p:spPr>
          <a:xfrm rot="5400000">
            <a:off x="5546600" y="1222360"/>
            <a:ext cx="187119" cy="500136"/>
          </a:xfrm>
          <a:prstGeom prst="downArrow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6"/>
          <a:stretch/>
        </p:blipFill>
        <p:spPr>
          <a:xfrm>
            <a:off x="5226174" y="3604829"/>
            <a:ext cx="1624120" cy="241645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8"/>
          <a:stretch/>
        </p:blipFill>
        <p:spPr>
          <a:xfrm>
            <a:off x="6984268" y="3586748"/>
            <a:ext cx="1620180" cy="2442058"/>
          </a:xfrm>
          <a:prstGeom prst="rect">
            <a:avLst/>
          </a:prstGeom>
        </p:spPr>
      </p:pic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AC4-F76E-498D-ADF7-547A1E0A902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29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ieren 17"/>
          <p:cNvGrpSpPr/>
          <p:nvPr/>
        </p:nvGrpSpPr>
        <p:grpSpPr>
          <a:xfrm>
            <a:off x="-36512" y="128031"/>
            <a:ext cx="7669371" cy="10717793"/>
            <a:chOff x="-48256" y="217536"/>
            <a:chExt cx="9118354" cy="11924432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4000"/>
                      </a14:imgEffect>
                      <a14:imgEffect>
                        <a14:saturation sat="66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256" y="781321"/>
              <a:ext cx="9118354" cy="11360647"/>
            </a:xfrm>
            <a:prstGeom prst="rect">
              <a:avLst/>
            </a:prstGeom>
          </p:spPr>
        </p:pic>
        <p:sp>
          <p:nvSpPr>
            <p:cNvPr id="2" name="Textfeld 1"/>
            <p:cNvSpPr txBox="1"/>
            <p:nvPr/>
          </p:nvSpPr>
          <p:spPr>
            <a:xfrm>
              <a:off x="4831660" y="217536"/>
              <a:ext cx="2160240" cy="342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>
                  <a:solidFill>
                    <a:schemeClr val="accent6">
                      <a:lumMod val="75000"/>
                    </a:schemeClr>
                  </a:solidFill>
                </a:rPr>
                <a:t>Makoba</a:t>
              </a:r>
              <a:r>
                <a:rPr lang="de-DE" sz="14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4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country</a:t>
              </a:r>
              <a:endParaRPr lang="en-GB" sz="1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5" name="Textfeld 4"/>
            <p:cNvSpPr txBox="1"/>
            <p:nvPr/>
          </p:nvSpPr>
          <p:spPr>
            <a:xfrm rot="16200000">
              <a:off x="3586584" y="5118722"/>
              <a:ext cx="2304256" cy="365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>
                  <a:solidFill>
                    <a:schemeClr val="accent6">
                      <a:lumMod val="75000"/>
                    </a:schemeClr>
                  </a:solidFill>
                </a:rPr>
                <a:t>European's</a:t>
              </a:r>
              <a:r>
                <a:rPr lang="de-DE" sz="14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400" dirty="0" err="1" smtClean="0"/>
                <a:t>road</a:t>
              </a:r>
              <a:endParaRPr lang="en-GB" sz="1400" dirty="0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2411759" y="620688"/>
              <a:ext cx="5283258" cy="342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solidFill>
                    <a:schemeClr val="accent6">
                      <a:lumMod val="75000"/>
                    </a:schemeClr>
                  </a:solidFill>
                </a:rPr>
                <a:t>(a large </a:t>
              </a:r>
              <a:r>
                <a:rPr lang="de-DE" sz="1400" b="1" dirty="0" err="1" smtClean="0">
                  <a:solidFill>
                    <a:srgbClr val="00B0F0"/>
                  </a:solidFill>
                </a:rPr>
                <a:t>river</a:t>
              </a:r>
              <a:r>
                <a:rPr lang="de-DE" sz="1400" dirty="0" smtClean="0">
                  <a:solidFill>
                    <a:schemeClr val="accent6">
                      <a:lumMod val="75000"/>
                    </a:schemeClr>
                  </a:solidFill>
                </a:rPr>
                <a:t>) //</a:t>
              </a:r>
              <a:r>
                <a:rPr lang="de-DE" sz="1400" dirty="0" err="1" smtClean="0">
                  <a:solidFill>
                    <a:schemeClr val="accent6">
                      <a:lumMod val="75000"/>
                    </a:schemeClr>
                  </a:solidFill>
                </a:rPr>
                <a:t>xumm</a:t>
              </a:r>
              <a:r>
                <a:rPr lang="de-DE" sz="14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400" dirty="0" err="1" smtClean="0">
                  <a:solidFill>
                    <a:schemeClr val="accent6">
                      <a:lumMod val="75000"/>
                    </a:schemeClr>
                  </a:solidFill>
                </a:rPr>
                <a:t>called</a:t>
              </a:r>
              <a:r>
                <a:rPr lang="de-DE" sz="14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400" dirty="0" err="1" smtClean="0">
                  <a:solidFill>
                    <a:schemeClr val="accent6">
                      <a:lumMod val="75000"/>
                    </a:schemeClr>
                  </a:solidFill>
                </a:rPr>
                <a:t>Shanongo</a:t>
              </a:r>
              <a:r>
                <a:rPr lang="de-DE" sz="14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400" dirty="0" err="1" smtClean="0">
                  <a:solidFill>
                    <a:schemeClr val="accent6">
                      <a:lumMod val="75000"/>
                    </a:schemeClr>
                  </a:solidFill>
                </a:rPr>
                <a:t>by</a:t>
              </a:r>
              <a:r>
                <a:rPr lang="de-DE" sz="14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400" dirty="0" err="1" smtClean="0">
                  <a:solidFill>
                    <a:schemeClr val="accent6">
                      <a:lumMod val="75000"/>
                    </a:schemeClr>
                  </a:solidFill>
                </a:rPr>
                <a:t>the</a:t>
              </a:r>
              <a:r>
                <a:rPr lang="de-DE" sz="14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400" dirty="0" err="1" smtClean="0">
                  <a:solidFill>
                    <a:schemeClr val="accent6">
                      <a:lumMod val="75000"/>
                    </a:schemeClr>
                  </a:solidFill>
                </a:rPr>
                <a:t>Makoba</a:t>
              </a:r>
              <a:r>
                <a:rPr lang="de-DE" sz="14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endParaRPr lang="en-GB" sz="14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1953676" y="1406577"/>
              <a:ext cx="1080120" cy="582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>
                  <a:solidFill>
                    <a:srgbClr val="C96009"/>
                  </a:solidFill>
                </a:rPr>
                <a:t>Here</a:t>
              </a:r>
              <a:r>
                <a:rPr lang="de-DE" sz="1400" dirty="0" smtClean="0">
                  <a:solidFill>
                    <a:srgbClr val="C96009"/>
                  </a:solidFill>
                </a:rPr>
                <a:t> </a:t>
              </a:r>
              <a:r>
                <a:rPr lang="de-DE" sz="1400" dirty="0" err="1" smtClean="0">
                  <a:solidFill>
                    <a:srgbClr val="C96009"/>
                  </a:solidFill>
                </a:rPr>
                <a:t>the</a:t>
              </a:r>
              <a:r>
                <a:rPr lang="de-DE" sz="1400" dirty="0" smtClean="0">
                  <a:solidFill>
                    <a:srgbClr val="C96009"/>
                  </a:solidFill>
                </a:rPr>
                <a:t> </a:t>
              </a:r>
            </a:p>
            <a:p>
              <a:r>
                <a:rPr lang="de-DE" sz="1400" b="1" dirty="0" err="1" smtClean="0"/>
                <a:t>roads</a:t>
              </a:r>
              <a:r>
                <a:rPr lang="de-DE" sz="1400" dirty="0" smtClean="0">
                  <a:solidFill>
                    <a:srgbClr val="C96009"/>
                  </a:solidFill>
                </a:rPr>
                <a:t> </a:t>
              </a:r>
              <a:r>
                <a:rPr lang="de-DE" sz="1400" dirty="0" err="1" smtClean="0">
                  <a:solidFill>
                    <a:srgbClr val="C96009"/>
                  </a:solidFill>
                </a:rPr>
                <a:t>join</a:t>
              </a:r>
              <a:endParaRPr lang="en-GB" sz="1400" dirty="0">
                <a:solidFill>
                  <a:srgbClr val="C96009"/>
                </a:solidFill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 rot="18482904">
              <a:off x="27871" y="2287119"/>
              <a:ext cx="2160240" cy="622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>
                  <a:solidFill>
                    <a:srgbClr val="C45D08"/>
                  </a:solidFill>
                </a:rPr>
                <a:t>Damara</a:t>
              </a:r>
              <a:r>
                <a:rPr lang="de-DE" sz="1400" dirty="0" smtClean="0">
                  <a:solidFill>
                    <a:srgbClr val="C45D08"/>
                  </a:solidFill>
                </a:rPr>
                <a:t> </a:t>
              </a:r>
              <a:r>
                <a:rPr lang="de-DE" sz="1400" b="1" dirty="0" err="1" smtClean="0"/>
                <a:t>road</a:t>
              </a:r>
              <a:r>
                <a:rPr lang="de-DE" sz="1400" dirty="0" smtClean="0">
                  <a:solidFill>
                    <a:srgbClr val="C45D08"/>
                  </a:solidFill>
                </a:rPr>
                <a:t> </a:t>
              </a:r>
              <a:r>
                <a:rPr lang="de-DE" sz="1400" dirty="0" err="1" smtClean="0">
                  <a:solidFill>
                    <a:srgbClr val="C45D08"/>
                  </a:solidFill>
                </a:rPr>
                <a:t>of</a:t>
              </a:r>
              <a:r>
                <a:rPr lang="de-DE" sz="1400" dirty="0" smtClean="0">
                  <a:solidFill>
                    <a:srgbClr val="C45D08"/>
                  </a:solidFill>
                </a:rPr>
                <a:t> </a:t>
              </a:r>
              <a:r>
                <a:rPr lang="de-DE" sz="1400" dirty="0" err="1" smtClean="0">
                  <a:solidFill>
                    <a:srgbClr val="C45D08"/>
                  </a:solidFill>
                </a:rPr>
                <a:t>return</a:t>
              </a:r>
              <a:r>
                <a:rPr lang="de-DE" sz="1400" dirty="0" smtClean="0">
                  <a:solidFill>
                    <a:srgbClr val="C45D08"/>
                  </a:solidFill>
                </a:rPr>
                <a:t> </a:t>
              </a:r>
              <a:r>
                <a:rPr lang="de-DE" sz="1400" dirty="0" err="1" smtClean="0">
                  <a:solidFill>
                    <a:srgbClr val="C45D08"/>
                  </a:solidFill>
                </a:rPr>
                <a:t>to</a:t>
              </a:r>
              <a:r>
                <a:rPr lang="de-DE" sz="1400" dirty="0" smtClean="0">
                  <a:solidFill>
                    <a:srgbClr val="C45D08"/>
                  </a:solidFill>
                </a:rPr>
                <a:t> </a:t>
              </a:r>
              <a:r>
                <a:rPr lang="de-DE" sz="1400" dirty="0" err="1" smtClean="0">
                  <a:solidFill>
                    <a:srgbClr val="C45D08"/>
                  </a:solidFill>
                </a:rPr>
                <a:t>their</a:t>
              </a:r>
              <a:r>
                <a:rPr lang="de-DE" sz="1400" dirty="0" smtClean="0">
                  <a:solidFill>
                    <a:srgbClr val="C45D08"/>
                  </a:solidFill>
                </a:rPr>
                <a:t> </a:t>
              </a:r>
              <a:r>
                <a:rPr lang="de-DE" sz="1400" dirty="0" err="1" smtClean="0">
                  <a:solidFill>
                    <a:srgbClr val="C45D08"/>
                  </a:solidFill>
                </a:rPr>
                <a:t>own</a:t>
              </a:r>
              <a:r>
                <a:rPr lang="de-DE" sz="1400" dirty="0" smtClean="0">
                  <a:solidFill>
                    <a:srgbClr val="C45D08"/>
                  </a:solidFill>
                </a:rPr>
                <a:t> </a:t>
              </a:r>
              <a:r>
                <a:rPr lang="de-DE" sz="1400" dirty="0" err="1" smtClean="0">
                  <a:solidFill>
                    <a:srgbClr val="C45D08"/>
                  </a:solidFill>
                </a:rPr>
                <a:t>country</a:t>
              </a:r>
              <a:endParaRPr lang="en-GB" sz="1400" dirty="0">
                <a:solidFill>
                  <a:srgbClr val="C45D08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 rot="1098476">
              <a:off x="379889" y="739524"/>
              <a:ext cx="2267653" cy="342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>
                  <a:solidFill>
                    <a:schemeClr val="accent6">
                      <a:lumMod val="75000"/>
                    </a:schemeClr>
                  </a:solidFill>
                </a:rPr>
                <a:t>European's</a:t>
              </a:r>
              <a:r>
                <a:rPr lang="de-DE" sz="14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400" b="1" dirty="0" err="1" smtClean="0"/>
                <a:t>road</a:t>
              </a:r>
              <a:endParaRPr lang="en-GB" sz="1400" b="1" dirty="0"/>
            </a:p>
          </p:txBody>
        </p:sp>
        <p:sp>
          <p:nvSpPr>
            <p:cNvPr id="10" name="Textfeld 9"/>
            <p:cNvSpPr txBox="1"/>
            <p:nvPr/>
          </p:nvSpPr>
          <p:spPr>
            <a:xfrm rot="18648987">
              <a:off x="6497707" y="2809820"/>
              <a:ext cx="1440161" cy="32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err="1" smtClean="0">
                  <a:solidFill>
                    <a:schemeClr val="accent6">
                      <a:lumMod val="75000"/>
                    </a:schemeClr>
                  </a:solidFill>
                </a:rPr>
                <a:t>European's</a:t>
              </a:r>
              <a:r>
                <a:rPr lang="de-DE" sz="12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200" dirty="0" err="1" smtClean="0"/>
                <a:t>road</a:t>
              </a:r>
              <a:endParaRPr lang="en-GB" sz="1200" dirty="0"/>
            </a:p>
          </p:txBody>
        </p:sp>
        <p:sp>
          <p:nvSpPr>
            <p:cNvPr id="11" name="Textfeld 10"/>
            <p:cNvSpPr txBox="1"/>
            <p:nvPr/>
          </p:nvSpPr>
          <p:spPr>
            <a:xfrm rot="19623367">
              <a:off x="6974938" y="4596394"/>
              <a:ext cx="1440159" cy="308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err="1" smtClean="0">
                  <a:solidFill>
                    <a:schemeClr val="accent6">
                      <a:lumMod val="75000"/>
                    </a:schemeClr>
                  </a:solidFill>
                </a:rPr>
                <a:t>European's</a:t>
              </a:r>
              <a:r>
                <a:rPr lang="de-DE" sz="12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200" dirty="0" err="1" smtClean="0"/>
                <a:t>road</a:t>
              </a:r>
              <a:endParaRPr lang="en-GB" sz="1200" dirty="0"/>
            </a:p>
          </p:txBody>
        </p:sp>
        <p:sp>
          <p:nvSpPr>
            <p:cNvPr id="12" name="Textfeld 11"/>
            <p:cNvSpPr txBox="1"/>
            <p:nvPr/>
          </p:nvSpPr>
          <p:spPr>
            <a:xfrm rot="16200000">
              <a:off x="5013920" y="2885997"/>
              <a:ext cx="720081" cy="365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 err="1" smtClean="0">
                  <a:solidFill>
                    <a:srgbClr val="00B0F0"/>
                  </a:solidFill>
                </a:rPr>
                <a:t>Water</a:t>
              </a:r>
              <a:endParaRPr lang="en-GB" sz="1200" b="1" dirty="0">
                <a:solidFill>
                  <a:srgbClr val="00B0F0"/>
                </a:solidFill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 rot="16200000">
              <a:off x="4842842" y="5982343"/>
              <a:ext cx="720081" cy="365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 err="1" smtClean="0">
                  <a:solidFill>
                    <a:srgbClr val="00B0F0"/>
                  </a:solidFill>
                </a:rPr>
                <a:t>Water</a:t>
              </a:r>
              <a:endParaRPr lang="en-GB" sz="1200" b="1" dirty="0">
                <a:solidFill>
                  <a:srgbClr val="00B0F0"/>
                </a:solidFill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 rot="19482113">
              <a:off x="4911698" y="4427312"/>
              <a:ext cx="3489324" cy="325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a 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mere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300" dirty="0" err="1" smtClean="0"/>
                <a:t>road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which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goes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to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the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Makoba</a:t>
              </a:r>
              <a:endParaRPr lang="en-GB" sz="13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5827273" y="2020379"/>
              <a:ext cx="1390514" cy="993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300" dirty="0" smtClean="0">
                  <a:solidFill>
                    <a:srgbClr val="BC5908"/>
                  </a:solidFill>
                </a:rPr>
                <a:t>/</a:t>
              </a:r>
              <a:r>
                <a:rPr lang="de-DE" sz="1300" dirty="0" err="1" smtClean="0">
                  <a:solidFill>
                    <a:srgbClr val="BC5908"/>
                  </a:solidFill>
                </a:rPr>
                <a:t>Kxa-kao</a:t>
              </a:r>
              <a:r>
                <a:rPr lang="de-DE" sz="1300" dirty="0" smtClean="0">
                  <a:solidFill>
                    <a:srgbClr val="BC5908"/>
                  </a:solidFill>
                </a:rPr>
                <a:t> </a:t>
              </a:r>
              <a:r>
                <a:rPr lang="de-DE" sz="13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Bushmen</a:t>
              </a:r>
              <a:r>
                <a:rPr lang="de-DE" sz="1300" dirty="0" smtClean="0">
                  <a:solidFill>
                    <a:srgbClr val="BC5908"/>
                  </a:solidFill>
                </a:rPr>
                <a:t> (</a:t>
              </a:r>
              <a:r>
                <a:rPr lang="de-DE" sz="1300" dirty="0" err="1" smtClean="0">
                  <a:solidFill>
                    <a:srgbClr val="BC5908"/>
                  </a:solidFill>
                </a:rPr>
                <a:t>their</a:t>
              </a:r>
              <a:r>
                <a:rPr lang="de-DE" sz="1300" dirty="0" smtClean="0">
                  <a:solidFill>
                    <a:srgbClr val="BC5908"/>
                  </a:solidFill>
                </a:rPr>
                <a:t> </a:t>
              </a:r>
              <a:r>
                <a:rPr lang="de-DE" sz="1300" dirty="0" err="1" smtClean="0">
                  <a:solidFill>
                    <a:srgbClr val="BC5908"/>
                  </a:solidFill>
                </a:rPr>
                <a:t>country</a:t>
              </a:r>
              <a:r>
                <a:rPr lang="de-DE" sz="1300" dirty="0" smtClean="0">
                  <a:solidFill>
                    <a:srgbClr val="BC5908"/>
                  </a:solidFill>
                </a:rPr>
                <a:t> </a:t>
              </a:r>
              <a:r>
                <a:rPr lang="de-DE" sz="1300" dirty="0" err="1" smtClean="0">
                  <a:solidFill>
                    <a:srgbClr val="BC5908"/>
                  </a:solidFill>
                </a:rPr>
                <a:t>is</a:t>
              </a:r>
              <a:r>
                <a:rPr lang="de-DE" sz="1300" dirty="0" smtClean="0">
                  <a:solidFill>
                    <a:srgbClr val="BC5908"/>
                  </a:solidFill>
                </a:rPr>
                <a:t> </a:t>
              </a:r>
              <a:r>
                <a:rPr lang="de-DE" sz="1300" dirty="0" err="1" smtClean="0">
                  <a:solidFill>
                    <a:srgbClr val="BC5908"/>
                  </a:solidFill>
                </a:rPr>
                <a:t>called</a:t>
              </a:r>
              <a:r>
                <a:rPr lang="de-DE" sz="1300" dirty="0" smtClean="0">
                  <a:solidFill>
                    <a:srgbClr val="BC5908"/>
                  </a:solidFill>
                </a:rPr>
                <a:t> /</a:t>
              </a:r>
              <a:r>
                <a:rPr lang="de-DE" sz="1300" dirty="0" err="1" smtClean="0">
                  <a:solidFill>
                    <a:srgbClr val="BC5908"/>
                  </a:solidFill>
                </a:rPr>
                <a:t>Kxa</a:t>
              </a:r>
              <a:r>
                <a:rPr lang="de-DE" sz="1300" dirty="0" smtClean="0">
                  <a:solidFill>
                    <a:srgbClr val="BC5908"/>
                  </a:solidFill>
                </a:rPr>
                <a:t>)</a:t>
              </a:r>
              <a:endParaRPr lang="en-GB" sz="1300" dirty="0">
                <a:solidFill>
                  <a:srgbClr val="BC5908"/>
                </a:solidFill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 rot="19159424">
              <a:off x="4769120" y="5900851"/>
              <a:ext cx="4290479" cy="325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European's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300" dirty="0" err="1" smtClean="0"/>
                <a:t>road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leading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to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the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Bushman 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country</a:t>
              </a:r>
              <a:endParaRPr lang="en-GB" sz="13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19" name="Textfeld 18"/>
          <p:cNvSpPr txBox="1"/>
          <p:nvPr/>
        </p:nvSpPr>
        <p:spPr>
          <a:xfrm rot="17162158">
            <a:off x="6133167" y="2630210"/>
            <a:ext cx="12944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chemeClr val="accent6">
                    <a:lumMod val="75000"/>
                  </a:schemeClr>
                </a:solidFill>
              </a:rPr>
              <a:t>country</a:t>
            </a:r>
            <a:endParaRPr lang="en-GB" sz="1200" dirty="0">
              <a:solidFill>
                <a:srgbClr val="CD6209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 rot="19920566">
            <a:off x="4678387" y="6241470"/>
            <a:ext cx="1294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accent6">
                    <a:lumMod val="75000"/>
                  </a:schemeClr>
                </a:solidFill>
              </a:rPr>
              <a:t>Bushman </a:t>
            </a:r>
            <a:r>
              <a:rPr lang="de-DE" sz="1400" dirty="0" err="1" smtClean="0"/>
              <a:t>road</a:t>
            </a:r>
            <a:endParaRPr lang="en-GB" sz="1400" dirty="0"/>
          </a:p>
        </p:txBody>
      </p:sp>
      <p:sp>
        <p:nvSpPr>
          <p:cNvPr id="21" name="Textfeld 20"/>
          <p:cNvSpPr txBox="1"/>
          <p:nvPr/>
        </p:nvSpPr>
        <p:spPr>
          <a:xfrm>
            <a:off x="7596336" y="2420888"/>
            <a:ext cx="1547664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!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Khani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≠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nauwa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A </a:t>
            </a:r>
            <a:r>
              <a:rPr lang="de-DE" sz="1300" b="1" dirty="0" err="1" smtClean="0">
                <a:solidFill>
                  <a:srgbClr val="00B0F0"/>
                </a:solidFill>
              </a:rPr>
              <a:t>water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pit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– a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pool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called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//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pu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/ne –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seems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to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be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*** </a:t>
            </a:r>
          </a:p>
          <a:p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/Kau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sha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also a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place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where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b="1" dirty="0" err="1" smtClean="0">
                <a:solidFill>
                  <a:srgbClr val="00B0F0"/>
                </a:solidFill>
              </a:rPr>
              <a:t>water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is</a:t>
            </a:r>
            <a:endParaRPr lang="de-DE" sz="13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de-DE" sz="13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Here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elephant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and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thorn-</a:t>
            </a:r>
            <a:r>
              <a:rPr lang="de-DE" sz="1300" b="1" dirty="0" err="1" smtClean="0">
                <a:solidFill>
                  <a:srgbClr val="00B050"/>
                </a:solidFill>
              </a:rPr>
              <a:t>tree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country</a:t>
            </a:r>
            <a:endParaRPr lang="de-DE" sz="13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de-DE" sz="13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de-DE" sz="13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de-DE" sz="13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Tchó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(a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place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where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there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is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de-DE" sz="1300" b="1" dirty="0" err="1" smtClean="0">
                <a:solidFill>
                  <a:srgbClr val="00B0F0"/>
                </a:solidFill>
              </a:rPr>
              <a:t>water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pit</a:t>
            </a:r>
            <a:endParaRPr lang="de-DE" sz="13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de-DE" sz="13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A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country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fruit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b="1" dirty="0" err="1" smtClean="0">
                <a:solidFill>
                  <a:srgbClr val="00B050"/>
                </a:solidFill>
              </a:rPr>
              <a:t>trees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100" dirty="0" smtClean="0">
                <a:solidFill>
                  <a:schemeClr val="accent6">
                    <a:lumMod val="75000"/>
                  </a:schemeClr>
                </a:solidFill>
              </a:rPr>
              <a:t>(!</a:t>
            </a:r>
            <a:r>
              <a:rPr lang="de-DE" sz="1100" dirty="0" err="1" smtClean="0">
                <a:solidFill>
                  <a:schemeClr val="accent6">
                    <a:lumMod val="75000"/>
                  </a:schemeClr>
                </a:solidFill>
              </a:rPr>
              <a:t>naxane</a:t>
            </a:r>
            <a:r>
              <a:rPr lang="de-DE" sz="1100" dirty="0" smtClean="0">
                <a:solidFill>
                  <a:schemeClr val="accent6">
                    <a:lumMod val="75000"/>
                  </a:schemeClr>
                </a:solidFill>
              </a:rPr>
              <a:t>, /</a:t>
            </a:r>
            <a:r>
              <a:rPr lang="de-DE" sz="1100" dirty="0" err="1" smtClean="0">
                <a:solidFill>
                  <a:schemeClr val="accent6">
                    <a:lumMod val="75000"/>
                  </a:schemeClr>
                </a:solidFill>
              </a:rPr>
              <a:t>kui</a:t>
            </a:r>
            <a:r>
              <a:rPr lang="de-DE" sz="11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de-DE" sz="1100" dirty="0" err="1" smtClean="0">
                <a:solidFill>
                  <a:schemeClr val="accent6">
                    <a:lumMod val="75000"/>
                  </a:schemeClr>
                </a:solidFill>
              </a:rPr>
              <a:t>shas</a:t>
            </a:r>
            <a:r>
              <a:rPr lang="de-DE" sz="11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de-DE" sz="1100" dirty="0" err="1" smtClean="0">
                <a:solidFill>
                  <a:schemeClr val="accent6">
                    <a:lumMod val="75000"/>
                  </a:schemeClr>
                </a:solidFill>
              </a:rPr>
              <a:t>tshaka</a:t>
            </a:r>
            <a:r>
              <a:rPr lang="de-DE" sz="11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de-DE" sz="1100" dirty="0" err="1" smtClean="0">
                <a:solidFill>
                  <a:schemeClr val="accent6">
                    <a:lumMod val="75000"/>
                  </a:schemeClr>
                </a:solidFill>
              </a:rPr>
              <a:t>dui</a:t>
            </a:r>
            <a:r>
              <a:rPr lang="de-DE" sz="11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 rot="15942312">
            <a:off x="3050317" y="6329650"/>
            <a:ext cx="1096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solidFill>
                  <a:schemeClr val="accent6">
                    <a:lumMod val="75000"/>
                  </a:schemeClr>
                </a:solidFill>
              </a:rPr>
              <a:t>Dama</a:t>
            </a:r>
            <a:r>
              <a:rPr lang="de-DE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 err="1" smtClean="0"/>
              <a:t>road</a:t>
            </a:r>
            <a:endParaRPr lang="en-GB" sz="1400" dirty="0"/>
          </a:p>
        </p:txBody>
      </p:sp>
      <p:sp>
        <p:nvSpPr>
          <p:cNvPr id="23" name="Textfeld 22"/>
          <p:cNvSpPr txBox="1"/>
          <p:nvPr/>
        </p:nvSpPr>
        <p:spPr>
          <a:xfrm>
            <a:off x="7524328" y="895727"/>
            <a:ext cx="1584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//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xumm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(*** </a:t>
            </a:r>
            <a:r>
              <a:rPr lang="de-DE" sz="1300" b="1" dirty="0" err="1" smtClean="0">
                <a:solidFill>
                  <a:srgbClr val="00B0F0"/>
                </a:solidFill>
              </a:rPr>
              <a:t>water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sz="13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5" name="Gerade Verbindung 24"/>
          <p:cNvCxnSpPr/>
          <p:nvPr/>
        </p:nvCxnSpPr>
        <p:spPr>
          <a:xfrm flipH="1">
            <a:off x="6780382" y="5229200"/>
            <a:ext cx="852477" cy="36004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/>
        </p:nvCxnSpPr>
        <p:spPr>
          <a:xfrm flipH="1">
            <a:off x="7206620" y="5962329"/>
            <a:ext cx="426239" cy="30384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937400" y="6448251"/>
            <a:ext cx="2133600" cy="365125"/>
          </a:xfrm>
        </p:spPr>
        <p:txBody>
          <a:bodyPr/>
          <a:lstStyle/>
          <a:p>
            <a:fld id="{627B5AC4-F76E-498D-ADF7-547A1E0A9027}" type="slidenum">
              <a:rPr lang="en-GB" sz="1400" smtClean="0">
                <a:solidFill>
                  <a:srgbClr val="C96009"/>
                </a:solidFill>
              </a:rPr>
              <a:t>30</a:t>
            </a:fld>
            <a:endParaRPr lang="en-GB" dirty="0">
              <a:solidFill>
                <a:srgbClr val="C960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33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-36512" y="-3832409"/>
            <a:ext cx="9180512" cy="10810847"/>
            <a:chOff x="-36512" y="128031"/>
            <a:chExt cx="9180512" cy="10810847"/>
          </a:xfrm>
        </p:grpSpPr>
        <p:grpSp>
          <p:nvGrpSpPr>
            <p:cNvPr id="18" name="Gruppieren 17"/>
            <p:cNvGrpSpPr/>
            <p:nvPr/>
          </p:nvGrpSpPr>
          <p:grpSpPr>
            <a:xfrm>
              <a:off x="-36512" y="128031"/>
              <a:ext cx="7669371" cy="10810847"/>
              <a:chOff x="-48256" y="217536"/>
              <a:chExt cx="9118354" cy="12027962"/>
            </a:xfrm>
          </p:grpSpPr>
          <p:pic>
            <p:nvPicPr>
              <p:cNvPr id="3" name="Grafik 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44000"/>
                        </a14:imgEffect>
                        <a14:imgEffect>
                          <a14:saturation sat="66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8256" y="884851"/>
                <a:ext cx="9118354" cy="11360647"/>
              </a:xfrm>
              <a:prstGeom prst="rect">
                <a:avLst/>
              </a:prstGeom>
            </p:spPr>
          </p:pic>
          <p:sp>
            <p:nvSpPr>
              <p:cNvPr id="2" name="Textfeld 1"/>
              <p:cNvSpPr txBox="1"/>
              <p:nvPr/>
            </p:nvSpPr>
            <p:spPr>
              <a:xfrm>
                <a:off x="4831660" y="217536"/>
                <a:ext cx="21602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Makoba</a:t>
                </a:r>
                <a:r>
                  <a:rPr lang="de-DE" sz="14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de-DE" sz="1400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country</a:t>
                </a:r>
                <a:endParaRPr lang="en-GB" sz="1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" name="Textfeld 4"/>
              <p:cNvSpPr txBox="1"/>
              <p:nvPr/>
            </p:nvSpPr>
            <p:spPr>
              <a:xfrm rot="16200000">
                <a:off x="3301666" y="9746309"/>
                <a:ext cx="2304256" cy="3659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European's</a:t>
                </a:r>
                <a:r>
                  <a:rPr lang="de-DE" sz="14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de-DE" sz="1400" b="1" dirty="0" err="1" smtClean="0"/>
                  <a:t>road</a:t>
                </a:r>
                <a:endParaRPr lang="en-GB" sz="1400" b="1" dirty="0"/>
              </a:p>
            </p:txBody>
          </p:sp>
          <p:sp>
            <p:nvSpPr>
              <p:cNvPr id="6" name="Textfeld 5"/>
              <p:cNvSpPr txBox="1"/>
              <p:nvPr/>
            </p:nvSpPr>
            <p:spPr>
              <a:xfrm>
                <a:off x="2411759" y="620688"/>
                <a:ext cx="5283258" cy="342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(a large </a:t>
                </a:r>
                <a:r>
                  <a:rPr lang="de-DE" sz="1400" b="1" dirty="0" err="1" smtClean="0">
                    <a:solidFill>
                      <a:srgbClr val="00B0F0"/>
                    </a:solidFill>
                  </a:rPr>
                  <a:t>river</a:t>
                </a:r>
                <a:r>
                  <a:rPr lang="de-DE" sz="14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) //</a:t>
                </a:r>
                <a:r>
                  <a:rPr lang="de-DE" sz="1400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xumm</a:t>
                </a:r>
                <a:r>
                  <a:rPr lang="de-DE" sz="14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de-DE" sz="1400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called</a:t>
                </a:r>
                <a:r>
                  <a:rPr lang="de-DE" sz="14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de-DE" sz="1400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Shanongo</a:t>
                </a:r>
                <a:r>
                  <a:rPr lang="de-DE" sz="14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de-DE" sz="1400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by</a:t>
                </a:r>
                <a:r>
                  <a:rPr lang="de-DE" sz="14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de-DE" sz="1400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the</a:t>
                </a:r>
                <a:r>
                  <a:rPr lang="de-DE" sz="14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de-DE" sz="1400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Makoba</a:t>
                </a:r>
                <a:r>
                  <a:rPr lang="de-DE" sz="14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endParaRPr lang="en-GB" sz="1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7" name="Textfeld 6"/>
              <p:cNvSpPr txBox="1"/>
              <p:nvPr/>
            </p:nvSpPr>
            <p:spPr>
              <a:xfrm>
                <a:off x="1953676" y="1406577"/>
                <a:ext cx="1080120" cy="582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 err="1" smtClean="0">
                    <a:solidFill>
                      <a:srgbClr val="C96009"/>
                    </a:solidFill>
                  </a:rPr>
                  <a:t>Here</a:t>
                </a:r>
                <a:r>
                  <a:rPr lang="de-DE" sz="1400" dirty="0" smtClean="0">
                    <a:solidFill>
                      <a:srgbClr val="C96009"/>
                    </a:solidFill>
                  </a:rPr>
                  <a:t> </a:t>
                </a:r>
                <a:r>
                  <a:rPr lang="de-DE" sz="1400" dirty="0" err="1" smtClean="0">
                    <a:solidFill>
                      <a:srgbClr val="C96009"/>
                    </a:solidFill>
                  </a:rPr>
                  <a:t>the</a:t>
                </a:r>
                <a:r>
                  <a:rPr lang="de-DE" sz="1400" dirty="0" smtClean="0">
                    <a:solidFill>
                      <a:srgbClr val="C96009"/>
                    </a:solidFill>
                  </a:rPr>
                  <a:t> </a:t>
                </a:r>
              </a:p>
              <a:p>
                <a:r>
                  <a:rPr lang="de-DE" sz="1400" dirty="0" err="1" smtClean="0"/>
                  <a:t>roads</a:t>
                </a:r>
                <a:r>
                  <a:rPr lang="de-DE" sz="1400" dirty="0" smtClean="0">
                    <a:solidFill>
                      <a:srgbClr val="C96009"/>
                    </a:solidFill>
                  </a:rPr>
                  <a:t> </a:t>
                </a:r>
                <a:r>
                  <a:rPr lang="de-DE" sz="1400" dirty="0" err="1" smtClean="0">
                    <a:solidFill>
                      <a:srgbClr val="C96009"/>
                    </a:solidFill>
                  </a:rPr>
                  <a:t>join</a:t>
                </a:r>
                <a:endParaRPr lang="en-GB" sz="1400" dirty="0">
                  <a:solidFill>
                    <a:srgbClr val="C96009"/>
                  </a:solidFill>
                </a:endParaRPr>
              </a:p>
            </p:txBody>
          </p:sp>
          <p:sp>
            <p:nvSpPr>
              <p:cNvPr id="8" name="Textfeld 7"/>
              <p:cNvSpPr txBox="1"/>
              <p:nvPr/>
            </p:nvSpPr>
            <p:spPr>
              <a:xfrm rot="18482904">
                <a:off x="27871" y="2287119"/>
                <a:ext cx="2160240" cy="622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 err="1" smtClean="0">
                    <a:solidFill>
                      <a:srgbClr val="C45D08"/>
                    </a:solidFill>
                  </a:rPr>
                  <a:t>Damara</a:t>
                </a:r>
                <a:r>
                  <a:rPr lang="de-DE" sz="1400" dirty="0" smtClean="0">
                    <a:solidFill>
                      <a:srgbClr val="C45D08"/>
                    </a:solidFill>
                  </a:rPr>
                  <a:t> </a:t>
                </a:r>
                <a:r>
                  <a:rPr lang="de-DE" sz="1400" dirty="0" err="1" smtClean="0"/>
                  <a:t>road</a:t>
                </a:r>
                <a:r>
                  <a:rPr lang="de-DE" sz="1400" dirty="0" smtClean="0">
                    <a:solidFill>
                      <a:srgbClr val="C45D08"/>
                    </a:solidFill>
                  </a:rPr>
                  <a:t> </a:t>
                </a:r>
                <a:r>
                  <a:rPr lang="de-DE" sz="1400" dirty="0" err="1" smtClean="0">
                    <a:solidFill>
                      <a:srgbClr val="C45D08"/>
                    </a:solidFill>
                  </a:rPr>
                  <a:t>of</a:t>
                </a:r>
                <a:r>
                  <a:rPr lang="de-DE" sz="1400" dirty="0" smtClean="0">
                    <a:solidFill>
                      <a:srgbClr val="C45D08"/>
                    </a:solidFill>
                  </a:rPr>
                  <a:t> </a:t>
                </a:r>
                <a:r>
                  <a:rPr lang="de-DE" sz="1400" dirty="0" err="1" smtClean="0">
                    <a:solidFill>
                      <a:srgbClr val="C45D08"/>
                    </a:solidFill>
                  </a:rPr>
                  <a:t>return</a:t>
                </a:r>
                <a:r>
                  <a:rPr lang="de-DE" sz="1400" dirty="0" smtClean="0">
                    <a:solidFill>
                      <a:srgbClr val="C45D08"/>
                    </a:solidFill>
                  </a:rPr>
                  <a:t> </a:t>
                </a:r>
                <a:r>
                  <a:rPr lang="de-DE" sz="1400" dirty="0" err="1" smtClean="0">
                    <a:solidFill>
                      <a:srgbClr val="C45D08"/>
                    </a:solidFill>
                  </a:rPr>
                  <a:t>to</a:t>
                </a:r>
                <a:r>
                  <a:rPr lang="de-DE" sz="1400" dirty="0" smtClean="0">
                    <a:solidFill>
                      <a:srgbClr val="C45D08"/>
                    </a:solidFill>
                  </a:rPr>
                  <a:t> </a:t>
                </a:r>
                <a:r>
                  <a:rPr lang="de-DE" sz="1400" dirty="0" err="1" smtClean="0">
                    <a:solidFill>
                      <a:srgbClr val="C45D08"/>
                    </a:solidFill>
                  </a:rPr>
                  <a:t>their</a:t>
                </a:r>
                <a:r>
                  <a:rPr lang="de-DE" sz="1400" dirty="0" smtClean="0">
                    <a:solidFill>
                      <a:srgbClr val="C45D08"/>
                    </a:solidFill>
                  </a:rPr>
                  <a:t> </a:t>
                </a:r>
                <a:r>
                  <a:rPr lang="de-DE" sz="1400" dirty="0" err="1" smtClean="0">
                    <a:solidFill>
                      <a:srgbClr val="C45D08"/>
                    </a:solidFill>
                  </a:rPr>
                  <a:t>own</a:t>
                </a:r>
                <a:r>
                  <a:rPr lang="de-DE" sz="1400" dirty="0" smtClean="0">
                    <a:solidFill>
                      <a:srgbClr val="C45D08"/>
                    </a:solidFill>
                  </a:rPr>
                  <a:t> </a:t>
                </a:r>
                <a:r>
                  <a:rPr lang="de-DE" sz="1400" dirty="0" err="1" smtClean="0">
                    <a:solidFill>
                      <a:srgbClr val="C45D08"/>
                    </a:solidFill>
                  </a:rPr>
                  <a:t>country</a:t>
                </a:r>
                <a:endParaRPr lang="en-GB" sz="1400" dirty="0">
                  <a:solidFill>
                    <a:srgbClr val="C45D08"/>
                  </a:solidFill>
                </a:endParaRPr>
              </a:p>
            </p:txBody>
          </p:sp>
          <p:sp>
            <p:nvSpPr>
              <p:cNvPr id="9" name="Textfeld 8"/>
              <p:cNvSpPr txBox="1"/>
              <p:nvPr/>
            </p:nvSpPr>
            <p:spPr>
              <a:xfrm rot="1098476">
                <a:off x="379889" y="739524"/>
                <a:ext cx="2267653" cy="342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European's</a:t>
                </a:r>
                <a:r>
                  <a:rPr lang="de-DE" sz="14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de-DE" sz="1400" dirty="0" err="1" smtClean="0"/>
                  <a:t>road</a:t>
                </a:r>
                <a:endParaRPr lang="en-GB" sz="1400" dirty="0"/>
              </a:p>
            </p:txBody>
          </p:sp>
          <p:sp>
            <p:nvSpPr>
              <p:cNvPr id="10" name="Textfeld 9"/>
              <p:cNvSpPr txBox="1"/>
              <p:nvPr/>
            </p:nvSpPr>
            <p:spPr>
              <a:xfrm rot="18648987">
                <a:off x="6497707" y="2809820"/>
                <a:ext cx="1440161" cy="329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European's</a:t>
                </a:r>
                <a:r>
                  <a:rPr lang="de-DE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de-DE" sz="1200" dirty="0" err="1" smtClean="0"/>
                  <a:t>road</a:t>
                </a:r>
                <a:endParaRPr lang="en-GB" sz="1200" dirty="0"/>
              </a:p>
            </p:txBody>
          </p:sp>
          <p:sp>
            <p:nvSpPr>
              <p:cNvPr id="11" name="Textfeld 10"/>
              <p:cNvSpPr txBox="1"/>
              <p:nvPr/>
            </p:nvSpPr>
            <p:spPr>
              <a:xfrm rot="19623367">
                <a:off x="6974938" y="4596394"/>
                <a:ext cx="1440159" cy="308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European's</a:t>
                </a:r>
                <a:r>
                  <a:rPr lang="de-DE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de-DE" sz="1200" b="1" dirty="0" err="1" smtClean="0"/>
                  <a:t>road</a:t>
                </a:r>
                <a:endParaRPr lang="en-GB" sz="1200" b="1" dirty="0"/>
              </a:p>
            </p:txBody>
          </p:sp>
          <p:sp>
            <p:nvSpPr>
              <p:cNvPr id="12" name="Textfeld 11"/>
              <p:cNvSpPr txBox="1"/>
              <p:nvPr/>
            </p:nvSpPr>
            <p:spPr>
              <a:xfrm rot="16200000">
                <a:off x="5013920" y="2885997"/>
                <a:ext cx="720081" cy="3659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b="1" dirty="0" err="1" smtClean="0">
                    <a:solidFill>
                      <a:srgbClr val="00B0F0"/>
                    </a:solidFill>
                  </a:rPr>
                  <a:t>Water</a:t>
                </a:r>
                <a:endParaRPr lang="en-GB" sz="1200" b="1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13" name="Textfeld 12"/>
              <p:cNvSpPr txBox="1"/>
              <p:nvPr/>
            </p:nvSpPr>
            <p:spPr>
              <a:xfrm rot="16200000">
                <a:off x="4842842" y="5982343"/>
                <a:ext cx="720081" cy="3659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b="1" dirty="0" err="1" smtClean="0">
                    <a:solidFill>
                      <a:srgbClr val="00B0F0"/>
                    </a:solidFill>
                  </a:rPr>
                  <a:t>Water</a:t>
                </a:r>
                <a:endParaRPr lang="en-GB" sz="1200" b="1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14" name="Textfeld 13"/>
              <p:cNvSpPr txBox="1"/>
              <p:nvPr/>
            </p:nvSpPr>
            <p:spPr>
              <a:xfrm rot="19482113">
                <a:off x="4911698" y="4427312"/>
                <a:ext cx="3489324" cy="325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3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a </a:t>
                </a:r>
                <a:r>
                  <a:rPr lang="de-DE" sz="1300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mere</a:t>
                </a:r>
                <a:r>
                  <a:rPr lang="de-DE" sz="13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de-DE" sz="1300" b="1" dirty="0" err="1" smtClean="0"/>
                  <a:t>road</a:t>
                </a:r>
                <a:r>
                  <a:rPr lang="de-DE" sz="13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de-DE" sz="1300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which</a:t>
                </a:r>
                <a:r>
                  <a:rPr lang="de-DE" sz="13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de-DE" sz="1300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goes</a:t>
                </a:r>
                <a:r>
                  <a:rPr lang="de-DE" sz="13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de-DE" sz="1300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to</a:t>
                </a:r>
                <a:r>
                  <a:rPr lang="de-DE" sz="13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de-DE" sz="1300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the</a:t>
                </a:r>
                <a:r>
                  <a:rPr lang="de-DE" sz="13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de-DE" sz="1300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Makoba</a:t>
                </a:r>
                <a:endParaRPr lang="en-GB" sz="13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6" name="Textfeld 15"/>
              <p:cNvSpPr txBox="1"/>
              <p:nvPr/>
            </p:nvSpPr>
            <p:spPr>
              <a:xfrm>
                <a:off x="5773398" y="2127610"/>
                <a:ext cx="1390514" cy="993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300" dirty="0" smtClean="0">
                    <a:solidFill>
                      <a:srgbClr val="BC5908"/>
                    </a:solidFill>
                  </a:rPr>
                  <a:t>/</a:t>
                </a:r>
                <a:r>
                  <a:rPr lang="de-DE" sz="1300" dirty="0" err="1" smtClean="0">
                    <a:solidFill>
                      <a:srgbClr val="BC5908"/>
                    </a:solidFill>
                  </a:rPr>
                  <a:t>Kxa-kao</a:t>
                </a:r>
                <a:r>
                  <a:rPr lang="de-DE" sz="1300" dirty="0" smtClean="0">
                    <a:solidFill>
                      <a:srgbClr val="BC5908"/>
                    </a:solidFill>
                  </a:rPr>
                  <a:t> </a:t>
                </a:r>
                <a:r>
                  <a:rPr lang="de-DE" sz="1300" dirty="0" err="1" smtClean="0">
                    <a:solidFill>
                      <a:srgbClr val="BC5908"/>
                    </a:solidFill>
                  </a:rPr>
                  <a:t>Bushmen</a:t>
                </a:r>
                <a:r>
                  <a:rPr lang="de-DE" sz="1300" dirty="0" smtClean="0">
                    <a:solidFill>
                      <a:srgbClr val="BC5908"/>
                    </a:solidFill>
                  </a:rPr>
                  <a:t> (</a:t>
                </a:r>
                <a:r>
                  <a:rPr lang="de-DE" sz="1300" dirty="0" err="1" smtClean="0">
                    <a:solidFill>
                      <a:srgbClr val="BC5908"/>
                    </a:solidFill>
                  </a:rPr>
                  <a:t>their</a:t>
                </a:r>
                <a:r>
                  <a:rPr lang="de-DE" sz="1300" dirty="0" smtClean="0">
                    <a:solidFill>
                      <a:srgbClr val="BC5908"/>
                    </a:solidFill>
                  </a:rPr>
                  <a:t> </a:t>
                </a:r>
                <a:r>
                  <a:rPr lang="de-DE" sz="1300" dirty="0" err="1" smtClean="0">
                    <a:solidFill>
                      <a:srgbClr val="BC5908"/>
                    </a:solidFill>
                  </a:rPr>
                  <a:t>country</a:t>
                </a:r>
                <a:r>
                  <a:rPr lang="de-DE" sz="1300" dirty="0" smtClean="0">
                    <a:solidFill>
                      <a:srgbClr val="BC5908"/>
                    </a:solidFill>
                  </a:rPr>
                  <a:t> </a:t>
                </a:r>
                <a:r>
                  <a:rPr lang="de-DE" sz="1300" dirty="0" err="1" smtClean="0">
                    <a:solidFill>
                      <a:srgbClr val="BC5908"/>
                    </a:solidFill>
                  </a:rPr>
                  <a:t>is</a:t>
                </a:r>
                <a:r>
                  <a:rPr lang="de-DE" sz="1300" dirty="0" smtClean="0">
                    <a:solidFill>
                      <a:srgbClr val="BC5908"/>
                    </a:solidFill>
                  </a:rPr>
                  <a:t> </a:t>
                </a:r>
                <a:r>
                  <a:rPr lang="de-DE" sz="1300" dirty="0" err="1" smtClean="0">
                    <a:solidFill>
                      <a:srgbClr val="BC5908"/>
                    </a:solidFill>
                  </a:rPr>
                  <a:t>called</a:t>
                </a:r>
                <a:r>
                  <a:rPr lang="de-DE" sz="1300" dirty="0" smtClean="0">
                    <a:solidFill>
                      <a:srgbClr val="BC5908"/>
                    </a:solidFill>
                  </a:rPr>
                  <a:t> /</a:t>
                </a:r>
                <a:r>
                  <a:rPr lang="de-DE" sz="1300" dirty="0" err="1" smtClean="0">
                    <a:solidFill>
                      <a:srgbClr val="BC5908"/>
                    </a:solidFill>
                  </a:rPr>
                  <a:t>Kxa</a:t>
                </a:r>
                <a:r>
                  <a:rPr lang="de-DE" sz="1300" dirty="0" smtClean="0">
                    <a:solidFill>
                      <a:srgbClr val="BC5908"/>
                    </a:solidFill>
                  </a:rPr>
                  <a:t>)</a:t>
                </a:r>
                <a:endParaRPr lang="en-GB" sz="1300" dirty="0">
                  <a:solidFill>
                    <a:srgbClr val="BC5908"/>
                  </a:solidFill>
                </a:endParaRPr>
              </a:p>
            </p:txBody>
          </p:sp>
          <p:sp>
            <p:nvSpPr>
              <p:cNvPr id="17" name="Textfeld 16"/>
              <p:cNvSpPr txBox="1"/>
              <p:nvPr/>
            </p:nvSpPr>
            <p:spPr>
              <a:xfrm rot="19159424">
                <a:off x="4769120" y="5900851"/>
                <a:ext cx="4290479" cy="325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300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European's</a:t>
                </a:r>
                <a:r>
                  <a:rPr lang="de-DE" sz="13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de-DE" sz="1300" b="1" dirty="0" err="1" smtClean="0"/>
                  <a:t>road</a:t>
                </a:r>
                <a:r>
                  <a:rPr lang="de-DE" sz="13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de-DE" sz="1300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leading</a:t>
                </a:r>
                <a:r>
                  <a:rPr lang="de-DE" sz="13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de-DE" sz="1300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to</a:t>
                </a:r>
                <a:r>
                  <a:rPr lang="de-DE" sz="13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de-DE" sz="1300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the</a:t>
                </a:r>
                <a:r>
                  <a:rPr lang="de-DE" sz="13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Bushman </a:t>
                </a:r>
                <a:r>
                  <a:rPr lang="de-DE" sz="1300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country</a:t>
                </a:r>
                <a:endParaRPr lang="en-GB" sz="13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19" name="Textfeld 18"/>
            <p:cNvSpPr txBox="1"/>
            <p:nvPr/>
          </p:nvSpPr>
          <p:spPr>
            <a:xfrm rot="17162158">
              <a:off x="6133167" y="2630210"/>
              <a:ext cx="12944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err="1" smtClean="0">
                  <a:solidFill>
                    <a:schemeClr val="accent6">
                      <a:lumMod val="75000"/>
                    </a:schemeClr>
                  </a:solidFill>
                </a:rPr>
                <a:t>country</a:t>
              </a:r>
              <a:endParaRPr lang="en-GB" sz="1200" dirty="0">
                <a:solidFill>
                  <a:srgbClr val="CD6209"/>
                </a:solidFill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 rot="19920566">
              <a:off x="4583137" y="6373386"/>
              <a:ext cx="12944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solidFill>
                    <a:schemeClr val="accent6">
                      <a:lumMod val="75000"/>
                    </a:schemeClr>
                  </a:solidFill>
                </a:rPr>
                <a:t>Bushman </a:t>
              </a:r>
              <a:r>
                <a:rPr lang="de-DE" sz="1400" b="1" dirty="0" err="1" smtClean="0"/>
                <a:t>road</a:t>
              </a:r>
              <a:endParaRPr lang="en-GB" sz="1400" b="1" dirty="0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7596336" y="2420888"/>
              <a:ext cx="1547664" cy="3862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!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Khani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≠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nauwa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</a:p>
            <a:p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A </a:t>
              </a:r>
              <a:r>
                <a:rPr lang="de-DE" sz="1300" b="1" dirty="0" err="1" smtClean="0">
                  <a:solidFill>
                    <a:srgbClr val="00B0F0"/>
                  </a:solidFill>
                </a:rPr>
                <a:t>water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pit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– a 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pool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called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//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pu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/ne – 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seems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to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be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*** </a:t>
              </a:r>
            </a:p>
            <a:p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/Kau 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sha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also a 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place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where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300" b="1" dirty="0" err="1" smtClean="0">
                  <a:solidFill>
                    <a:srgbClr val="00B0F0"/>
                  </a:solidFill>
                </a:rPr>
                <a:t>water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is</a:t>
              </a:r>
              <a:endParaRPr lang="de-DE" sz="1300" dirty="0" smtClean="0">
                <a:solidFill>
                  <a:schemeClr val="accent6">
                    <a:lumMod val="75000"/>
                  </a:schemeClr>
                </a:solidFill>
              </a:endParaRPr>
            </a:p>
            <a:p>
              <a:endParaRPr lang="de-DE" sz="1300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Here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elephant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and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thorn-</a:t>
              </a:r>
              <a:r>
                <a:rPr lang="de-DE" sz="1300" b="1" dirty="0" err="1" smtClean="0">
                  <a:solidFill>
                    <a:srgbClr val="00B050"/>
                  </a:solidFill>
                </a:rPr>
                <a:t>tree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country</a:t>
              </a:r>
              <a:endParaRPr lang="de-DE" sz="1300" dirty="0" smtClean="0">
                <a:solidFill>
                  <a:schemeClr val="accent6">
                    <a:lumMod val="75000"/>
                  </a:schemeClr>
                </a:solidFill>
              </a:endParaRPr>
            </a:p>
            <a:p>
              <a:endParaRPr lang="de-DE" sz="1300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endParaRPr lang="de-DE" sz="1300" dirty="0" smtClean="0">
                <a:solidFill>
                  <a:schemeClr val="accent6">
                    <a:lumMod val="75000"/>
                  </a:schemeClr>
                </a:solidFill>
              </a:endParaRPr>
            </a:p>
            <a:p>
              <a:endParaRPr lang="de-DE" sz="1300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Tchó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(a 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place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where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there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is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a </a:t>
              </a:r>
              <a:r>
                <a:rPr lang="de-DE" sz="1300" b="1" dirty="0" err="1" smtClean="0">
                  <a:solidFill>
                    <a:srgbClr val="00B0F0"/>
                  </a:solidFill>
                </a:rPr>
                <a:t>water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pit</a:t>
              </a:r>
              <a:endParaRPr lang="de-DE" sz="1300" dirty="0" smtClean="0">
                <a:solidFill>
                  <a:schemeClr val="accent6">
                    <a:lumMod val="75000"/>
                  </a:schemeClr>
                </a:solidFill>
              </a:endParaRPr>
            </a:p>
            <a:p>
              <a:endParaRPr lang="de-DE" sz="1300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A 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country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of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fruit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300" b="1" dirty="0" err="1" smtClean="0">
                  <a:solidFill>
                    <a:srgbClr val="00B050"/>
                  </a:solidFill>
                </a:rPr>
                <a:t>trees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100" dirty="0" smtClean="0">
                  <a:solidFill>
                    <a:schemeClr val="accent6">
                      <a:lumMod val="75000"/>
                    </a:schemeClr>
                  </a:solidFill>
                </a:rPr>
                <a:t>(!</a:t>
              </a:r>
              <a:r>
                <a:rPr lang="de-DE" sz="1100" dirty="0" err="1" smtClean="0">
                  <a:solidFill>
                    <a:schemeClr val="accent6">
                      <a:lumMod val="75000"/>
                    </a:schemeClr>
                  </a:solidFill>
                </a:rPr>
                <a:t>naxane</a:t>
              </a:r>
              <a:r>
                <a:rPr lang="de-DE" sz="1100" dirty="0" smtClean="0">
                  <a:solidFill>
                    <a:schemeClr val="accent6">
                      <a:lumMod val="75000"/>
                    </a:schemeClr>
                  </a:solidFill>
                </a:rPr>
                <a:t>, /</a:t>
              </a:r>
              <a:r>
                <a:rPr lang="de-DE" sz="1100" dirty="0" err="1" smtClean="0">
                  <a:solidFill>
                    <a:schemeClr val="accent6">
                      <a:lumMod val="75000"/>
                    </a:schemeClr>
                  </a:solidFill>
                </a:rPr>
                <a:t>kui</a:t>
              </a:r>
              <a:r>
                <a:rPr lang="de-DE" sz="1100" dirty="0" smtClean="0">
                  <a:solidFill>
                    <a:schemeClr val="accent6">
                      <a:lumMod val="75000"/>
                    </a:schemeClr>
                  </a:solidFill>
                </a:rPr>
                <a:t>, </a:t>
              </a:r>
              <a:r>
                <a:rPr lang="de-DE" sz="1100" dirty="0" err="1" smtClean="0">
                  <a:solidFill>
                    <a:schemeClr val="accent6">
                      <a:lumMod val="75000"/>
                    </a:schemeClr>
                  </a:solidFill>
                </a:rPr>
                <a:t>shas</a:t>
              </a:r>
              <a:r>
                <a:rPr lang="de-DE" sz="1100" dirty="0" smtClean="0">
                  <a:solidFill>
                    <a:schemeClr val="accent6">
                      <a:lumMod val="75000"/>
                    </a:schemeClr>
                  </a:solidFill>
                </a:rPr>
                <a:t>, </a:t>
              </a:r>
              <a:r>
                <a:rPr lang="de-DE" sz="1100" dirty="0" err="1" smtClean="0">
                  <a:solidFill>
                    <a:schemeClr val="accent6">
                      <a:lumMod val="75000"/>
                    </a:schemeClr>
                  </a:solidFill>
                </a:rPr>
                <a:t>tshaka</a:t>
              </a:r>
              <a:r>
                <a:rPr lang="de-DE" sz="1100" dirty="0" smtClean="0">
                  <a:solidFill>
                    <a:schemeClr val="accent6">
                      <a:lumMod val="75000"/>
                    </a:schemeClr>
                  </a:solidFill>
                </a:rPr>
                <a:t>, </a:t>
              </a:r>
              <a:r>
                <a:rPr lang="de-DE" sz="1100" dirty="0" err="1" smtClean="0">
                  <a:solidFill>
                    <a:schemeClr val="accent6">
                      <a:lumMod val="75000"/>
                    </a:schemeClr>
                  </a:solidFill>
                </a:rPr>
                <a:t>dui</a:t>
              </a:r>
              <a:r>
                <a:rPr lang="de-DE" sz="1100" dirty="0" smtClean="0">
                  <a:solidFill>
                    <a:schemeClr val="accent6">
                      <a:lumMod val="75000"/>
                    </a:schemeClr>
                  </a:solidFill>
                </a:rPr>
                <a:t>)</a:t>
              </a:r>
              <a:endParaRPr lang="en-GB" sz="11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 rot="20303292">
              <a:off x="269661" y="7796564"/>
              <a:ext cx="10964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>
                  <a:solidFill>
                    <a:schemeClr val="accent6">
                      <a:lumMod val="75000"/>
                    </a:schemeClr>
                  </a:solidFill>
                </a:rPr>
                <a:t>Dama</a:t>
              </a:r>
              <a:r>
                <a:rPr lang="de-DE" sz="14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400" b="1" dirty="0" err="1" smtClean="0"/>
                <a:t>road</a:t>
              </a:r>
              <a:endParaRPr lang="en-GB" sz="1400" b="1" dirty="0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7524328" y="895727"/>
              <a:ext cx="15841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//</a:t>
              </a:r>
              <a:r>
                <a:rPr lang="de-DE" sz="1300" dirty="0" err="1" smtClean="0">
                  <a:solidFill>
                    <a:schemeClr val="accent6">
                      <a:lumMod val="75000"/>
                    </a:schemeClr>
                  </a:solidFill>
                </a:rPr>
                <a:t>xumm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</a:p>
            <a:p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(*** </a:t>
              </a:r>
              <a:r>
                <a:rPr lang="de-DE" sz="1300" b="1" dirty="0" err="1" smtClean="0">
                  <a:solidFill>
                    <a:srgbClr val="00B0F0"/>
                  </a:solidFill>
                </a:rPr>
                <a:t>water</a:t>
              </a:r>
              <a:r>
                <a:rPr lang="de-DE" sz="1300" dirty="0" smtClean="0">
                  <a:solidFill>
                    <a:schemeClr val="accent6">
                      <a:lumMod val="75000"/>
                    </a:schemeClr>
                  </a:solidFill>
                </a:rPr>
                <a:t>)</a:t>
              </a:r>
              <a:endParaRPr lang="en-GB" sz="13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25" name="Gerade Verbindung 24"/>
            <p:cNvCxnSpPr/>
            <p:nvPr/>
          </p:nvCxnSpPr>
          <p:spPr>
            <a:xfrm flipH="1">
              <a:off x="6780382" y="5229200"/>
              <a:ext cx="852477" cy="36004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feld 23"/>
          <p:cNvSpPr txBox="1"/>
          <p:nvPr/>
        </p:nvSpPr>
        <p:spPr>
          <a:xfrm rot="15942312">
            <a:off x="3078892" y="2369210"/>
            <a:ext cx="1096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solidFill>
                  <a:schemeClr val="accent6">
                    <a:lumMod val="75000"/>
                  </a:schemeClr>
                </a:solidFill>
              </a:rPr>
              <a:t>Dama</a:t>
            </a:r>
            <a:r>
              <a:rPr lang="de-DE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b="1" dirty="0" err="1" smtClean="0"/>
              <a:t>road</a:t>
            </a:r>
            <a:endParaRPr lang="en-GB" sz="1400" b="1" dirty="0"/>
          </a:p>
        </p:txBody>
      </p:sp>
      <p:cxnSp>
        <p:nvCxnSpPr>
          <p:cNvPr id="26" name="Gerade Verbindung 25"/>
          <p:cNvCxnSpPr/>
          <p:nvPr/>
        </p:nvCxnSpPr>
        <p:spPr>
          <a:xfrm flipH="1">
            <a:off x="7206620" y="1964892"/>
            <a:ext cx="426239" cy="30384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 rot="16657540">
            <a:off x="3648094" y="4684899"/>
            <a:ext cx="1641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accent6">
                    <a:lumMod val="75000"/>
                  </a:schemeClr>
                </a:solidFill>
              </a:rPr>
              <a:t>A </a:t>
            </a:r>
            <a:r>
              <a:rPr lang="de-DE" sz="1400" dirty="0" err="1" smtClean="0">
                <a:solidFill>
                  <a:schemeClr val="accent6">
                    <a:lumMod val="75000"/>
                  </a:schemeClr>
                </a:solidFill>
              </a:rPr>
              <a:t>stream</a:t>
            </a:r>
            <a:r>
              <a:rPr lang="de-DE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de-DE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b="1" dirty="0" err="1" smtClean="0">
                <a:solidFill>
                  <a:srgbClr val="00B0F0"/>
                </a:solidFill>
              </a:rPr>
              <a:t>water</a:t>
            </a:r>
            <a:endParaRPr lang="en-GB" sz="1400" b="1" dirty="0">
              <a:solidFill>
                <a:srgbClr val="00B0F0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 rot="16200000">
            <a:off x="6766158" y="3707159"/>
            <a:ext cx="816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Sunrise</a:t>
            </a:r>
            <a:endParaRPr lang="en-GB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7596336" y="3873623"/>
            <a:ext cx="154766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A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region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many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thorn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b="1" dirty="0" err="1" smtClean="0">
                <a:solidFill>
                  <a:srgbClr val="00B050"/>
                </a:solidFill>
              </a:rPr>
              <a:t>trees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elephant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country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) also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palm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b="1" dirty="0" err="1" smtClean="0">
                <a:solidFill>
                  <a:srgbClr val="00B050"/>
                </a:solidFill>
              </a:rPr>
              <a:t>trees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grow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here</a:t>
            </a:r>
            <a:endParaRPr lang="en-GB" sz="13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2" name="Gerade Verbindung 31"/>
          <p:cNvCxnSpPr>
            <a:stCxn id="30" idx="1"/>
          </p:cNvCxnSpPr>
          <p:nvPr/>
        </p:nvCxnSpPr>
        <p:spPr>
          <a:xfrm flipH="1">
            <a:off x="5444807" y="4419927"/>
            <a:ext cx="2151529" cy="8919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7596336" y="5072697"/>
            <a:ext cx="154766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This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map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is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said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to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represent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Bushmen's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country</a:t>
            </a:r>
            <a:endParaRPr lang="en-GB" sz="13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7613798" y="6309320"/>
            <a:ext cx="15476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!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Nanni's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country</a:t>
            </a:r>
            <a:endParaRPr lang="en-GB" sz="13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5" name="Gerade Verbindung 34"/>
          <p:cNvCxnSpPr/>
          <p:nvPr/>
        </p:nvCxnSpPr>
        <p:spPr>
          <a:xfrm flipH="1">
            <a:off x="7359020" y="5301208"/>
            <a:ext cx="426239" cy="30384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 flipH="1">
            <a:off x="7359020" y="6525344"/>
            <a:ext cx="426239" cy="30384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>
            <a:off x="1187624" y="4424625"/>
            <a:ext cx="16561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b="1" dirty="0" err="1" smtClean="0">
                <a:solidFill>
                  <a:schemeClr val="accent6">
                    <a:lumMod val="50000"/>
                  </a:schemeClr>
                </a:solidFill>
              </a:rPr>
              <a:t>Bezha</a:t>
            </a:r>
            <a:endParaRPr lang="de-DE" sz="13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The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country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!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Nanni's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maternal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grandfather's</a:t>
            </a:r>
            <a:r>
              <a:rPr lang="de-DE" sz="1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accent6">
                    <a:lumMod val="75000"/>
                  </a:schemeClr>
                </a:solidFill>
              </a:rPr>
              <a:t>people</a:t>
            </a:r>
            <a:endParaRPr lang="en-GB" sz="13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>
          <a:xfrm>
            <a:off x="6928774" y="6520259"/>
            <a:ext cx="2133600" cy="365125"/>
          </a:xfrm>
        </p:spPr>
        <p:txBody>
          <a:bodyPr/>
          <a:lstStyle/>
          <a:p>
            <a:fld id="{627B5AC4-F76E-498D-ADF7-547A1E0A9027}" type="slidenum">
              <a:rPr lang="en-GB" sz="1400" smtClean="0">
                <a:solidFill>
                  <a:srgbClr val="C96009"/>
                </a:solidFill>
              </a:rPr>
              <a:t>31</a:t>
            </a:fld>
            <a:endParaRPr lang="en-GB" sz="1400" dirty="0">
              <a:solidFill>
                <a:srgbClr val="C960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57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6667500" cy="39624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015" y="2933700"/>
            <a:ext cx="6667500" cy="3924300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948264" y="6453336"/>
            <a:ext cx="2133600" cy="365125"/>
          </a:xfrm>
        </p:spPr>
        <p:txBody>
          <a:bodyPr/>
          <a:lstStyle/>
          <a:p>
            <a:fld id="{627B5AC4-F76E-498D-ADF7-547A1E0A9027}" type="slidenum">
              <a:rPr lang="en-GB" sz="1400" smtClean="0">
                <a:solidFill>
                  <a:srgbClr val="C96009"/>
                </a:solidFill>
              </a:rPr>
              <a:t>32</a:t>
            </a:fld>
            <a:endParaRPr lang="en-GB" dirty="0">
              <a:solidFill>
                <a:srgbClr val="C960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4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55576" y="404664"/>
            <a:ext cx="374441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Graphic</a:t>
            </a:r>
            <a:r>
              <a:rPr lang="de-DE" b="1" dirty="0" smtClean="0"/>
              <a:t> </a:t>
            </a:r>
            <a:r>
              <a:rPr lang="de-DE" b="1" dirty="0" err="1" smtClean="0"/>
              <a:t>elements</a:t>
            </a:r>
            <a:r>
              <a:rPr lang="de-DE" b="1" dirty="0" smtClean="0"/>
              <a:t> </a:t>
            </a:r>
            <a:r>
              <a:rPr lang="de-DE" b="1" dirty="0" err="1" smtClean="0"/>
              <a:t>used</a:t>
            </a:r>
            <a:r>
              <a:rPr lang="de-DE" b="1" dirty="0" smtClean="0"/>
              <a:t> </a:t>
            </a:r>
            <a:r>
              <a:rPr lang="de-DE" b="1" dirty="0" err="1" smtClean="0"/>
              <a:t>for</a:t>
            </a:r>
            <a:r>
              <a:rPr lang="de-DE" b="1" dirty="0" smtClean="0"/>
              <a:t> </a:t>
            </a:r>
            <a:r>
              <a:rPr lang="de-DE" b="1" dirty="0" err="1" smtClean="0"/>
              <a:t>mapping</a:t>
            </a:r>
            <a:endParaRPr lang="de-DE" b="1" dirty="0" smtClean="0"/>
          </a:p>
          <a:p>
            <a:endParaRPr lang="de-DE" dirty="0"/>
          </a:p>
          <a:p>
            <a:pPr>
              <a:spcAft>
                <a:spcPts val="600"/>
              </a:spcAft>
            </a:pPr>
            <a:r>
              <a:rPr lang="de-DE" dirty="0" err="1" smtClean="0"/>
              <a:t>Circles</a:t>
            </a:r>
            <a:r>
              <a:rPr lang="de-DE" dirty="0" smtClean="0"/>
              <a:t>, </a:t>
            </a:r>
            <a:r>
              <a:rPr lang="de-DE" dirty="0" err="1" smtClean="0"/>
              <a:t>ovoids</a:t>
            </a:r>
            <a:endParaRPr lang="de-DE" dirty="0" smtClean="0"/>
          </a:p>
          <a:p>
            <a:pPr>
              <a:spcAft>
                <a:spcPts val="600"/>
              </a:spcAft>
            </a:pPr>
            <a:r>
              <a:rPr lang="de-DE" dirty="0" err="1" smtClean="0"/>
              <a:t>Blots</a:t>
            </a:r>
            <a:endParaRPr lang="de-DE" dirty="0" smtClean="0"/>
          </a:p>
          <a:p>
            <a:pPr>
              <a:spcAft>
                <a:spcPts val="600"/>
              </a:spcAft>
            </a:pPr>
            <a:r>
              <a:rPr lang="de-DE" dirty="0" err="1" smtClean="0"/>
              <a:t>Regularly</a:t>
            </a:r>
            <a:r>
              <a:rPr lang="de-DE" dirty="0" smtClean="0"/>
              <a:t> </a:t>
            </a:r>
            <a:r>
              <a:rPr lang="de-DE" dirty="0" err="1" smtClean="0"/>
              <a:t>running</a:t>
            </a:r>
            <a:r>
              <a:rPr lang="de-DE" dirty="0" smtClean="0"/>
              <a:t>  </a:t>
            </a:r>
            <a:r>
              <a:rPr lang="de-DE" dirty="0" err="1" smtClean="0"/>
              <a:t>lines</a:t>
            </a:r>
            <a:endParaRPr lang="de-DE" dirty="0" smtClean="0"/>
          </a:p>
          <a:p>
            <a:pPr>
              <a:spcAft>
                <a:spcPts val="600"/>
              </a:spcAft>
            </a:pPr>
            <a:r>
              <a:rPr lang="de-DE" dirty="0" err="1" smtClean="0"/>
              <a:t>Erratic</a:t>
            </a:r>
            <a:r>
              <a:rPr lang="de-DE" dirty="0" smtClean="0"/>
              <a:t> </a:t>
            </a:r>
            <a:r>
              <a:rPr lang="de-DE" dirty="0" err="1" smtClean="0"/>
              <a:t>running</a:t>
            </a:r>
            <a:r>
              <a:rPr lang="de-DE" dirty="0" smtClean="0"/>
              <a:t> </a:t>
            </a:r>
            <a:r>
              <a:rPr lang="de-DE" dirty="0" err="1" smtClean="0"/>
              <a:t>lines</a:t>
            </a:r>
            <a:r>
              <a:rPr lang="de-DE" dirty="0" smtClean="0"/>
              <a:t> 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Radial </a:t>
            </a:r>
            <a:r>
              <a:rPr lang="de-DE" dirty="0" err="1" smtClean="0"/>
              <a:t>strokes</a:t>
            </a:r>
            <a:r>
              <a:rPr lang="de-DE" dirty="0" smtClean="0"/>
              <a:t> (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fires</a:t>
            </a:r>
            <a:r>
              <a:rPr lang="de-DE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Human </a:t>
            </a:r>
            <a:r>
              <a:rPr lang="de-DE" dirty="0" err="1" smtClean="0"/>
              <a:t>figures</a:t>
            </a:r>
            <a:r>
              <a:rPr lang="de-DE" dirty="0" smtClean="0"/>
              <a:t> (</a:t>
            </a:r>
            <a:r>
              <a:rPr lang="de-DE" dirty="0" err="1" smtClean="0"/>
              <a:t>largely</a:t>
            </a:r>
            <a:r>
              <a:rPr lang="de-DE" dirty="0" smtClean="0"/>
              <a:t> </a:t>
            </a:r>
            <a:r>
              <a:rPr lang="de-DE" dirty="0" err="1" smtClean="0"/>
              <a:t>observing</a:t>
            </a:r>
            <a:r>
              <a:rPr lang="de-DE" dirty="0" smtClean="0"/>
              <a:t> a </a:t>
            </a:r>
            <a:r>
              <a:rPr lang="de-DE" dirty="0" err="1" smtClean="0"/>
              <a:t>walking</a:t>
            </a:r>
            <a:r>
              <a:rPr lang="de-DE" dirty="0" smtClean="0"/>
              <a:t> </a:t>
            </a:r>
            <a:r>
              <a:rPr lang="de-DE" dirty="0" err="1" smtClean="0"/>
              <a:t>line</a:t>
            </a:r>
            <a:r>
              <a:rPr lang="de-DE" dirty="0" smtClean="0"/>
              <a:t> parallel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edge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paper</a:t>
            </a:r>
            <a:r>
              <a:rPr lang="de-DE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de-DE" dirty="0" err="1" smtClean="0"/>
              <a:t>Trees</a:t>
            </a:r>
            <a:r>
              <a:rPr lang="de-DE" dirty="0" smtClean="0"/>
              <a:t> (</a:t>
            </a:r>
            <a:r>
              <a:rPr lang="de-DE" dirty="0" err="1" smtClean="0"/>
              <a:t>Tamme</a:t>
            </a:r>
            <a:r>
              <a:rPr lang="de-DE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de-DE" dirty="0" err="1" smtClean="0"/>
              <a:t>Hatching</a:t>
            </a:r>
            <a:r>
              <a:rPr lang="de-DE" dirty="0" smtClean="0"/>
              <a:t> (/</a:t>
            </a:r>
            <a:r>
              <a:rPr lang="de-DE" dirty="0" err="1" smtClean="0"/>
              <a:t>Uma</a:t>
            </a:r>
            <a:r>
              <a:rPr lang="de-DE" dirty="0" smtClean="0"/>
              <a:t>)</a:t>
            </a:r>
          </a:p>
          <a:p>
            <a:endParaRPr lang="en-GB" dirty="0"/>
          </a:p>
        </p:txBody>
      </p:sp>
      <p:sp>
        <p:nvSpPr>
          <p:cNvPr id="3" name="Textfeld 2"/>
          <p:cNvSpPr txBox="1"/>
          <p:nvPr/>
        </p:nvSpPr>
        <p:spPr>
          <a:xfrm>
            <a:off x="4716016" y="404664"/>
            <a:ext cx="43204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Perspectives</a:t>
            </a:r>
            <a:r>
              <a:rPr lang="de-DE" b="1" dirty="0" smtClean="0"/>
              <a:t> </a:t>
            </a:r>
            <a:r>
              <a:rPr lang="de-DE" b="1" dirty="0" err="1" smtClean="0"/>
              <a:t>used</a:t>
            </a:r>
            <a:r>
              <a:rPr lang="de-DE" b="1" dirty="0" smtClean="0"/>
              <a:t> in </a:t>
            </a:r>
            <a:r>
              <a:rPr lang="de-DE" b="1" dirty="0" err="1" smtClean="0"/>
              <a:t>mapping</a:t>
            </a:r>
            <a:endParaRPr lang="de-DE" b="1" dirty="0" smtClean="0"/>
          </a:p>
          <a:p>
            <a:endParaRPr lang="de-DE" dirty="0"/>
          </a:p>
          <a:p>
            <a:r>
              <a:rPr lang="de-DE" dirty="0" err="1" smtClean="0"/>
              <a:t>Bird's</a:t>
            </a:r>
            <a:r>
              <a:rPr lang="de-DE" dirty="0" smtClean="0"/>
              <a:t> </a:t>
            </a:r>
            <a:r>
              <a:rPr lang="de-DE" dirty="0" err="1" smtClean="0"/>
              <a:t>eye</a:t>
            </a:r>
            <a:r>
              <a:rPr lang="de-DE" dirty="0" smtClean="0"/>
              <a:t> </a:t>
            </a:r>
            <a:r>
              <a:rPr lang="de-DE" dirty="0" err="1" smtClean="0"/>
              <a:t>view</a:t>
            </a:r>
            <a:endParaRPr lang="de-DE" dirty="0" smtClean="0"/>
          </a:p>
          <a:p>
            <a:r>
              <a:rPr lang="de-DE" dirty="0" err="1" smtClean="0"/>
              <a:t>Cardinal</a:t>
            </a:r>
            <a:r>
              <a:rPr lang="de-DE" dirty="0" smtClean="0"/>
              <a:t> </a:t>
            </a:r>
            <a:r>
              <a:rPr lang="de-DE" dirty="0" err="1" smtClean="0"/>
              <a:t>points</a:t>
            </a:r>
            <a:r>
              <a:rPr lang="de-DE" dirty="0" smtClean="0"/>
              <a:t> (?) </a:t>
            </a:r>
            <a:r>
              <a:rPr lang="de-DE" sz="1400" dirty="0" smtClean="0"/>
              <a:t>– at least </a:t>
            </a:r>
            <a:r>
              <a:rPr lang="de-DE" sz="1400" dirty="0" err="1" smtClean="0"/>
              <a:t>one</a:t>
            </a:r>
            <a:r>
              <a:rPr lang="de-DE" sz="1400" dirty="0" smtClean="0"/>
              <a:t> </a:t>
            </a:r>
            <a:r>
              <a:rPr lang="de-DE" sz="1400" dirty="0" err="1" smtClean="0"/>
              <a:t>map</a:t>
            </a:r>
            <a:r>
              <a:rPr lang="de-DE" sz="1400" dirty="0" smtClean="0"/>
              <a:t> </a:t>
            </a:r>
            <a:r>
              <a:rPr lang="de-DE" sz="1400" dirty="0" err="1" smtClean="0"/>
              <a:t>with</a:t>
            </a:r>
            <a:r>
              <a:rPr lang="de-DE" sz="1400" dirty="0" smtClean="0"/>
              <a:t> North </a:t>
            </a:r>
            <a:r>
              <a:rPr lang="de-DE" sz="1400" dirty="0" err="1" smtClean="0"/>
              <a:t>up</a:t>
            </a:r>
            <a:endParaRPr lang="de-DE" dirty="0" smtClean="0"/>
          </a:p>
          <a:p>
            <a:r>
              <a:rPr lang="de-DE" dirty="0" err="1" smtClean="0"/>
              <a:t>Horizon</a:t>
            </a:r>
            <a:r>
              <a:rPr lang="de-DE" dirty="0" smtClean="0"/>
              <a:t>?</a:t>
            </a:r>
            <a:endParaRPr lang="de-DE" dirty="0"/>
          </a:p>
          <a:p>
            <a:endParaRPr lang="de-DE" dirty="0"/>
          </a:p>
          <a:p>
            <a:r>
              <a:rPr lang="de-DE" b="1" dirty="0" err="1" smtClean="0"/>
              <a:t>Physical</a:t>
            </a:r>
            <a:r>
              <a:rPr lang="de-DE" b="1" dirty="0" smtClean="0"/>
              <a:t> </a:t>
            </a:r>
            <a:r>
              <a:rPr lang="de-DE" b="1" dirty="0" err="1" smtClean="0"/>
              <a:t>elements</a:t>
            </a:r>
            <a:r>
              <a:rPr lang="de-DE" b="1" dirty="0" smtClean="0"/>
              <a:t> </a:t>
            </a:r>
            <a:r>
              <a:rPr lang="de-DE" b="1" dirty="0" err="1" smtClean="0"/>
              <a:t>mapped</a:t>
            </a:r>
            <a:r>
              <a:rPr lang="de-DE" b="1" dirty="0" smtClean="0"/>
              <a:t> in high </a:t>
            </a:r>
            <a:r>
              <a:rPr lang="de-DE" b="1" dirty="0" err="1" smtClean="0"/>
              <a:t>resolution</a:t>
            </a:r>
            <a:r>
              <a:rPr lang="de-DE" b="1" dirty="0" smtClean="0"/>
              <a:t> </a:t>
            </a:r>
            <a:r>
              <a:rPr lang="de-DE" b="1" dirty="0" err="1" smtClean="0"/>
              <a:t>maps</a:t>
            </a:r>
            <a:r>
              <a:rPr lang="de-DE" b="1" dirty="0" smtClean="0"/>
              <a:t> </a:t>
            </a:r>
          </a:p>
          <a:p>
            <a:endParaRPr lang="de-DE" dirty="0" smtClean="0"/>
          </a:p>
          <a:p>
            <a:r>
              <a:rPr lang="de-DE" dirty="0" err="1" smtClean="0"/>
              <a:t>Houses</a:t>
            </a:r>
            <a:r>
              <a:rPr lang="de-DE" dirty="0" smtClean="0"/>
              <a:t> (</a:t>
            </a:r>
            <a:r>
              <a:rPr lang="de-DE" dirty="0" err="1" smtClean="0"/>
              <a:t>of</a:t>
            </a:r>
            <a:r>
              <a:rPr lang="de-DE" dirty="0" smtClean="0"/>
              <a:t> relatives)</a:t>
            </a:r>
          </a:p>
          <a:p>
            <a:r>
              <a:rPr lang="de-DE" dirty="0" err="1" smtClean="0"/>
              <a:t>Fires</a:t>
            </a:r>
            <a:endParaRPr lang="de-DE" dirty="0" smtClean="0"/>
          </a:p>
          <a:p>
            <a:r>
              <a:rPr lang="de-DE" dirty="0" smtClean="0"/>
              <a:t>Graves </a:t>
            </a:r>
          </a:p>
          <a:p>
            <a:r>
              <a:rPr lang="de-DE" dirty="0" smtClean="0"/>
              <a:t>Stones</a:t>
            </a:r>
          </a:p>
          <a:p>
            <a:r>
              <a:rPr lang="de-DE" dirty="0" smtClean="0"/>
              <a:t>People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902896" y="6459877"/>
            <a:ext cx="2133600" cy="365125"/>
          </a:xfrm>
        </p:spPr>
        <p:txBody>
          <a:bodyPr/>
          <a:lstStyle/>
          <a:p>
            <a:fld id="{627B5AC4-F76E-498D-ADF7-547A1E0A9027}" type="slidenum">
              <a:rPr lang="en-GB" sz="1400" smtClean="0">
                <a:solidFill>
                  <a:srgbClr val="C96009"/>
                </a:solidFill>
              </a:rPr>
              <a:t>33</a:t>
            </a:fld>
            <a:endParaRPr lang="en-GB" sz="1400" dirty="0">
              <a:solidFill>
                <a:srgbClr val="C960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6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619672" y="260648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/>
              <a:t>Physical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elements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of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the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landscape</a:t>
            </a:r>
            <a:endParaRPr lang="de-DE" sz="2400" b="1" dirty="0" smtClean="0"/>
          </a:p>
          <a:p>
            <a:pPr algn="ctr"/>
            <a:r>
              <a:rPr lang="de-DE" b="1" dirty="0"/>
              <a:t>i</a:t>
            </a:r>
            <a:r>
              <a:rPr lang="de-DE" b="1" dirty="0" smtClean="0"/>
              <a:t>n </a:t>
            </a:r>
            <a:r>
              <a:rPr lang="de-DE" b="1" dirty="0" err="1" smtClean="0"/>
              <a:t>maps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low</a:t>
            </a:r>
            <a:r>
              <a:rPr lang="de-DE" b="1" dirty="0" smtClean="0"/>
              <a:t> </a:t>
            </a:r>
            <a:r>
              <a:rPr lang="de-DE" b="1" dirty="0" err="1" smtClean="0"/>
              <a:t>resolution</a:t>
            </a:r>
            <a:r>
              <a:rPr lang="de-DE" sz="2400" b="1" dirty="0" smtClean="0"/>
              <a:t> </a:t>
            </a:r>
            <a:endParaRPr lang="en-GB" sz="24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611560" y="1544012"/>
            <a:ext cx="237626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!Nanni</a:t>
            </a:r>
          </a:p>
          <a:p>
            <a:pPr algn="ctr"/>
            <a:endParaRPr lang="de-DE" dirty="0"/>
          </a:p>
          <a:p>
            <a:pPr algn="ctr"/>
            <a:r>
              <a:rPr lang="de-DE" u="sng" dirty="0" err="1" smtClean="0"/>
              <a:t>Roads</a:t>
            </a:r>
            <a:endParaRPr lang="de-DE" u="sng" dirty="0" smtClean="0"/>
          </a:p>
          <a:p>
            <a:pPr algn="ctr"/>
            <a:r>
              <a:rPr lang="de-DE" dirty="0" err="1" smtClean="0"/>
              <a:t>Water</a:t>
            </a:r>
            <a:endParaRPr lang="de-DE" dirty="0" smtClean="0"/>
          </a:p>
          <a:p>
            <a:pPr algn="ctr"/>
            <a:r>
              <a:rPr lang="de-DE" u="sng" dirty="0" err="1"/>
              <a:t>Ethnic</a:t>
            </a:r>
            <a:r>
              <a:rPr lang="de-DE" u="sng" dirty="0"/>
              <a:t> </a:t>
            </a:r>
            <a:r>
              <a:rPr lang="de-DE" u="sng" dirty="0" err="1"/>
              <a:t>groups</a:t>
            </a:r>
            <a:endParaRPr lang="de-DE" u="sng" dirty="0"/>
          </a:p>
          <a:p>
            <a:pPr algn="ctr"/>
            <a:r>
              <a:rPr lang="de-DE" dirty="0" smtClean="0"/>
              <a:t>Relatives</a:t>
            </a:r>
          </a:p>
          <a:p>
            <a:pPr algn="ctr"/>
            <a:r>
              <a:rPr lang="de-DE" dirty="0" smtClean="0"/>
              <a:t>Vegetation</a:t>
            </a:r>
          </a:p>
          <a:p>
            <a:pPr algn="ctr"/>
            <a:r>
              <a:rPr lang="de-DE" dirty="0" smtClean="0"/>
              <a:t>Animals</a:t>
            </a:r>
          </a:p>
          <a:p>
            <a:pPr algn="ctr"/>
            <a:r>
              <a:rPr lang="de-DE" dirty="0" smtClean="0"/>
              <a:t> </a:t>
            </a:r>
            <a:r>
              <a:rPr lang="de-DE" dirty="0" err="1"/>
              <a:t>Topographic</a:t>
            </a:r>
            <a:r>
              <a:rPr lang="de-DE" dirty="0"/>
              <a:t> </a:t>
            </a:r>
            <a:r>
              <a:rPr lang="de-DE" dirty="0" err="1"/>
              <a:t>elements</a:t>
            </a:r>
            <a:endParaRPr lang="de-DE" dirty="0"/>
          </a:p>
          <a:p>
            <a:pPr algn="ctr"/>
            <a:r>
              <a:rPr lang="de-DE" dirty="0" err="1" smtClean="0"/>
              <a:t>Celestial</a:t>
            </a:r>
            <a:r>
              <a:rPr lang="de-DE" dirty="0" smtClean="0"/>
              <a:t> </a:t>
            </a:r>
            <a:r>
              <a:rPr lang="de-DE" dirty="0" err="1" smtClean="0"/>
              <a:t>features</a:t>
            </a:r>
            <a:r>
              <a:rPr lang="de-DE" dirty="0" smtClean="0"/>
              <a:t> (?)</a:t>
            </a:r>
            <a:endParaRPr lang="en-GB" dirty="0"/>
          </a:p>
        </p:txBody>
      </p:sp>
      <p:sp>
        <p:nvSpPr>
          <p:cNvPr id="4" name="Textfeld 3"/>
          <p:cNvSpPr txBox="1"/>
          <p:nvPr/>
        </p:nvSpPr>
        <p:spPr>
          <a:xfrm>
            <a:off x="3347864" y="1566078"/>
            <a:ext cx="244827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Tamme</a:t>
            </a:r>
            <a:endParaRPr lang="de-DE" sz="20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de-DE" dirty="0" smtClean="0"/>
          </a:p>
          <a:p>
            <a:pPr algn="ctr"/>
            <a:endParaRPr lang="de-DE" dirty="0"/>
          </a:p>
          <a:p>
            <a:pPr algn="ctr"/>
            <a:r>
              <a:rPr lang="de-DE" dirty="0" err="1"/>
              <a:t>Water</a:t>
            </a:r>
            <a:endParaRPr lang="de-DE" dirty="0"/>
          </a:p>
          <a:p>
            <a:pPr algn="ctr"/>
            <a:r>
              <a:rPr lang="de-DE" u="sng" dirty="0" err="1" smtClean="0"/>
              <a:t>Ethnic</a:t>
            </a:r>
            <a:r>
              <a:rPr lang="de-DE" u="sng" dirty="0" smtClean="0"/>
              <a:t> </a:t>
            </a:r>
            <a:r>
              <a:rPr lang="de-DE" u="sng" dirty="0" err="1" smtClean="0"/>
              <a:t>groups</a:t>
            </a:r>
            <a:endParaRPr lang="de-DE" u="sng" dirty="0"/>
          </a:p>
          <a:p>
            <a:pPr algn="ctr"/>
            <a:endParaRPr lang="de-DE" dirty="0" smtClean="0"/>
          </a:p>
          <a:p>
            <a:pPr algn="ctr"/>
            <a:r>
              <a:rPr lang="de-DE" dirty="0" smtClean="0"/>
              <a:t>Vegetation</a:t>
            </a:r>
            <a:endParaRPr lang="de-DE" dirty="0"/>
          </a:p>
          <a:p>
            <a:pPr algn="ctr"/>
            <a:r>
              <a:rPr lang="de-DE" dirty="0" smtClean="0"/>
              <a:t> </a:t>
            </a:r>
          </a:p>
          <a:p>
            <a:pPr algn="ctr"/>
            <a:r>
              <a:rPr lang="de-DE" dirty="0" err="1"/>
              <a:t>Topographic</a:t>
            </a:r>
            <a:r>
              <a:rPr lang="de-DE" dirty="0"/>
              <a:t> </a:t>
            </a:r>
            <a:r>
              <a:rPr lang="de-DE" dirty="0" err="1" smtClean="0"/>
              <a:t>elements</a:t>
            </a:r>
            <a:endParaRPr lang="de-DE" dirty="0"/>
          </a:p>
          <a:p>
            <a:pPr algn="ctr"/>
            <a:r>
              <a:rPr lang="de-DE" dirty="0" err="1" smtClean="0"/>
              <a:t>Celestial</a:t>
            </a:r>
            <a:r>
              <a:rPr lang="de-DE" dirty="0" smtClean="0"/>
              <a:t> </a:t>
            </a:r>
            <a:r>
              <a:rPr lang="de-DE" dirty="0" err="1" smtClean="0"/>
              <a:t>features</a:t>
            </a:r>
            <a:r>
              <a:rPr lang="de-DE" dirty="0" smtClean="0"/>
              <a:t> (?)</a:t>
            </a:r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5" name="Textfeld 4"/>
          <p:cNvSpPr txBox="1"/>
          <p:nvPr/>
        </p:nvSpPr>
        <p:spPr>
          <a:xfrm>
            <a:off x="6300192" y="1555045"/>
            <a:ext cx="23042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de-DE" sz="2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</a:t>
            </a:r>
            <a:endParaRPr lang="de-DE" sz="20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de-DE" dirty="0"/>
          </a:p>
          <a:p>
            <a:pPr algn="ctr"/>
            <a:r>
              <a:rPr lang="de-DE" dirty="0" smtClean="0"/>
              <a:t>Road (n=1)</a:t>
            </a:r>
            <a:endParaRPr lang="de-DE" dirty="0"/>
          </a:p>
          <a:p>
            <a:pPr algn="ctr"/>
            <a:r>
              <a:rPr lang="de-DE" dirty="0" err="1"/>
              <a:t>Water</a:t>
            </a:r>
            <a:endParaRPr lang="de-DE" dirty="0"/>
          </a:p>
          <a:p>
            <a:pPr algn="ctr"/>
            <a:r>
              <a:rPr lang="de-DE" dirty="0" err="1"/>
              <a:t>Ethnic</a:t>
            </a:r>
            <a:r>
              <a:rPr lang="de-DE" dirty="0"/>
              <a:t> </a:t>
            </a:r>
            <a:r>
              <a:rPr lang="de-DE" dirty="0" err="1"/>
              <a:t>groups</a:t>
            </a:r>
            <a:endParaRPr lang="de-DE" dirty="0"/>
          </a:p>
          <a:p>
            <a:pPr algn="ctr"/>
            <a:r>
              <a:rPr lang="de-DE" dirty="0" smtClean="0"/>
              <a:t>Relatives</a:t>
            </a:r>
          </a:p>
          <a:p>
            <a:pPr algn="ctr"/>
            <a:r>
              <a:rPr lang="de-DE" dirty="0" smtClean="0"/>
              <a:t>Vegetation</a:t>
            </a:r>
          </a:p>
          <a:p>
            <a:pPr algn="ctr"/>
            <a:endParaRPr lang="de-DE" dirty="0"/>
          </a:p>
          <a:p>
            <a:pPr algn="ctr"/>
            <a:r>
              <a:rPr lang="de-DE" dirty="0" smtClean="0"/>
              <a:t> </a:t>
            </a:r>
            <a:r>
              <a:rPr lang="de-DE" dirty="0" err="1"/>
              <a:t>Topographic</a:t>
            </a:r>
            <a:r>
              <a:rPr lang="de-DE" dirty="0"/>
              <a:t> </a:t>
            </a:r>
            <a:r>
              <a:rPr lang="de-DE" dirty="0" err="1"/>
              <a:t>elements</a:t>
            </a:r>
            <a:endParaRPr lang="de-DE" dirty="0"/>
          </a:p>
          <a:p>
            <a:pPr algn="ctr"/>
            <a:r>
              <a:rPr lang="de-DE" dirty="0" err="1" smtClean="0"/>
              <a:t>Celestial</a:t>
            </a:r>
            <a:r>
              <a:rPr lang="de-DE" dirty="0" smtClean="0"/>
              <a:t> </a:t>
            </a:r>
            <a:r>
              <a:rPr lang="de-DE" dirty="0" err="1" smtClean="0"/>
              <a:t>features</a:t>
            </a:r>
            <a:endParaRPr lang="en-GB" dirty="0"/>
          </a:p>
          <a:p>
            <a:pPr algn="ctr"/>
            <a:r>
              <a:rPr lang="de-DE" dirty="0" smtClean="0"/>
              <a:t> </a:t>
            </a:r>
            <a:endParaRPr lang="en-GB" dirty="0"/>
          </a:p>
        </p:txBody>
      </p:sp>
      <p:sp>
        <p:nvSpPr>
          <p:cNvPr id="6" name="Textfeld 5"/>
          <p:cNvSpPr txBox="1"/>
          <p:nvPr/>
        </p:nvSpPr>
        <p:spPr>
          <a:xfrm>
            <a:off x="727001" y="6114782"/>
            <a:ext cx="7704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The </a:t>
            </a:r>
            <a:r>
              <a:rPr lang="de-DE" sz="1600" dirty="0" err="1" smtClean="0"/>
              <a:t>two</a:t>
            </a:r>
            <a:r>
              <a:rPr lang="de-DE" sz="1600" dirty="0" smtClean="0"/>
              <a:t> '</a:t>
            </a:r>
            <a:r>
              <a:rPr lang="de-DE" sz="1600" dirty="0" err="1" smtClean="0"/>
              <a:t>maps</a:t>
            </a:r>
            <a:r>
              <a:rPr lang="de-DE" sz="1600" dirty="0" smtClean="0"/>
              <a:t>'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/>
              <a:t>/</a:t>
            </a:r>
            <a:r>
              <a:rPr lang="de-DE" sz="1600" dirty="0" err="1"/>
              <a:t>Han≠</a:t>
            </a:r>
            <a:r>
              <a:rPr lang="de-DE" sz="1600" dirty="0" err="1" smtClean="0"/>
              <a:t>kass'o</a:t>
            </a:r>
            <a:r>
              <a:rPr lang="de-DE" sz="1600" dirty="0" smtClean="0"/>
              <a:t> </a:t>
            </a:r>
            <a:r>
              <a:rPr lang="de-DE" sz="1600" dirty="0" err="1" smtClean="0"/>
              <a:t>are</a:t>
            </a:r>
            <a:r>
              <a:rPr lang="de-DE" sz="1600" dirty="0" smtClean="0"/>
              <a:t> </a:t>
            </a:r>
            <a:r>
              <a:rPr lang="de-DE" sz="1600" dirty="0" err="1" smtClean="0"/>
              <a:t>rather</a:t>
            </a:r>
            <a:r>
              <a:rPr lang="de-DE" sz="1600" dirty="0" smtClean="0"/>
              <a:t> </a:t>
            </a:r>
            <a:r>
              <a:rPr lang="de-DE" sz="1600" dirty="0" err="1" smtClean="0"/>
              <a:t>illustrations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narratives</a:t>
            </a:r>
            <a:endParaRPr lang="en-GB" sz="160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931774" y="6448251"/>
            <a:ext cx="2133600" cy="365125"/>
          </a:xfrm>
        </p:spPr>
        <p:txBody>
          <a:bodyPr/>
          <a:lstStyle/>
          <a:p>
            <a:fld id="{627B5AC4-F76E-498D-ADF7-547A1E0A9027}" type="slidenum">
              <a:rPr lang="en-GB" sz="1400" smtClean="0">
                <a:solidFill>
                  <a:srgbClr val="C96009"/>
                </a:solidFill>
              </a:rPr>
              <a:t>34</a:t>
            </a:fld>
            <a:endParaRPr lang="en-GB" dirty="0">
              <a:solidFill>
                <a:srgbClr val="C960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47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208798"/>
              </p:ext>
            </p:extLst>
          </p:nvPr>
        </p:nvGraphicFramePr>
        <p:xfrm>
          <a:off x="683568" y="2492896"/>
          <a:ext cx="7846054" cy="20566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4999"/>
                <a:gridCol w="735865"/>
                <a:gridCol w="613798"/>
                <a:gridCol w="613798"/>
                <a:gridCol w="613798"/>
                <a:gridCol w="613798"/>
                <a:gridCol w="613798"/>
                <a:gridCol w="613798"/>
                <a:gridCol w="613798"/>
                <a:gridCol w="608604"/>
              </a:tblGrid>
              <a:tr h="34015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Sept. 1878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Jan. 1880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Nov. 1880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Sept. 1881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October 1881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35590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14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15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3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11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18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20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01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/</a:t>
                      </a:r>
                      <a:r>
                        <a:rPr lang="fr-FR" sz="1800" dirty="0" err="1">
                          <a:effectLst/>
                        </a:rPr>
                        <a:t>Han≠kass'o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x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 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 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 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 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 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 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 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 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01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!</a:t>
                      </a:r>
                      <a:r>
                        <a:rPr lang="fr-FR" sz="1800" dirty="0" err="1">
                          <a:effectLst/>
                        </a:rPr>
                        <a:t>Nanni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 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x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x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 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xx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 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 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 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 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01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err="1">
                          <a:effectLst/>
                        </a:rPr>
                        <a:t>Tamme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 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 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 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x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 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 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 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 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 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01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/Uma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 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 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 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 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 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x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x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x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x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73306" y="3279218"/>
            <a:ext cx="12466424" cy="127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755574" y="746701"/>
            <a:ext cx="7560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 smtClean="0"/>
              <a:t>When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were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the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maps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drawn</a:t>
            </a:r>
            <a:r>
              <a:rPr lang="de-DE" sz="2800" b="1" dirty="0" smtClean="0"/>
              <a:t>?</a:t>
            </a:r>
          </a:p>
          <a:p>
            <a:pPr algn="ctr"/>
            <a:r>
              <a:rPr lang="de-DE" sz="2800" b="1" dirty="0" smtClean="0"/>
              <a:t>Mutual </a:t>
            </a:r>
            <a:r>
              <a:rPr lang="de-DE" sz="2800" b="1" dirty="0" err="1" smtClean="0"/>
              <a:t>influence</a:t>
            </a:r>
            <a:r>
              <a:rPr lang="de-DE" sz="2800" b="1" dirty="0" smtClean="0"/>
              <a:t>?</a:t>
            </a:r>
            <a:endParaRPr lang="de-DE" sz="2800" b="1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931012" y="6448251"/>
            <a:ext cx="2133600" cy="365125"/>
          </a:xfrm>
        </p:spPr>
        <p:txBody>
          <a:bodyPr/>
          <a:lstStyle/>
          <a:p>
            <a:fld id="{627B5AC4-F76E-498D-ADF7-547A1E0A9027}" type="slidenum">
              <a:rPr lang="en-GB" sz="1400" smtClean="0">
                <a:solidFill>
                  <a:srgbClr val="C96009"/>
                </a:solidFill>
              </a:rPr>
              <a:t>35</a:t>
            </a:fld>
            <a:endParaRPr lang="en-GB" dirty="0">
              <a:solidFill>
                <a:srgbClr val="C960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5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39552" y="116632"/>
            <a:ext cx="8064896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400" b="1" dirty="0" smtClean="0"/>
              <a:t>(Not a) </a:t>
            </a:r>
            <a:r>
              <a:rPr lang="de-DE" sz="2400" b="1" dirty="0" err="1" smtClean="0"/>
              <a:t>conclusion</a:t>
            </a:r>
            <a:endParaRPr lang="de-DE" sz="2400" b="1" dirty="0" smtClean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 smtClean="0"/>
              <a:t>Not </a:t>
            </a:r>
            <a:r>
              <a:rPr lang="de-DE" sz="2000" dirty="0" err="1" smtClean="0"/>
              <a:t>entirely</a:t>
            </a:r>
            <a:r>
              <a:rPr lang="de-DE" sz="2000" dirty="0" smtClean="0"/>
              <a:t> </a:t>
            </a:r>
            <a:r>
              <a:rPr lang="de-DE" sz="2000" dirty="0" err="1" smtClean="0"/>
              <a:t>clear</a:t>
            </a:r>
            <a:r>
              <a:rPr lang="de-DE" sz="2000" dirty="0" smtClean="0"/>
              <a:t> </a:t>
            </a:r>
            <a:r>
              <a:rPr lang="de-DE" sz="2000" dirty="0" err="1" smtClean="0"/>
              <a:t>which</a:t>
            </a:r>
            <a:r>
              <a:rPr lang="de-DE" sz="2000" dirty="0" smtClean="0"/>
              <a:t> </a:t>
            </a:r>
            <a:r>
              <a:rPr lang="de-DE" sz="2000" dirty="0" err="1" smtClean="0"/>
              <a:t>influence</a:t>
            </a:r>
            <a:r>
              <a:rPr lang="de-DE" sz="2000" dirty="0" smtClean="0"/>
              <a:t> was </a:t>
            </a:r>
            <a:r>
              <a:rPr lang="de-DE" sz="2000" dirty="0" err="1" smtClean="0"/>
              <a:t>exerted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European </a:t>
            </a:r>
            <a:r>
              <a:rPr lang="de-DE" sz="2000" dirty="0" err="1" smtClean="0"/>
              <a:t>hosts</a:t>
            </a:r>
            <a:endParaRPr lang="de-DE" sz="2000" dirty="0" smtClean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 err="1" smtClean="0"/>
              <a:t>Unclear</a:t>
            </a:r>
            <a:r>
              <a:rPr lang="de-DE" sz="2000" dirty="0" smtClean="0"/>
              <a:t> </a:t>
            </a:r>
            <a:r>
              <a:rPr lang="de-DE" sz="2000" dirty="0" err="1" smtClean="0"/>
              <a:t>how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San </a:t>
            </a:r>
            <a:r>
              <a:rPr lang="de-DE" sz="2000" dirty="0" err="1" smtClean="0"/>
              <a:t>influenced</a:t>
            </a:r>
            <a:r>
              <a:rPr lang="de-DE" sz="2000" dirty="0" smtClean="0"/>
              <a:t> </a:t>
            </a:r>
            <a:r>
              <a:rPr lang="de-DE" sz="2000" dirty="0" err="1" smtClean="0"/>
              <a:t>one</a:t>
            </a:r>
            <a:r>
              <a:rPr lang="de-DE" sz="2000" dirty="0" smtClean="0"/>
              <a:t> </a:t>
            </a:r>
            <a:r>
              <a:rPr lang="de-DE" sz="2000" dirty="0" err="1" smtClean="0"/>
              <a:t>another</a:t>
            </a:r>
            <a:r>
              <a:rPr lang="de-DE" sz="2000" dirty="0" smtClean="0"/>
              <a:t> </a:t>
            </a:r>
            <a:r>
              <a:rPr lang="de-DE" sz="2000" dirty="0" err="1" smtClean="0"/>
              <a:t>mutually</a:t>
            </a:r>
            <a:endParaRPr lang="de-DE" sz="2000" dirty="0" smtClean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 err="1" smtClean="0"/>
              <a:t>Unlikely</a:t>
            </a:r>
            <a:r>
              <a:rPr lang="de-DE" sz="2000" dirty="0" smtClean="0"/>
              <a:t> </a:t>
            </a:r>
            <a:r>
              <a:rPr lang="de-DE" sz="2000" dirty="0" err="1" smtClean="0"/>
              <a:t>that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San </a:t>
            </a:r>
            <a:r>
              <a:rPr lang="de-DE" sz="2000" dirty="0" err="1" smtClean="0"/>
              <a:t>had</a:t>
            </a:r>
            <a:r>
              <a:rPr lang="de-DE" sz="2000" dirty="0" smtClean="0"/>
              <a:t> </a:t>
            </a:r>
            <a:r>
              <a:rPr lang="de-DE" sz="2000" dirty="0" err="1" smtClean="0"/>
              <a:t>intense</a:t>
            </a:r>
            <a:r>
              <a:rPr lang="de-DE" sz="2000" dirty="0" smtClean="0"/>
              <a:t> </a:t>
            </a:r>
            <a:r>
              <a:rPr lang="de-DE" sz="2000" dirty="0" err="1" smtClean="0"/>
              <a:t>previous</a:t>
            </a:r>
            <a:r>
              <a:rPr lang="de-DE" sz="2000" dirty="0" smtClean="0"/>
              <a:t> </a:t>
            </a:r>
            <a:r>
              <a:rPr lang="de-DE" sz="2000" dirty="0" err="1" smtClean="0"/>
              <a:t>exposure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maps</a:t>
            </a:r>
            <a:endParaRPr lang="de-DE" sz="2000" dirty="0" smtClean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 smtClean="0"/>
              <a:t>All </a:t>
            </a:r>
            <a:r>
              <a:rPr lang="de-DE" sz="2000" dirty="0" err="1" smtClean="0"/>
              <a:t>maps</a:t>
            </a:r>
            <a:r>
              <a:rPr lang="de-DE" sz="2000" dirty="0" smtClean="0"/>
              <a:t>, </a:t>
            </a:r>
            <a:r>
              <a:rPr lang="de-DE" sz="2000" dirty="0" err="1" smtClean="0"/>
              <a:t>irrespective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scale</a:t>
            </a:r>
            <a:r>
              <a:rPr lang="de-DE" sz="2000" dirty="0" smtClean="0"/>
              <a:t>, </a:t>
            </a:r>
            <a:r>
              <a:rPr lang="de-DE" sz="2000" dirty="0" err="1" smtClean="0"/>
              <a:t>reproduce</a:t>
            </a:r>
            <a:r>
              <a:rPr lang="de-DE" sz="2000" dirty="0" smtClean="0"/>
              <a:t> </a:t>
            </a:r>
            <a:r>
              <a:rPr lang="de-DE" sz="2000" dirty="0" err="1" smtClean="0"/>
              <a:t>spatial</a:t>
            </a:r>
            <a:r>
              <a:rPr lang="de-DE" sz="2000" dirty="0" smtClean="0"/>
              <a:t> </a:t>
            </a:r>
            <a:r>
              <a:rPr lang="de-DE" sz="2000" dirty="0" err="1" smtClean="0"/>
              <a:t>units</a:t>
            </a:r>
            <a:r>
              <a:rPr lang="de-DE" sz="2000" dirty="0" smtClean="0"/>
              <a:t> </a:t>
            </a:r>
            <a:r>
              <a:rPr lang="de-DE" sz="2000" dirty="0" err="1" smtClean="0"/>
              <a:t>that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San </a:t>
            </a:r>
            <a:r>
              <a:rPr lang="de-DE" sz="2000" dirty="0" err="1" smtClean="0"/>
              <a:t>had</a:t>
            </a:r>
            <a:r>
              <a:rPr lang="de-DE" sz="2000" dirty="0" smtClean="0"/>
              <a:t> </a:t>
            </a:r>
            <a:r>
              <a:rPr lang="de-DE" sz="2000" dirty="0" err="1" smtClean="0"/>
              <a:t>experienced</a:t>
            </a:r>
            <a:r>
              <a:rPr lang="de-DE" sz="2000" dirty="0" smtClean="0"/>
              <a:t> </a:t>
            </a:r>
            <a:r>
              <a:rPr lang="de-DE" sz="2000" dirty="0" err="1" smtClean="0"/>
              <a:t>personally</a:t>
            </a:r>
            <a:endParaRPr lang="de-DE" sz="2000" dirty="0" smtClean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 smtClean="0"/>
              <a:t>The </a:t>
            </a:r>
            <a:r>
              <a:rPr lang="de-DE" sz="2000" dirty="0" err="1" smtClean="0"/>
              <a:t>maps</a:t>
            </a:r>
            <a:r>
              <a:rPr lang="de-DE" sz="2000" dirty="0" smtClean="0"/>
              <a:t> </a:t>
            </a:r>
            <a:r>
              <a:rPr lang="de-DE" sz="2000" dirty="0" err="1" smtClean="0"/>
              <a:t>contain</a:t>
            </a:r>
            <a:r>
              <a:rPr lang="de-DE" sz="2000" dirty="0" smtClean="0"/>
              <a:t> </a:t>
            </a:r>
            <a:r>
              <a:rPr lang="de-DE" sz="2000" dirty="0" err="1" smtClean="0"/>
              <a:t>many</a:t>
            </a:r>
            <a:r>
              <a:rPr lang="de-DE" sz="2000" dirty="0" smtClean="0"/>
              <a:t> </a:t>
            </a:r>
            <a:r>
              <a:rPr lang="de-DE" sz="2000" dirty="0" err="1" smtClean="0"/>
              <a:t>elements</a:t>
            </a:r>
            <a:r>
              <a:rPr lang="de-DE" sz="2000" dirty="0" smtClean="0"/>
              <a:t> </a:t>
            </a:r>
            <a:r>
              <a:rPr lang="de-DE" sz="2000" dirty="0" err="1" smtClean="0"/>
              <a:t>common</a:t>
            </a:r>
            <a:r>
              <a:rPr lang="de-DE" sz="2000" dirty="0" smtClean="0"/>
              <a:t> in western </a:t>
            </a:r>
            <a:r>
              <a:rPr lang="de-DE" sz="2000" dirty="0" err="1" smtClean="0"/>
              <a:t>mapping</a:t>
            </a:r>
            <a:endParaRPr lang="de-DE" sz="2000" dirty="0" smtClean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 err="1"/>
              <a:t>Maps</a:t>
            </a:r>
            <a:r>
              <a:rPr lang="de-DE" sz="2000" dirty="0"/>
              <a:t> </a:t>
            </a:r>
            <a:r>
              <a:rPr lang="de-DE" sz="2000" dirty="0" err="1"/>
              <a:t>only</a:t>
            </a:r>
            <a:r>
              <a:rPr lang="de-DE" sz="2000" dirty="0"/>
              <a:t> </a:t>
            </a:r>
            <a:r>
              <a:rPr lang="de-DE" sz="2000" dirty="0" err="1"/>
              <a:t>reproduce</a:t>
            </a:r>
            <a:r>
              <a:rPr lang="de-DE" sz="2000" dirty="0"/>
              <a:t> </a:t>
            </a:r>
            <a:r>
              <a:rPr lang="de-DE" sz="2000" dirty="0" err="1"/>
              <a:t>elements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empirical</a:t>
            </a:r>
            <a:r>
              <a:rPr lang="de-DE" sz="2000" dirty="0"/>
              <a:t> </a:t>
            </a:r>
            <a:r>
              <a:rPr lang="de-DE" sz="2000" dirty="0" err="1"/>
              <a:t>landscape</a:t>
            </a:r>
            <a:r>
              <a:rPr lang="de-DE" sz="2000" dirty="0"/>
              <a:t>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 err="1" smtClean="0"/>
              <a:t>Maps</a:t>
            </a:r>
            <a:r>
              <a:rPr lang="de-DE" sz="2000" dirty="0" smtClean="0"/>
              <a:t> </a:t>
            </a:r>
            <a:r>
              <a:rPr lang="de-DE" sz="2000" dirty="0" err="1" smtClean="0"/>
              <a:t>give</a:t>
            </a:r>
            <a:r>
              <a:rPr lang="de-DE" sz="2000" dirty="0" smtClean="0"/>
              <a:t> a </a:t>
            </a:r>
            <a:r>
              <a:rPr lang="de-DE" sz="2000" dirty="0" err="1" smtClean="0"/>
              <a:t>proportionate</a:t>
            </a:r>
            <a:r>
              <a:rPr lang="de-DE" sz="2000" dirty="0" smtClean="0"/>
              <a:t> </a:t>
            </a:r>
            <a:r>
              <a:rPr lang="de-DE" sz="2000" dirty="0" err="1" smtClean="0"/>
              <a:t>rendering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real </a:t>
            </a:r>
            <a:r>
              <a:rPr lang="de-DE" sz="2000" dirty="0" err="1" smtClean="0"/>
              <a:t>spatial</a:t>
            </a:r>
            <a:r>
              <a:rPr lang="de-DE" sz="2000" dirty="0" smtClean="0"/>
              <a:t> </a:t>
            </a:r>
            <a:r>
              <a:rPr lang="de-DE" sz="2000" dirty="0" err="1" smtClean="0"/>
              <a:t>configurations</a:t>
            </a:r>
            <a:endParaRPr lang="de-DE" sz="2000" dirty="0" smtClean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 smtClean="0"/>
              <a:t>The </a:t>
            </a:r>
            <a:r>
              <a:rPr lang="de-DE" sz="2000" dirty="0" err="1" smtClean="0"/>
              <a:t>general</a:t>
            </a:r>
            <a:r>
              <a:rPr lang="de-DE" sz="2000" dirty="0" smtClean="0"/>
              <a:t> </a:t>
            </a:r>
            <a:r>
              <a:rPr lang="de-DE" sz="2000" dirty="0" err="1" smtClean="0"/>
              <a:t>perspective</a:t>
            </a:r>
            <a:r>
              <a:rPr lang="de-DE" sz="2000" dirty="0" smtClean="0"/>
              <a:t>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bird's</a:t>
            </a:r>
            <a:r>
              <a:rPr lang="de-DE" sz="2000" dirty="0" smtClean="0"/>
              <a:t> </a:t>
            </a:r>
            <a:r>
              <a:rPr lang="de-DE" sz="2000" dirty="0" err="1" smtClean="0"/>
              <a:t>eye</a:t>
            </a:r>
            <a:r>
              <a:rPr lang="de-DE" sz="2000" dirty="0" smtClean="0"/>
              <a:t> </a:t>
            </a:r>
            <a:r>
              <a:rPr lang="de-DE" sz="2000" dirty="0" err="1" smtClean="0"/>
              <a:t>view</a:t>
            </a:r>
            <a:endParaRPr lang="de-DE" sz="2000" dirty="0" smtClean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 err="1" smtClean="0"/>
              <a:t>Maps</a:t>
            </a:r>
            <a:r>
              <a:rPr lang="de-DE" sz="2000" dirty="0" smtClean="0"/>
              <a:t> </a:t>
            </a:r>
            <a:r>
              <a:rPr lang="de-DE" sz="2000" dirty="0" err="1" smtClean="0"/>
              <a:t>can</a:t>
            </a:r>
            <a:r>
              <a:rPr lang="de-DE" sz="2000" dirty="0" smtClean="0"/>
              <a:t>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oriented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cardinal</a:t>
            </a:r>
            <a:r>
              <a:rPr lang="de-DE" sz="2000" dirty="0" smtClean="0"/>
              <a:t> </a:t>
            </a:r>
            <a:r>
              <a:rPr lang="de-DE" sz="2000" dirty="0" err="1" smtClean="0"/>
              <a:t>points</a:t>
            </a:r>
            <a:r>
              <a:rPr lang="de-DE" sz="2000" dirty="0" smtClean="0"/>
              <a:t> (</a:t>
            </a:r>
            <a:r>
              <a:rPr lang="de-DE" sz="2000" dirty="0" err="1" smtClean="0"/>
              <a:t>sunrise</a:t>
            </a:r>
            <a:r>
              <a:rPr lang="de-DE" sz="2000" dirty="0" smtClean="0"/>
              <a:t>, </a:t>
            </a:r>
            <a:r>
              <a:rPr lang="de-DE" sz="2000" dirty="0" err="1" smtClean="0"/>
              <a:t>sunset</a:t>
            </a:r>
            <a:r>
              <a:rPr lang="de-DE" sz="2000" dirty="0" smtClean="0"/>
              <a:t>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 err="1" smtClean="0"/>
              <a:t>Maps</a:t>
            </a:r>
            <a:r>
              <a:rPr lang="de-DE" sz="2000" dirty="0" smtClean="0"/>
              <a:t> at </a:t>
            </a:r>
            <a:r>
              <a:rPr lang="de-DE" sz="2000" dirty="0" err="1" smtClean="0"/>
              <a:t>landscape</a:t>
            </a:r>
            <a:r>
              <a:rPr lang="de-DE" sz="2000" dirty="0" smtClean="0"/>
              <a:t> </a:t>
            </a:r>
            <a:r>
              <a:rPr lang="de-DE" sz="2000" dirty="0" err="1" smtClean="0"/>
              <a:t>scale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r>
              <a:rPr lang="de-DE" sz="2000" dirty="0" err="1" smtClean="0"/>
              <a:t>these</a:t>
            </a:r>
            <a:r>
              <a:rPr lang="de-DE" sz="2000" dirty="0" smtClean="0"/>
              <a:t> </a:t>
            </a:r>
            <a:r>
              <a:rPr lang="de-DE" sz="2000" dirty="0" err="1" smtClean="0"/>
              <a:t>characteristics</a:t>
            </a:r>
            <a:r>
              <a:rPr lang="de-DE" sz="2000" dirty="0" smtClean="0"/>
              <a:t> </a:t>
            </a:r>
            <a:r>
              <a:rPr lang="de-DE" sz="2000" dirty="0" err="1" smtClean="0"/>
              <a:t>were</a:t>
            </a:r>
            <a:r>
              <a:rPr lang="de-DE" sz="2000" dirty="0" smtClean="0"/>
              <a:t> </a:t>
            </a:r>
            <a:r>
              <a:rPr lang="de-DE" sz="2000" dirty="0" err="1" smtClean="0"/>
              <a:t>only</a:t>
            </a:r>
            <a:r>
              <a:rPr lang="de-DE" sz="2000" dirty="0" smtClean="0"/>
              <a:t> </a:t>
            </a:r>
            <a:r>
              <a:rPr lang="de-DE" sz="2000" dirty="0" err="1" smtClean="0"/>
              <a:t>made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!</a:t>
            </a:r>
            <a:r>
              <a:rPr lang="de-DE" sz="2000" dirty="0" err="1" smtClean="0"/>
              <a:t>Xun</a:t>
            </a:r>
            <a:r>
              <a:rPr lang="de-DE" sz="2000" dirty="0"/>
              <a:t> </a:t>
            </a:r>
            <a:r>
              <a:rPr lang="de-DE" dirty="0" smtClean="0"/>
              <a:t>(</a:t>
            </a:r>
            <a:r>
              <a:rPr lang="de-DE" dirty="0" err="1" smtClean="0"/>
              <a:t>teenagers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a </a:t>
            </a:r>
            <a:r>
              <a:rPr lang="de-DE" dirty="0" err="1" smtClean="0"/>
              <a:t>boy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10 </a:t>
            </a:r>
            <a:r>
              <a:rPr lang="de-DE" dirty="0" err="1" smtClean="0"/>
              <a:t>years</a:t>
            </a:r>
            <a:r>
              <a:rPr lang="de-DE" dirty="0" smtClean="0"/>
              <a:t>)</a:t>
            </a:r>
            <a:endParaRPr lang="de-DE" sz="2000" dirty="0" smtClean="0"/>
          </a:p>
          <a:p>
            <a:pPr>
              <a:spcAft>
                <a:spcPts val="1200"/>
              </a:spcAft>
            </a:pPr>
            <a:r>
              <a:rPr lang="de-DE" sz="2000" dirty="0" smtClean="0"/>
              <a:t>Comment: a </a:t>
            </a:r>
            <a:r>
              <a:rPr lang="de-DE" sz="2000" dirty="0" err="1" smtClean="0"/>
              <a:t>surprising</a:t>
            </a:r>
            <a:r>
              <a:rPr lang="de-DE" sz="2000" dirty="0" smtClean="0"/>
              <a:t> </a:t>
            </a:r>
            <a:r>
              <a:rPr lang="de-DE" sz="2000" u="sng" dirty="0" smtClean="0"/>
              <a:t>lack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narrative </a:t>
            </a:r>
            <a:r>
              <a:rPr lang="de-DE" sz="2000" dirty="0" err="1" smtClean="0"/>
              <a:t>elements</a:t>
            </a:r>
            <a:r>
              <a:rPr lang="de-DE" sz="2000" dirty="0" smtClean="0"/>
              <a:t> in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maps</a:t>
            </a:r>
            <a:r>
              <a:rPr lang="de-DE" sz="2000" dirty="0" smtClean="0"/>
              <a:t> (not </a:t>
            </a:r>
            <a:r>
              <a:rPr lang="de-DE" sz="2000" dirty="0" err="1" smtClean="0"/>
              <a:t>linked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personal </a:t>
            </a:r>
            <a:r>
              <a:rPr lang="de-DE" sz="2000" dirty="0" err="1" smtClean="0"/>
              <a:t>experiences</a:t>
            </a:r>
            <a:r>
              <a:rPr lang="de-DE" sz="2000" dirty="0" smtClean="0"/>
              <a:t> in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landscape</a:t>
            </a:r>
            <a:r>
              <a:rPr lang="de-DE" sz="2000" dirty="0" smtClean="0"/>
              <a:t>)</a:t>
            </a:r>
            <a:endParaRPr lang="de-DE" sz="2000" dirty="0"/>
          </a:p>
          <a:p>
            <a:pPr>
              <a:spcAft>
                <a:spcPts val="1200"/>
              </a:spcAft>
            </a:pPr>
            <a:endParaRPr lang="en-GB" sz="20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6948264" y="6448251"/>
            <a:ext cx="2133600" cy="365125"/>
          </a:xfrm>
        </p:spPr>
        <p:txBody>
          <a:bodyPr/>
          <a:lstStyle/>
          <a:p>
            <a:fld id="{627B5AC4-F76E-498D-ADF7-547A1E0A9027}" type="slidenum">
              <a:rPr lang="en-GB" sz="1400" smtClean="0">
                <a:solidFill>
                  <a:srgbClr val="C96009"/>
                </a:solidFill>
              </a:rPr>
              <a:t>36</a:t>
            </a:fld>
            <a:endParaRPr lang="en-GB" sz="1400" dirty="0">
              <a:solidFill>
                <a:srgbClr val="C960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23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42" y="476672"/>
            <a:ext cx="8873117" cy="5904656"/>
          </a:xfrm>
          <a:prstGeom prst="rect">
            <a:avLst/>
          </a:prstGeom>
        </p:spPr>
      </p:pic>
      <p:sp>
        <p:nvSpPr>
          <p:cNvPr id="6" name="Rechtwinkliges Dreieck 5"/>
          <p:cNvSpPr/>
          <p:nvPr/>
        </p:nvSpPr>
        <p:spPr>
          <a:xfrm rot="291394" flipH="1">
            <a:off x="4020818" y="2889011"/>
            <a:ext cx="1568913" cy="246805"/>
          </a:xfrm>
          <a:prstGeom prst="rtTriangle">
            <a:avLst/>
          </a:prstGeom>
          <a:solidFill>
            <a:srgbClr val="F4EC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feld 3"/>
          <p:cNvSpPr txBox="1"/>
          <p:nvPr/>
        </p:nvSpPr>
        <p:spPr>
          <a:xfrm>
            <a:off x="2195736" y="5445224"/>
            <a:ext cx="4680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 err="1" smtClean="0">
                <a:solidFill>
                  <a:schemeClr val="bg1">
                    <a:lumMod val="85000"/>
                  </a:schemeClr>
                </a:solidFill>
              </a:rPr>
              <a:t>Thank</a:t>
            </a:r>
            <a:r>
              <a:rPr lang="de-DE" sz="4400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DE" sz="4400" b="1" dirty="0" err="1" smtClean="0">
                <a:solidFill>
                  <a:schemeClr val="bg1">
                    <a:lumMod val="85000"/>
                  </a:schemeClr>
                </a:solidFill>
              </a:rPr>
              <a:t>you</a:t>
            </a:r>
            <a:r>
              <a:rPr lang="de-DE" sz="4400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endParaRPr lang="en-GB" sz="4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" t="1801" r="1414" b="5772"/>
          <a:stretch/>
        </p:blipFill>
        <p:spPr>
          <a:xfrm>
            <a:off x="3413515" y="3068960"/>
            <a:ext cx="2166597" cy="144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8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1" y="1108485"/>
            <a:ext cx="9075269" cy="482453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067944" y="3212976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Diä!kwain</a:t>
            </a:r>
            <a:endParaRPr lang="en-GB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110802" y="2743427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/</a:t>
            </a:r>
            <a:r>
              <a:rPr lang="de-DE" sz="1400" dirty="0" err="1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Han≠kass'o</a:t>
            </a:r>
            <a:endParaRPr lang="en-GB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6" name="Gerade Verbindung mit Pfeil 5"/>
          <p:cNvCxnSpPr/>
          <p:nvPr/>
        </p:nvCxnSpPr>
        <p:spPr>
          <a:xfrm flipV="1">
            <a:off x="1547664" y="4365104"/>
            <a:ext cx="2664296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251520" y="2104281"/>
            <a:ext cx="11521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/</a:t>
            </a:r>
            <a:r>
              <a:rPr lang="de-DE" sz="1400" dirty="0" err="1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Uma</a:t>
            </a:r>
            <a:endParaRPr lang="de-DE" sz="1400" dirty="0" smtClean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r>
              <a:rPr lang="de-DE" sz="14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Da</a:t>
            </a:r>
          </a:p>
          <a:p>
            <a:r>
              <a:rPr lang="de-DE" sz="14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!Nanni</a:t>
            </a:r>
          </a:p>
          <a:p>
            <a:r>
              <a:rPr lang="de-DE" sz="1400" dirty="0" err="1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Tamme</a:t>
            </a:r>
            <a:endParaRPr lang="en-GB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537036" y="375047"/>
            <a:ext cx="4068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/>
              <a:t>Places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origin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informants</a:t>
            </a:r>
            <a:endParaRPr lang="en-GB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179512" y="5933021"/>
            <a:ext cx="8712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/>
              <a:t>narrower</a:t>
            </a:r>
            <a:r>
              <a:rPr lang="de-DE" sz="1200" dirty="0" smtClean="0"/>
              <a:t> </a:t>
            </a:r>
            <a:r>
              <a:rPr lang="de-DE" sz="1200" dirty="0" err="1" smtClean="0"/>
              <a:t>indication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area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provenance</a:t>
            </a:r>
            <a:r>
              <a:rPr lang="de-DE" sz="1200" dirty="0" smtClean="0"/>
              <a:t> after </a:t>
            </a:r>
            <a:r>
              <a:rPr lang="de-DE" sz="1200" dirty="0" err="1" smtClean="0"/>
              <a:t>Lionnet</a:t>
            </a:r>
            <a:r>
              <a:rPr lang="de-DE" sz="1200" dirty="0" smtClean="0"/>
              <a:t> </a:t>
            </a:r>
            <a:r>
              <a:rPr lang="de-DE" sz="1200" dirty="0"/>
              <a:t>2014 </a:t>
            </a:r>
            <a:r>
              <a:rPr lang="de-DE" sz="1200" dirty="0" smtClean="0"/>
              <a:t>			                   </a:t>
            </a:r>
            <a:r>
              <a:rPr lang="de-DE" sz="1200" dirty="0" err="1" smtClean="0"/>
              <a:t>From</a:t>
            </a:r>
            <a:r>
              <a:rPr lang="de-DE" sz="1200" dirty="0"/>
              <a:t>: </a:t>
            </a:r>
            <a:r>
              <a:rPr lang="de-DE" sz="1200" dirty="0" err="1"/>
              <a:t>Szalay</a:t>
            </a:r>
            <a:r>
              <a:rPr lang="de-DE" sz="1200" dirty="0"/>
              <a:t> (</a:t>
            </a:r>
            <a:r>
              <a:rPr lang="de-DE" sz="1200" dirty="0" err="1"/>
              <a:t>ed</a:t>
            </a:r>
            <a:r>
              <a:rPr lang="de-DE" sz="1200" dirty="0"/>
              <a:t>.) 2002 </a:t>
            </a:r>
            <a:endParaRPr lang="en-GB" sz="1200" dirty="0"/>
          </a:p>
        </p:txBody>
      </p:sp>
      <p:sp>
        <p:nvSpPr>
          <p:cNvPr id="7" name="Ellipse 6"/>
          <p:cNvSpPr/>
          <p:nvPr/>
        </p:nvSpPr>
        <p:spPr>
          <a:xfrm>
            <a:off x="899592" y="2295922"/>
            <a:ext cx="422523" cy="196974"/>
          </a:xfrm>
          <a:prstGeom prst="ellipse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Gerade Verbindung 10"/>
          <p:cNvCxnSpPr/>
          <p:nvPr/>
        </p:nvCxnSpPr>
        <p:spPr>
          <a:xfrm flipH="1">
            <a:off x="755576" y="2420888"/>
            <a:ext cx="427286" cy="36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AC4-F76E-498D-ADF7-547A1E0A902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30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619672" y="26064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 smtClean="0"/>
              <a:t>Usual</a:t>
            </a:r>
            <a:r>
              <a:rPr lang="de-DE" sz="2400" dirty="0" smtClean="0"/>
              <a:t> </a:t>
            </a:r>
            <a:r>
              <a:rPr lang="de-DE" sz="2400" dirty="0" err="1" smtClean="0"/>
              <a:t>motifs</a:t>
            </a:r>
            <a:endParaRPr lang="en-GB" sz="24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82" y="908719"/>
            <a:ext cx="4184194" cy="524639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717" y="874408"/>
            <a:ext cx="4186771" cy="528070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43790" y="6165304"/>
            <a:ext cx="418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/</a:t>
            </a:r>
            <a:r>
              <a:rPr lang="de-DE" dirty="0" err="1" smtClean="0"/>
              <a:t>Han≠kass'o</a:t>
            </a:r>
            <a:r>
              <a:rPr lang="de-DE" dirty="0" smtClean="0"/>
              <a:t>, male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female</a:t>
            </a:r>
            <a:r>
              <a:rPr lang="de-DE" dirty="0" smtClean="0"/>
              <a:t> </a:t>
            </a:r>
            <a:r>
              <a:rPr lang="de-DE" dirty="0" err="1"/>
              <a:t>s</a:t>
            </a:r>
            <a:r>
              <a:rPr lang="de-DE" dirty="0" err="1" smtClean="0"/>
              <a:t>pringbok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4860032" y="623731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!Nanni, !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tree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AC4-F76E-498D-ADF7-547A1E0A902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89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>
            <a:normAutofit/>
          </a:bodyPr>
          <a:lstStyle/>
          <a:p>
            <a:r>
              <a:rPr lang="de-DE" sz="2800" dirty="0" err="1" smtClean="0"/>
              <a:t>Maps</a:t>
            </a:r>
            <a:r>
              <a:rPr lang="de-DE" sz="2800" dirty="0" smtClean="0"/>
              <a:t> at </a:t>
            </a:r>
            <a:r>
              <a:rPr lang="de-DE" sz="2800" dirty="0" err="1" smtClean="0"/>
              <a:t>small</a:t>
            </a:r>
            <a:r>
              <a:rPr lang="de-DE" sz="2800" dirty="0" smtClean="0"/>
              <a:t> </a:t>
            </a:r>
            <a:r>
              <a:rPr lang="de-DE" sz="2800" dirty="0" err="1" smtClean="0"/>
              <a:t>scale</a:t>
            </a:r>
            <a:endParaRPr lang="en-GB" sz="28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90" y="828252"/>
            <a:ext cx="7541118" cy="4979410"/>
          </a:xfrm>
        </p:spPr>
      </p:pic>
      <p:sp>
        <p:nvSpPr>
          <p:cNvPr id="6" name="Textfeld 5"/>
          <p:cNvSpPr txBox="1"/>
          <p:nvPr/>
        </p:nvSpPr>
        <p:spPr>
          <a:xfrm>
            <a:off x="755576" y="5733256"/>
            <a:ext cx="38884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/</a:t>
            </a:r>
            <a:r>
              <a:rPr lang="de-DE" dirty="0" err="1" smtClean="0"/>
              <a:t>Han≠kass'o</a:t>
            </a:r>
            <a:endParaRPr lang="de-DE" dirty="0" smtClean="0"/>
          </a:p>
          <a:p>
            <a:r>
              <a:rPr lang="de-DE" sz="1600" dirty="0" smtClean="0"/>
              <a:t>Note: </a:t>
            </a:r>
            <a:r>
              <a:rPr lang="de-DE" sz="1600" i="1" dirty="0" err="1" smtClean="0"/>
              <a:t>showing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the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spoor</a:t>
            </a:r>
            <a:r>
              <a:rPr lang="de-DE" sz="1600" i="1" dirty="0" smtClean="0"/>
              <a:t> at </a:t>
            </a:r>
            <a:r>
              <a:rPr lang="de-DE" sz="1600" i="1" dirty="0" err="1" smtClean="0"/>
              <a:t>the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entrance</a:t>
            </a:r>
            <a:r>
              <a:rPr lang="de-DE" sz="1600" i="1" dirty="0" smtClean="0"/>
              <a:t> (i.e. </a:t>
            </a:r>
            <a:r>
              <a:rPr lang="de-DE" sz="1600" i="1" dirty="0" err="1" smtClean="0"/>
              <a:t>one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of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the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entrances</a:t>
            </a:r>
            <a:r>
              <a:rPr lang="de-DE" sz="1600" i="1" dirty="0" smtClean="0"/>
              <a:t>) </a:t>
            </a:r>
            <a:r>
              <a:rPr lang="de-DE" sz="1600" i="1" dirty="0" err="1" smtClean="0"/>
              <a:t>of</a:t>
            </a:r>
            <a:r>
              <a:rPr lang="de-DE" sz="1600" i="1" dirty="0" smtClean="0"/>
              <a:t> a </a:t>
            </a:r>
            <a:r>
              <a:rPr lang="de-DE" sz="1600" i="1" dirty="0" err="1" smtClean="0"/>
              <a:t>porcupine's</a:t>
            </a:r>
            <a:r>
              <a:rPr lang="de-DE" sz="1600" i="1" dirty="0" smtClean="0"/>
              <a:t> hole</a:t>
            </a:r>
            <a:r>
              <a:rPr lang="de-DE" sz="1600" dirty="0" smtClean="0"/>
              <a:t> </a:t>
            </a:r>
            <a:endParaRPr lang="en-GB" sz="16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AC4-F76E-498D-ADF7-547A1E0A902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31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549" y="1124744"/>
            <a:ext cx="6275832" cy="523951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7504" y="1052736"/>
            <a:ext cx="259228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/</a:t>
            </a:r>
            <a:r>
              <a:rPr lang="de-DE" sz="2400" dirty="0" err="1" smtClean="0"/>
              <a:t>Uma</a:t>
            </a:r>
            <a:endParaRPr lang="de-DE" sz="2400" dirty="0" smtClean="0"/>
          </a:p>
          <a:p>
            <a:endParaRPr lang="de-DE" dirty="0" smtClean="0"/>
          </a:p>
          <a:p>
            <a:endParaRPr lang="de-DE" dirty="0"/>
          </a:p>
          <a:p>
            <a:pPr>
              <a:spcAft>
                <a:spcPts val="1200"/>
              </a:spcAft>
            </a:pPr>
            <a:r>
              <a:rPr lang="de-DE" sz="1600" dirty="0" smtClean="0"/>
              <a:t>Legend: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de-DE" sz="1600" i="1" dirty="0" err="1" smtClean="0"/>
              <a:t>My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mother's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hut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it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is</a:t>
            </a:r>
            <a:endParaRPr lang="de-DE" sz="1600" i="1" dirty="0" smtClean="0"/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de-DE" sz="1600" i="1" dirty="0" err="1" smtClean="0"/>
              <a:t>My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father's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hut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it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is</a:t>
            </a:r>
            <a:endParaRPr lang="de-DE" sz="1600" i="1" dirty="0" smtClean="0"/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de-DE" sz="1600" i="1" dirty="0" err="1" smtClean="0"/>
              <a:t>My</a:t>
            </a:r>
            <a:r>
              <a:rPr lang="de-DE" sz="1600" i="1" dirty="0" smtClean="0"/>
              <a:t> ….'s, </a:t>
            </a:r>
            <a:r>
              <a:rPr lang="de-DE" sz="1600" i="1" dirty="0" err="1" smtClean="0"/>
              <a:t>the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big</a:t>
            </a:r>
            <a:r>
              <a:rPr lang="de-DE" sz="1600" i="1" dirty="0" smtClean="0"/>
              <a:t> /</a:t>
            </a:r>
            <a:r>
              <a:rPr lang="de-DE" sz="1600" i="1" dirty="0" err="1" smtClean="0"/>
              <a:t>Uma's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hut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it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is</a:t>
            </a:r>
            <a:endParaRPr lang="de-DE" sz="1600" i="1" dirty="0" smtClean="0"/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de-DE" sz="1600" i="1" dirty="0" smtClean="0"/>
              <a:t>The </a:t>
            </a:r>
            <a:r>
              <a:rPr lang="de-DE" sz="1600" i="1" dirty="0" err="1" smtClean="0"/>
              <a:t>big</a:t>
            </a:r>
            <a:r>
              <a:rPr lang="de-DE" sz="1600" i="1" dirty="0" smtClean="0"/>
              <a:t> [//</a:t>
            </a:r>
            <a:r>
              <a:rPr lang="de-DE" sz="1600" i="1" dirty="0" err="1" smtClean="0"/>
              <a:t>Kushe</a:t>
            </a:r>
            <a:r>
              <a:rPr lang="de-DE" sz="1600" i="1" dirty="0" smtClean="0"/>
              <a:t>]'s </a:t>
            </a:r>
            <a:r>
              <a:rPr lang="de-DE" sz="1600" i="1" dirty="0" err="1" smtClean="0"/>
              <a:t>hut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it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is</a:t>
            </a:r>
            <a:r>
              <a:rPr lang="de-DE" sz="1600" i="1" dirty="0" smtClean="0"/>
              <a:t>. (//</a:t>
            </a:r>
            <a:r>
              <a:rPr lang="de-DE" sz="1600" i="1" dirty="0" err="1" smtClean="0"/>
              <a:t>Kushe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is</a:t>
            </a:r>
            <a:r>
              <a:rPr lang="de-DE" sz="1600" i="1" dirty="0" smtClean="0"/>
              <a:t> a </a:t>
            </a:r>
            <a:r>
              <a:rPr lang="de-DE" sz="1600" i="1" dirty="0" err="1" smtClean="0"/>
              <a:t>woman's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name</a:t>
            </a:r>
            <a:r>
              <a:rPr lang="de-DE" sz="1600" i="1" dirty="0" smtClean="0"/>
              <a:t>)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de-DE" sz="1600" i="1" dirty="0" smtClean="0"/>
              <a:t>The </a:t>
            </a:r>
            <a:r>
              <a:rPr lang="de-DE" sz="1600" b="1" i="1" dirty="0" err="1" smtClean="0">
                <a:solidFill>
                  <a:srgbClr val="00B0F0"/>
                </a:solidFill>
              </a:rPr>
              <a:t>water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which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we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drink</a:t>
            </a:r>
            <a:r>
              <a:rPr lang="de-DE" sz="1600" i="1" dirty="0" smtClean="0"/>
              <a:t>.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de-DE" sz="1600" i="1" dirty="0" smtClean="0"/>
              <a:t>The </a:t>
            </a:r>
            <a:r>
              <a:rPr lang="de-DE" sz="1600" i="1" dirty="0" err="1" smtClean="0"/>
              <a:t>Makoba's</a:t>
            </a:r>
            <a:r>
              <a:rPr lang="de-DE" sz="1600" i="1" dirty="0" smtClean="0"/>
              <a:t> </a:t>
            </a:r>
            <a:r>
              <a:rPr lang="de-DE" sz="1600" b="1" i="1" dirty="0" err="1" smtClean="0">
                <a:solidFill>
                  <a:srgbClr val="00B0F0"/>
                </a:solidFill>
              </a:rPr>
              <a:t>water</a:t>
            </a:r>
            <a:r>
              <a:rPr lang="de-DE" sz="1600" i="1" dirty="0" smtClean="0"/>
              <a:t> (= </a:t>
            </a:r>
            <a:r>
              <a:rPr lang="de-DE" sz="1600" i="1" dirty="0" err="1" smtClean="0"/>
              <a:t>Kavango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river</a:t>
            </a:r>
            <a:r>
              <a:rPr lang="de-DE" sz="1600" i="1" dirty="0" smtClean="0"/>
              <a:t>)</a:t>
            </a:r>
            <a:endParaRPr lang="en-GB" sz="1600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AC4-F76E-498D-ADF7-547A1E0A902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42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90" y="188640"/>
            <a:ext cx="4161998" cy="652534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95536" y="188640"/>
            <a:ext cx="403244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!Nanni</a:t>
            </a:r>
          </a:p>
          <a:p>
            <a:pPr lvl="0"/>
            <a:r>
              <a:rPr lang="de-DE" sz="1200" dirty="0">
                <a:solidFill>
                  <a:prstClr val="black"/>
                </a:solidFill>
              </a:rPr>
              <a:t>(This </a:t>
            </a:r>
            <a:r>
              <a:rPr lang="de-DE" sz="1200" dirty="0" err="1">
                <a:solidFill>
                  <a:prstClr val="black"/>
                </a:solidFill>
              </a:rPr>
              <a:t>is</a:t>
            </a:r>
            <a:r>
              <a:rPr lang="de-DE" sz="1200" dirty="0">
                <a:solidFill>
                  <a:prstClr val="black"/>
                </a:solidFill>
              </a:rPr>
              <a:t> a </a:t>
            </a:r>
            <a:r>
              <a:rPr lang="de-DE" sz="1200" dirty="0" err="1">
                <a:solidFill>
                  <a:prstClr val="black"/>
                </a:solidFill>
              </a:rPr>
              <a:t>map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of</a:t>
            </a:r>
            <a:r>
              <a:rPr lang="de-DE" sz="1200" dirty="0">
                <a:solidFill>
                  <a:prstClr val="black"/>
                </a:solidFill>
              </a:rPr>
              <a:t> a </a:t>
            </a:r>
            <a:r>
              <a:rPr lang="de-DE" sz="1200" dirty="0" err="1">
                <a:solidFill>
                  <a:prstClr val="black"/>
                </a:solidFill>
              </a:rPr>
              <a:t>settlement</a:t>
            </a:r>
            <a:r>
              <a:rPr lang="de-DE" sz="1200" dirty="0">
                <a:solidFill>
                  <a:prstClr val="black"/>
                </a:solidFill>
              </a:rPr>
              <a:t> at </a:t>
            </a:r>
            <a:r>
              <a:rPr lang="de-DE" sz="1200" dirty="0" err="1">
                <a:solidFill>
                  <a:prstClr val="black"/>
                </a:solidFill>
              </a:rPr>
              <a:t>which</a:t>
            </a:r>
            <a:r>
              <a:rPr lang="de-DE" sz="1200" dirty="0">
                <a:solidFill>
                  <a:prstClr val="black"/>
                </a:solidFill>
              </a:rPr>
              <a:t> a </a:t>
            </a:r>
            <a:r>
              <a:rPr lang="de-DE" sz="1200" dirty="0" err="1">
                <a:solidFill>
                  <a:prstClr val="black"/>
                </a:solidFill>
              </a:rPr>
              <a:t>death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has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occurred</a:t>
            </a:r>
            <a:r>
              <a:rPr lang="de-DE" sz="1200" dirty="0">
                <a:solidFill>
                  <a:prstClr val="black"/>
                </a:solidFill>
              </a:rPr>
              <a:t>)</a:t>
            </a:r>
          </a:p>
          <a:p>
            <a:endParaRPr lang="de-DE" dirty="0"/>
          </a:p>
          <a:p>
            <a:r>
              <a:rPr lang="de-DE" sz="1600" dirty="0" smtClean="0"/>
              <a:t>Legend:</a:t>
            </a:r>
          </a:p>
          <a:p>
            <a:pPr marL="342900" indent="-342900">
              <a:buAutoNum type="arabicPeriod"/>
            </a:pPr>
            <a:r>
              <a:rPr lang="de-DE" sz="1400" i="1" dirty="0" smtClean="0"/>
              <a:t>Food (i.e., </a:t>
            </a:r>
            <a:r>
              <a:rPr lang="de-DE" sz="1400" i="1" dirty="0" err="1" smtClean="0"/>
              <a:t>cooking</a:t>
            </a:r>
            <a:r>
              <a:rPr lang="de-DE" sz="1400" i="1" dirty="0" smtClean="0"/>
              <a:t>) </a:t>
            </a:r>
            <a:r>
              <a:rPr lang="de-DE" sz="1400" i="1" dirty="0" err="1" smtClean="0"/>
              <a:t>fire</a:t>
            </a:r>
            <a:endParaRPr lang="de-DE" sz="1400" i="1" dirty="0" smtClean="0"/>
          </a:p>
          <a:p>
            <a:pPr marL="342900" indent="-342900">
              <a:buAutoNum type="arabicPeriod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parental </a:t>
            </a:r>
            <a:r>
              <a:rPr lang="de-DE" sz="1400" i="1" dirty="0" err="1" smtClean="0"/>
              <a:t>grandmother's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2a    </a:t>
            </a:r>
            <a:r>
              <a:rPr lang="de-DE" sz="1400" i="1" dirty="0" err="1" smtClean="0"/>
              <a:t>My</a:t>
            </a:r>
            <a:r>
              <a:rPr lang="de-DE" sz="1400" i="1" dirty="0" smtClean="0"/>
              <a:t> parental </a:t>
            </a:r>
            <a:r>
              <a:rPr lang="de-DE" sz="1400" i="1" dirty="0" err="1" smtClean="0"/>
              <a:t>grandmother's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fire</a:t>
            </a:r>
            <a:endParaRPr lang="de-DE" sz="1400" i="1" dirty="0" smtClean="0"/>
          </a:p>
          <a:p>
            <a:pPr marL="342900" indent="-342900">
              <a:buAutoNum type="arabicPeriod" startAt="3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father's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3a    </a:t>
            </a: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Father's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fire</a:t>
            </a:r>
            <a:r>
              <a:rPr lang="de-DE" sz="1400" i="1" dirty="0" smtClean="0"/>
              <a:t> </a:t>
            </a:r>
          </a:p>
          <a:p>
            <a:pPr marL="342900" indent="-342900">
              <a:buAutoNum type="arabicPeriod" startAt="4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mother's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4a    </a:t>
            </a: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mother's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fire</a:t>
            </a:r>
            <a:endParaRPr lang="de-DE" sz="1400" i="1" dirty="0" smtClean="0"/>
          </a:p>
          <a:p>
            <a:pPr marL="342900" indent="-342900">
              <a:buAutoNum type="arabicPeriod" startAt="5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older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brother's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5a    </a:t>
            </a:r>
            <a:r>
              <a:rPr lang="de-DE" sz="1400" i="1" dirty="0" err="1" smtClean="0"/>
              <a:t>Fire</a:t>
            </a:r>
            <a:r>
              <a:rPr lang="de-DE" sz="1400" i="1" dirty="0" smtClean="0"/>
              <a:t> at </a:t>
            </a:r>
            <a:r>
              <a:rPr lang="de-DE" sz="1400" i="1" dirty="0" err="1" smtClean="0"/>
              <a:t>which</a:t>
            </a:r>
            <a:r>
              <a:rPr lang="de-DE" sz="1400" i="1" dirty="0" smtClean="0"/>
              <a:t> !Nanni </a:t>
            </a:r>
            <a:r>
              <a:rPr lang="de-DE" sz="1400" i="1" dirty="0" err="1" smtClean="0"/>
              <a:t>and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his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brother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cried</a:t>
            </a:r>
            <a:endParaRPr lang="de-DE" sz="1400" i="1" dirty="0" smtClean="0"/>
          </a:p>
          <a:p>
            <a:pPr marL="342900" indent="-342900">
              <a:buAutoNum type="arabicPeriod" startAt="6"/>
            </a:pPr>
            <a:r>
              <a:rPr lang="de-DE" sz="1400" i="1" dirty="0" smtClean="0"/>
              <a:t>!</a:t>
            </a:r>
            <a:r>
              <a:rPr lang="de-DE" sz="1400" i="1" dirty="0" err="1" smtClean="0"/>
              <a:t>Nannis's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little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r>
              <a:rPr lang="de-DE" sz="1400" i="1" dirty="0" smtClean="0"/>
              <a:t> (litt. "</a:t>
            </a:r>
            <a:r>
              <a:rPr lang="de-DE" sz="1400" i="1" dirty="0" err="1" smtClean="0"/>
              <a:t>space</a:t>
            </a:r>
            <a:r>
              <a:rPr lang="de-DE" sz="1400" i="1" dirty="0" smtClean="0"/>
              <a:t>", "</a:t>
            </a:r>
            <a:r>
              <a:rPr lang="de-DE" sz="1400" i="1" dirty="0" err="1" smtClean="0"/>
              <a:t>place</a:t>
            </a:r>
            <a:r>
              <a:rPr lang="de-DE" sz="1400" i="1" dirty="0" smtClean="0"/>
              <a:t>", </a:t>
            </a:r>
          </a:p>
          <a:p>
            <a:r>
              <a:rPr lang="de-DE" sz="1400" i="1" dirty="0"/>
              <a:t> </a:t>
            </a:r>
            <a:r>
              <a:rPr lang="de-DE" sz="1400" i="1" dirty="0" smtClean="0"/>
              <a:t>        "</a:t>
            </a:r>
            <a:r>
              <a:rPr lang="de-DE" sz="1400" i="1" dirty="0" err="1" smtClean="0"/>
              <a:t>compound</a:t>
            </a:r>
            <a:r>
              <a:rPr lang="de-DE" sz="1400" i="1" dirty="0" smtClean="0"/>
              <a:t>"</a:t>
            </a:r>
          </a:p>
          <a:p>
            <a:pPr marL="342900" indent="-342900">
              <a:buAutoNum type="arabicPeriod" startAt="7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sister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Karuma</a:t>
            </a:r>
            <a:r>
              <a:rPr lang="de-DE" sz="1400" i="1" dirty="0" smtClean="0"/>
              <a:t> (</a:t>
            </a:r>
            <a:r>
              <a:rPr lang="de-DE" sz="1400" i="1" dirty="0" err="1" smtClean="0"/>
              <a:t>the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corpse</a:t>
            </a:r>
            <a:r>
              <a:rPr lang="de-DE" sz="1400" i="1" dirty="0" smtClean="0"/>
              <a:t>)</a:t>
            </a:r>
          </a:p>
          <a:p>
            <a:pPr marL="342900" indent="-342900">
              <a:buAutoNum type="arabicPeriod" startAt="7"/>
            </a:pPr>
            <a:r>
              <a:rPr lang="de-DE" sz="1400" i="1" dirty="0" err="1" smtClean="0"/>
              <a:t>Mouth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of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the</a:t>
            </a:r>
            <a:r>
              <a:rPr lang="de-DE" sz="1400" i="1" dirty="0" smtClean="0"/>
              <a:t> grave</a:t>
            </a:r>
          </a:p>
          <a:p>
            <a:pPr marL="342900" indent="-342900">
              <a:buAutoNum type="arabicPeriod" startAt="7"/>
            </a:pPr>
            <a:r>
              <a:rPr lang="de-DE" sz="1400" i="1" dirty="0" smtClean="0"/>
              <a:t>Mound </a:t>
            </a:r>
            <a:r>
              <a:rPr lang="de-DE" sz="1400" i="1" dirty="0" err="1" smtClean="0"/>
              <a:t>of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earth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and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stones</a:t>
            </a:r>
            <a:r>
              <a:rPr lang="de-DE" sz="1400" i="1" dirty="0" smtClean="0"/>
              <a:t>  </a:t>
            </a:r>
            <a:r>
              <a:rPr lang="de-DE" sz="1200" i="1" dirty="0" smtClean="0"/>
              <a:t>(</a:t>
            </a:r>
            <a:r>
              <a:rPr lang="de-DE" sz="1200" i="1" dirty="0" err="1" smtClean="0"/>
              <a:t>the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latter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uppermost</a:t>
            </a:r>
            <a:r>
              <a:rPr lang="de-DE" sz="1200" i="1" dirty="0" smtClean="0"/>
              <a:t>)</a:t>
            </a:r>
          </a:p>
          <a:p>
            <a:pPr marL="342900" indent="-342900">
              <a:buAutoNum type="arabicPeriod" startAt="7"/>
            </a:pPr>
            <a:r>
              <a:rPr lang="de-DE" sz="1400" i="1" dirty="0" err="1" smtClean="0"/>
              <a:t>Fires</a:t>
            </a:r>
            <a:endParaRPr lang="de-DE" sz="1400" i="1" dirty="0" smtClean="0"/>
          </a:p>
          <a:p>
            <a:pPr marL="342900" indent="-342900">
              <a:buAutoNum type="arabicPeriod" startAt="7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parental </a:t>
            </a:r>
            <a:r>
              <a:rPr lang="de-DE" sz="1400" i="1" dirty="0" err="1" smtClean="0"/>
              <a:t>grandfather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Karu</a:t>
            </a:r>
            <a:endParaRPr lang="de-DE" sz="1400" i="1" dirty="0" smtClean="0"/>
          </a:p>
          <a:p>
            <a:pPr marL="342900" indent="-342900">
              <a:buAutoNum type="arabicPeriod" startAt="7"/>
            </a:pPr>
            <a:r>
              <a:rPr lang="de-DE" sz="1400" i="1" dirty="0" smtClean="0"/>
              <a:t>Stones (large) </a:t>
            </a:r>
          </a:p>
          <a:p>
            <a:pPr marL="342900" indent="-342900">
              <a:buAutoNum type="arabicPeriod" startAt="7"/>
            </a:pPr>
            <a:r>
              <a:rPr lang="de-DE" sz="1400" i="1" dirty="0" err="1" smtClean="0"/>
              <a:t>Karu's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13a  </a:t>
            </a:r>
            <a:r>
              <a:rPr lang="de-DE" sz="1400" i="1" dirty="0" err="1" smtClean="0"/>
              <a:t>Karu's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fire</a:t>
            </a:r>
            <a:endParaRPr lang="de-DE" sz="1400" i="1" dirty="0" smtClean="0"/>
          </a:p>
          <a:p>
            <a:pPr marL="342900" indent="-342900">
              <a:buAutoNum type="arabicPeriod" startAt="14"/>
            </a:pPr>
            <a:r>
              <a:rPr lang="de-DE" sz="1400" i="1" dirty="0" smtClean="0"/>
              <a:t>Stones (</a:t>
            </a:r>
            <a:r>
              <a:rPr lang="de-DE" sz="1400" i="1" dirty="0" err="1" smtClean="0"/>
              <a:t>small</a:t>
            </a:r>
            <a:r>
              <a:rPr lang="de-DE" sz="1400" i="1" dirty="0" smtClean="0"/>
              <a:t>)</a:t>
            </a:r>
          </a:p>
          <a:p>
            <a:pPr marL="342900" indent="-342900">
              <a:buAutoNum type="arabicPeriod" startAt="14"/>
            </a:pPr>
            <a:r>
              <a:rPr lang="de-DE" sz="1400" i="1" dirty="0" smtClean="0"/>
              <a:t>Grave </a:t>
            </a:r>
            <a:r>
              <a:rPr lang="de-DE" sz="1400" i="1" dirty="0" err="1" smtClean="0"/>
              <a:t>mouth</a:t>
            </a:r>
            <a:r>
              <a:rPr lang="de-DE" sz="1400" i="1" dirty="0" smtClean="0"/>
              <a:t> (</a:t>
            </a:r>
            <a:r>
              <a:rPr lang="de-DE" sz="1400" i="1" dirty="0" err="1" smtClean="0"/>
              <a:t>closed</a:t>
            </a:r>
            <a:r>
              <a:rPr lang="de-DE" sz="1400" i="1" dirty="0" smtClean="0"/>
              <a:t>) </a:t>
            </a:r>
          </a:p>
          <a:p>
            <a:pPr marL="342900" indent="-342900">
              <a:buAutoNum type="arabicPeriod" startAt="14"/>
            </a:pPr>
            <a:r>
              <a:rPr lang="de-DE" sz="1400" i="1" dirty="0" err="1" smtClean="0"/>
              <a:t>Karu's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son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Bo's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16a  His </a:t>
            </a:r>
            <a:r>
              <a:rPr lang="de-DE" sz="1400" i="1" dirty="0" err="1" smtClean="0"/>
              <a:t>fire</a:t>
            </a:r>
            <a:r>
              <a:rPr lang="de-DE" sz="1400" i="1" dirty="0" smtClean="0"/>
              <a:t> </a:t>
            </a:r>
            <a:endParaRPr lang="en-GB" sz="1600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020272" y="6448251"/>
            <a:ext cx="2133600" cy="365125"/>
          </a:xfrm>
        </p:spPr>
        <p:txBody>
          <a:bodyPr/>
          <a:lstStyle/>
          <a:p>
            <a:fld id="{627B5AC4-F76E-498D-ADF7-547A1E0A9027}" type="slidenum">
              <a:rPr lang="en-GB" sz="1400" smtClean="0">
                <a:solidFill>
                  <a:srgbClr val="C96009"/>
                </a:solidFill>
              </a:rPr>
              <a:t>8</a:t>
            </a:fld>
            <a:endParaRPr lang="en-GB" dirty="0">
              <a:solidFill>
                <a:srgbClr val="C960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64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90" y="188640"/>
            <a:ext cx="4161998" cy="652534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95536" y="188640"/>
            <a:ext cx="403244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!Nanni</a:t>
            </a:r>
          </a:p>
          <a:p>
            <a:pPr lvl="0"/>
            <a:r>
              <a:rPr lang="de-DE" sz="1200" dirty="0">
                <a:solidFill>
                  <a:prstClr val="black"/>
                </a:solidFill>
              </a:rPr>
              <a:t>(This </a:t>
            </a:r>
            <a:r>
              <a:rPr lang="de-DE" sz="1200" dirty="0" err="1">
                <a:solidFill>
                  <a:prstClr val="black"/>
                </a:solidFill>
              </a:rPr>
              <a:t>is</a:t>
            </a:r>
            <a:r>
              <a:rPr lang="de-DE" sz="1200" dirty="0">
                <a:solidFill>
                  <a:prstClr val="black"/>
                </a:solidFill>
              </a:rPr>
              <a:t> a </a:t>
            </a:r>
            <a:r>
              <a:rPr lang="de-DE" sz="1200" dirty="0" err="1">
                <a:solidFill>
                  <a:prstClr val="black"/>
                </a:solidFill>
              </a:rPr>
              <a:t>map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of</a:t>
            </a:r>
            <a:r>
              <a:rPr lang="de-DE" sz="1200" dirty="0">
                <a:solidFill>
                  <a:prstClr val="black"/>
                </a:solidFill>
              </a:rPr>
              <a:t> a </a:t>
            </a:r>
            <a:r>
              <a:rPr lang="de-DE" sz="1200" dirty="0" err="1">
                <a:solidFill>
                  <a:prstClr val="black"/>
                </a:solidFill>
              </a:rPr>
              <a:t>settlement</a:t>
            </a:r>
            <a:r>
              <a:rPr lang="de-DE" sz="1200" dirty="0">
                <a:solidFill>
                  <a:prstClr val="black"/>
                </a:solidFill>
              </a:rPr>
              <a:t> at </a:t>
            </a:r>
            <a:r>
              <a:rPr lang="de-DE" sz="1200" dirty="0" err="1">
                <a:solidFill>
                  <a:prstClr val="black"/>
                </a:solidFill>
              </a:rPr>
              <a:t>which</a:t>
            </a:r>
            <a:r>
              <a:rPr lang="de-DE" sz="1200" dirty="0">
                <a:solidFill>
                  <a:prstClr val="black"/>
                </a:solidFill>
              </a:rPr>
              <a:t> a </a:t>
            </a:r>
            <a:r>
              <a:rPr lang="de-DE" sz="1200" dirty="0" err="1">
                <a:solidFill>
                  <a:prstClr val="black"/>
                </a:solidFill>
              </a:rPr>
              <a:t>death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has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occurred</a:t>
            </a:r>
            <a:r>
              <a:rPr lang="de-DE" sz="1200" dirty="0">
                <a:solidFill>
                  <a:prstClr val="black"/>
                </a:solidFill>
              </a:rPr>
              <a:t>)</a:t>
            </a:r>
          </a:p>
          <a:p>
            <a:endParaRPr lang="de-DE" dirty="0" smtClean="0"/>
          </a:p>
          <a:p>
            <a:r>
              <a:rPr lang="de-DE" sz="1600" dirty="0" smtClean="0"/>
              <a:t>Legend:</a:t>
            </a:r>
          </a:p>
          <a:p>
            <a:pPr marL="342900" indent="-342900">
              <a:buAutoNum type="arabicPeriod"/>
            </a:pPr>
            <a:r>
              <a:rPr lang="de-DE" sz="1400" i="1" dirty="0" smtClean="0"/>
              <a:t>Food (i.e., </a:t>
            </a:r>
            <a:r>
              <a:rPr lang="de-DE" sz="1400" i="1" dirty="0" err="1" smtClean="0"/>
              <a:t>cooking</a:t>
            </a:r>
            <a:r>
              <a:rPr lang="de-DE" sz="1400" i="1" dirty="0" smtClean="0"/>
              <a:t>) </a:t>
            </a:r>
            <a:r>
              <a:rPr lang="de-DE" sz="1400" i="1" dirty="0" err="1" smtClean="0"/>
              <a:t>fire</a:t>
            </a:r>
            <a:endParaRPr lang="de-DE" sz="1400" i="1" dirty="0" smtClean="0"/>
          </a:p>
          <a:p>
            <a:pPr marL="342900" indent="-342900">
              <a:buAutoNum type="arabicPeriod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parental </a:t>
            </a:r>
            <a:r>
              <a:rPr lang="de-DE" sz="1400" i="1" dirty="0" err="1" smtClean="0"/>
              <a:t>grandmother's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2a    </a:t>
            </a:r>
            <a:r>
              <a:rPr lang="de-DE" sz="1400" i="1" dirty="0" err="1" smtClean="0"/>
              <a:t>My</a:t>
            </a:r>
            <a:r>
              <a:rPr lang="de-DE" sz="1400" i="1" dirty="0" smtClean="0"/>
              <a:t> parental </a:t>
            </a:r>
            <a:r>
              <a:rPr lang="de-DE" sz="1400" i="1" dirty="0" err="1" smtClean="0"/>
              <a:t>grandmother's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fire</a:t>
            </a:r>
            <a:endParaRPr lang="de-DE" sz="1400" i="1" dirty="0" smtClean="0"/>
          </a:p>
          <a:p>
            <a:pPr marL="342900" indent="-342900">
              <a:buAutoNum type="arabicPeriod" startAt="3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father's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3a    </a:t>
            </a: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Father's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fire</a:t>
            </a:r>
            <a:r>
              <a:rPr lang="de-DE" sz="1400" i="1" dirty="0" smtClean="0"/>
              <a:t> </a:t>
            </a:r>
          </a:p>
          <a:p>
            <a:pPr marL="342900" indent="-342900">
              <a:buAutoNum type="arabicPeriod" startAt="4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mother's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4a    </a:t>
            </a: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mother's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fire</a:t>
            </a:r>
            <a:endParaRPr lang="de-DE" sz="1400" i="1" dirty="0" smtClean="0"/>
          </a:p>
          <a:p>
            <a:pPr marL="342900" indent="-342900">
              <a:buAutoNum type="arabicPeriod" startAt="5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older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brother's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5a    </a:t>
            </a:r>
            <a:r>
              <a:rPr lang="de-DE" sz="1400" i="1" dirty="0" err="1" smtClean="0"/>
              <a:t>Fire</a:t>
            </a:r>
            <a:r>
              <a:rPr lang="de-DE" sz="1400" i="1" dirty="0" smtClean="0"/>
              <a:t> at </a:t>
            </a:r>
            <a:r>
              <a:rPr lang="de-DE" sz="1400" i="1" dirty="0" err="1" smtClean="0"/>
              <a:t>which</a:t>
            </a:r>
            <a:r>
              <a:rPr lang="de-DE" sz="1400" i="1" dirty="0" smtClean="0"/>
              <a:t> !Nanni </a:t>
            </a:r>
            <a:r>
              <a:rPr lang="de-DE" sz="1400" i="1" dirty="0" err="1" smtClean="0"/>
              <a:t>and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his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brother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cried</a:t>
            </a:r>
            <a:endParaRPr lang="de-DE" sz="1400" i="1" dirty="0" smtClean="0"/>
          </a:p>
          <a:p>
            <a:pPr marL="342900" indent="-342900">
              <a:buAutoNum type="arabicPeriod" startAt="6"/>
            </a:pPr>
            <a:r>
              <a:rPr lang="de-DE" sz="1400" i="1" dirty="0" smtClean="0"/>
              <a:t>!</a:t>
            </a:r>
            <a:r>
              <a:rPr lang="de-DE" sz="1400" i="1" dirty="0" err="1" smtClean="0"/>
              <a:t>Nannis's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little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r>
              <a:rPr lang="de-DE" sz="1400" i="1" dirty="0" smtClean="0"/>
              <a:t> (litt. "</a:t>
            </a:r>
            <a:r>
              <a:rPr lang="de-DE" sz="1400" i="1" dirty="0" err="1" smtClean="0"/>
              <a:t>space</a:t>
            </a:r>
            <a:r>
              <a:rPr lang="de-DE" sz="1400" i="1" dirty="0" smtClean="0"/>
              <a:t>", "</a:t>
            </a:r>
            <a:r>
              <a:rPr lang="de-DE" sz="1400" i="1" dirty="0" err="1" smtClean="0"/>
              <a:t>place</a:t>
            </a:r>
            <a:r>
              <a:rPr lang="de-DE" sz="1400" i="1" dirty="0" smtClean="0"/>
              <a:t>", </a:t>
            </a:r>
          </a:p>
          <a:p>
            <a:r>
              <a:rPr lang="de-DE" sz="1400" i="1" dirty="0"/>
              <a:t> </a:t>
            </a:r>
            <a:r>
              <a:rPr lang="de-DE" sz="1400" i="1" dirty="0" smtClean="0"/>
              <a:t>        "</a:t>
            </a:r>
            <a:r>
              <a:rPr lang="de-DE" sz="1400" i="1" dirty="0" err="1" smtClean="0"/>
              <a:t>compound</a:t>
            </a:r>
            <a:r>
              <a:rPr lang="de-DE" sz="1400" i="1" dirty="0" smtClean="0"/>
              <a:t>"</a:t>
            </a:r>
          </a:p>
          <a:p>
            <a:pPr marL="342900" indent="-342900">
              <a:buAutoNum type="arabicPeriod" startAt="7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sister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Karuma</a:t>
            </a:r>
            <a:r>
              <a:rPr lang="de-DE" sz="1400" i="1" dirty="0" smtClean="0"/>
              <a:t> (</a:t>
            </a:r>
            <a:r>
              <a:rPr lang="de-DE" sz="1400" i="1" dirty="0" err="1" smtClean="0"/>
              <a:t>the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corpse</a:t>
            </a:r>
            <a:r>
              <a:rPr lang="de-DE" sz="1400" i="1" dirty="0" smtClean="0"/>
              <a:t>)</a:t>
            </a:r>
          </a:p>
          <a:p>
            <a:pPr marL="342900" indent="-342900">
              <a:buAutoNum type="arabicPeriod" startAt="7"/>
            </a:pPr>
            <a:r>
              <a:rPr lang="de-DE" sz="1400" i="1" dirty="0" err="1" smtClean="0"/>
              <a:t>Mouth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of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the</a:t>
            </a:r>
            <a:r>
              <a:rPr lang="de-DE" sz="1400" i="1" dirty="0" smtClean="0"/>
              <a:t> grave</a:t>
            </a:r>
          </a:p>
          <a:p>
            <a:pPr marL="342900" indent="-342900">
              <a:buAutoNum type="arabicPeriod" startAt="7"/>
            </a:pPr>
            <a:r>
              <a:rPr lang="de-DE" sz="1400" i="1" dirty="0" smtClean="0"/>
              <a:t>Mound </a:t>
            </a:r>
            <a:r>
              <a:rPr lang="de-DE" sz="1400" i="1" dirty="0" err="1" smtClean="0"/>
              <a:t>of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earth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and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stones</a:t>
            </a:r>
            <a:r>
              <a:rPr lang="de-DE" sz="1400" i="1" dirty="0" smtClean="0"/>
              <a:t>  </a:t>
            </a:r>
            <a:r>
              <a:rPr lang="de-DE" sz="1200" i="1" dirty="0" smtClean="0"/>
              <a:t>(</a:t>
            </a:r>
            <a:r>
              <a:rPr lang="de-DE" sz="1200" i="1" dirty="0" err="1" smtClean="0"/>
              <a:t>the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latter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uppermost</a:t>
            </a:r>
            <a:r>
              <a:rPr lang="de-DE" sz="1200" i="1" dirty="0" smtClean="0"/>
              <a:t>)</a:t>
            </a:r>
          </a:p>
          <a:p>
            <a:pPr marL="342900" indent="-342900">
              <a:buAutoNum type="arabicPeriod" startAt="7"/>
            </a:pPr>
            <a:r>
              <a:rPr lang="de-DE" sz="1400" i="1" dirty="0" err="1" smtClean="0"/>
              <a:t>Fires</a:t>
            </a:r>
            <a:endParaRPr lang="de-DE" sz="1400" i="1" dirty="0" smtClean="0"/>
          </a:p>
          <a:p>
            <a:pPr marL="342900" indent="-342900">
              <a:buAutoNum type="arabicPeriod" startAt="7"/>
            </a:pPr>
            <a:r>
              <a:rPr lang="de-DE" sz="1400" i="1" dirty="0" err="1" smtClean="0"/>
              <a:t>My</a:t>
            </a:r>
            <a:r>
              <a:rPr lang="de-DE" sz="1400" i="1" dirty="0" smtClean="0"/>
              <a:t> parental </a:t>
            </a:r>
            <a:r>
              <a:rPr lang="de-DE" sz="1400" i="1" dirty="0" err="1" smtClean="0"/>
              <a:t>grandfather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Karu</a:t>
            </a:r>
            <a:endParaRPr lang="de-DE" sz="1400" i="1" dirty="0" smtClean="0"/>
          </a:p>
          <a:p>
            <a:pPr marL="342900" indent="-342900">
              <a:buAutoNum type="arabicPeriod" startAt="7"/>
            </a:pPr>
            <a:r>
              <a:rPr lang="de-DE" sz="1400" i="1" dirty="0" smtClean="0"/>
              <a:t>Stones (large) </a:t>
            </a:r>
          </a:p>
          <a:p>
            <a:pPr marL="342900" indent="-342900">
              <a:buAutoNum type="arabicPeriod" startAt="7"/>
            </a:pPr>
            <a:r>
              <a:rPr lang="de-DE" sz="1400" i="1" dirty="0" err="1" smtClean="0"/>
              <a:t>Karu's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13a  </a:t>
            </a:r>
            <a:r>
              <a:rPr lang="de-DE" sz="1400" i="1" dirty="0" err="1" smtClean="0"/>
              <a:t>Karu's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fire</a:t>
            </a:r>
            <a:endParaRPr lang="de-DE" sz="1400" i="1" dirty="0" smtClean="0"/>
          </a:p>
          <a:p>
            <a:pPr marL="342900" indent="-342900">
              <a:buAutoNum type="arabicPeriod" startAt="14"/>
            </a:pPr>
            <a:r>
              <a:rPr lang="de-DE" sz="1400" i="1" dirty="0" smtClean="0"/>
              <a:t>Stones (</a:t>
            </a:r>
            <a:r>
              <a:rPr lang="de-DE" sz="1400" i="1" dirty="0" err="1" smtClean="0"/>
              <a:t>small</a:t>
            </a:r>
            <a:r>
              <a:rPr lang="de-DE" sz="1400" i="1" dirty="0" smtClean="0"/>
              <a:t>)</a:t>
            </a:r>
          </a:p>
          <a:p>
            <a:pPr marL="342900" indent="-342900">
              <a:buAutoNum type="arabicPeriod" startAt="14"/>
            </a:pPr>
            <a:r>
              <a:rPr lang="de-DE" sz="1400" i="1" dirty="0" smtClean="0"/>
              <a:t>Grave </a:t>
            </a:r>
            <a:r>
              <a:rPr lang="de-DE" sz="1400" i="1" dirty="0" err="1" smtClean="0"/>
              <a:t>mouth</a:t>
            </a:r>
            <a:r>
              <a:rPr lang="de-DE" sz="1400" i="1" dirty="0" smtClean="0"/>
              <a:t> (</a:t>
            </a:r>
            <a:r>
              <a:rPr lang="de-DE" sz="1400" i="1" dirty="0" err="1" smtClean="0"/>
              <a:t>closed</a:t>
            </a:r>
            <a:r>
              <a:rPr lang="de-DE" sz="1400" i="1" dirty="0" smtClean="0"/>
              <a:t>) </a:t>
            </a:r>
          </a:p>
          <a:p>
            <a:pPr marL="342900" indent="-342900">
              <a:buAutoNum type="arabicPeriod" startAt="14"/>
            </a:pPr>
            <a:r>
              <a:rPr lang="de-DE" sz="1400" i="1" dirty="0" err="1" smtClean="0"/>
              <a:t>Karu's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son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Bo's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house</a:t>
            </a:r>
            <a:endParaRPr lang="de-DE" sz="1400" i="1" dirty="0" smtClean="0"/>
          </a:p>
          <a:p>
            <a:r>
              <a:rPr lang="de-DE" sz="1400" i="1" dirty="0" smtClean="0"/>
              <a:t>16a  His </a:t>
            </a:r>
            <a:r>
              <a:rPr lang="de-DE" sz="1400" i="1" dirty="0" err="1" smtClean="0"/>
              <a:t>fire</a:t>
            </a:r>
            <a:r>
              <a:rPr lang="de-DE" sz="1400" i="1" dirty="0" smtClean="0"/>
              <a:t> </a:t>
            </a:r>
            <a:endParaRPr lang="en-GB" sz="1600" i="1" dirty="0"/>
          </a:p>
        </p:txBody>
      </p:sp>
      <p:sp>
        <p:nvSpPr>
          <p:cNvPr id="4" name="Ellipse 3"/>
          <p:cNvSpPr/>
          <p:nvPr/>
        </p:nvSpPr>
        <p:spPr>
          <a:xfrm rot="21067441">
            <a:off x="5580112" y="545873"/>
            <a:ext cx="936104" cy="504056"/>
          </a:xfrm>
          <a:prstGeom prst="ellipse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Ellipse 4"/>
          <p:cNvSpPr/>
          <p:nvPr/>
        </p:nvSpPr>
        <p:spPr>
          <a:xfrm>
            <a:off x="755576" y="1556792"/>
            <a:ext cx="2625570" cy="386167"/>
          </a:xfrm>
          <a:prstGeom prst="ellipse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046912" y="6448251"/>
            <a:ext cx="2133600" cy="365125"/>
          </a:xfrm>
        </p:spPr>
        <p:txBody>
          <a:bodyPr/>
          <a:lstStyle/>
          <a:p>
            <a:fld id="{627B5AC4-F76E-498D-ADF7-547A1E0A9027}" type="slidenum">
              <a:rPr lang="en-GB" sz="1400" smtClean="0">
                <a:solidFill>
                  <a:srgbClr val="C96009"/>
                </a:solidFill>
              </a:rPr>
              <a:t>9</a:t>
            </a:fld>
            <a:endParaRPr lang="en-GB" sz="1400" dirty="0">
              <a:solidFill>
                <a:srgbClr val="C960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00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2734</Words>
  <Application>Microsoft Office PowerPoint</Application>
  <PresentationFormat>Bildschirmpräsentation (4:3)</PresentationFormat>
  <Paragraphs>604</Paragraphs>
  <Slides>37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5" baseType="lpstr">
      <vt:lpstr>Algerian</vt:lpstr>
      <vt:lpstr>Arial</vt:lpstr>
      <vt:lpstr>Arial Narrow</vt:lpstr>
      <vt:lpstr>Arial Rounded MT Bold</vt:lpstr>
      <vt:lpstr>Calibri</vt:lpstr>
      <vt:lpstr>Informal Roman</vt:lpstr>
      <vt:lpstr>Times New Roman</vt:lpstr>
      <vt:lpstr>Larissa</vt:lpstr>
      <vt:lpstr>Maps, hand-drawn by San  in late 19th century</vt:lpstr>
      <vt:lpstr>Background and setting</vt:lpstr>
      <vt:lpstr>PowerPoint-Präsentation</vt:lpstr>
      <vt:lpstr>PowerPoint-Präsentation</vt:lpstr>
      <vt:lpstr>PowerPoint-Präsentation</vt:lpstr>
      <vt:lpstr>Maps at small scale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Maps, hand-drawn by San in late 19th century</dc:title>
  <dc:creator>Lenssen-Erz</dc:creator>
  <cp:lastModifiedBy>Werner Schuck</cp:lastModifiedBy>
  <cp:revision>131</cp:revision>
  <cp:lastPrinted>2017-12-11T15:41:32Z</cp:lastPrinted>
  <dcterms:created xsi:type="dcterms:W3CDTF">2017-10-24T13:18:13Z</dcterms:created>
  <dcterms:modified xsi:type="dcterms:W3CDTF">2017-12-15T11:57:50Z</dcterms:modified>
</cp:coreProperties>
</file>